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4e2955d2094ac7" /><Relationship Type="http://schemas.openxmlformats.org/officeDocument/2006/relationships/extended-properties" Target="/docProps/app.xml" Id="R72a848674d724bab" /><Relationship Type="http://schemas.openxmlformats.org/officeDocument/2006/relationships/officeDocument" Target="/ppt/presentation.xml" Id="Rf35f1b50fee04354" /></Relationships>
</file>

<file path=ppt/presentation.xml><?xml version="1.0" encoding="utf-8"?>
<p:presentation xmlns:p="http://schemas.openxmlformats.org/presentationml/2006/main">
  <p:sldMasterIdLst>
    <p:sldMasterId xmlns:r="http://schemas.openxmlformats.org/officeDocument/2006/relationships" id="2147483648" r:id="R7b582620d66d4a89"/>
  </p:sldMasterIdLst>
  <p:notesMasterIdLst>
    <p:notesMasterId xmlns:r="http://schemas.openxmlformats.org/officeDocument/2006/relationships" r:id="Rea4b5b25901d4e8a"/>
  </p:notesMasterIdLst>
  <p:sldIdLst>
    <p:sldId xmlns:r="http://schemas.openxmlformats.org/officeDocument/2006/relationships" id="256" r:id="R1a62ac119a2a458e"/>
    <p:sldId xmlns:r="http://schemas.openxmlformats.org/officeDocument/2006/relationships" id="257" r:id="Rc0bc1a85449742b0"/>
    <p:sldId xmlns:r="http://schemas.openxmlformats.org/officeDocument/2006/relationships" id="258" r:id="R132ec4091ece4536"/>
    <p:sldId xmlns:r="http://schemas.openxmlformats.org/officeDocument/2006/relationships" id="259" r:id="R929797d3d10c4a89"/>
    <p:sldId xmlns:r="http://schemas.openxmlformats.org/officeDocument/2006/relationships" id="260" r:id="R8e70d92cf6ae4df6"/>
    <p:sldId xmlns:r="http://schemas.openxmlformats.org/officeDocument/2006/relationships" id="261" r:id="R0401db61f5e1445e"/>
    <p:sldId xmlns:r="http://schemas.openxmlformats.org/officeDocument/2006/relationships" id="262" r:id="Rd4df2bcdafd24f0b"/>
    <p:sldId xmlns:r="http://schemas.openxmlformats.org/officeDocument/2006/relationships" id="263" r:id="Raba53261b64b4cd4"/>
    <p:sldId xmlns:r="http://schemas.openxmlformats.org/officeDocument/2006/relationships" id="264" r:id="R08bf6c428be84267"/>
    <p:sldId xmlns:r="http://schemas.openxmlformats.org/officeDocument/2006/relationships" id="265" r:id="R60b2e7781c984c76"/>
    <p:sldId xmlns:r="http://schemas.openxmlformats.org/officeDocument/2006/relationships" id="266" r:id="Rc4b60cdff5604413"/>
    <p:sldId xmlns:r="http://schemas.openxmlformats.org/officeDocument/2006/relationships" id="267" r:id="Re8acd6a9d31a4b3d"/>
    <p:sldId xmlns:r="http://schemas.openxmlformats.org/officeDocument/2006/relationships" id="268" r:id="R6ba812f5e10e463a"/>
    <p:sldId xmlns:r="http://schemas.openxmlformats.org/officeDocument/2006/relationships" id="269" r:id="Rffa73fbc9cb24287"/>
    <p:sldId xmlns:r="http://schemas.openxmlformats.org/officeDocument/2006/relationships" id="270" r:id="R6fa38a56278e48bb"/>
    <p:sldId xmlns:r="http://schemas.openxmlformats.org/officeDocument/2006/relationships" id="271" r:id="R7faa30c1a4d741df"/>
    <p:sldId xmlns:r="http://schemas.openxmlformats.org/officeDocument/2006/relationships" id="272" r:id="R3c367765451e4c6b"/>
    <p:sldId xmlns:r="http://schemas.openxmlformats.org/officeDocument/2006/relationships" id="273" r:id="R36bfe65f4a0e43cf"/>
    <p:sldId xmlns:r="http://schemas.openxmlformats.org/officeDocument/2006/relationships" id="274" r:id="Re70cefe2380d4d78"/>
    <p:sldId xmlns:r="http://schemas.openxmlformats.org/officeDocument/2006/relationships" id="275" r:id="R36772a2e9e244871"/>
    <p:sldId xmlns:r="http://schemas.openxmlformats.org/officeDocument/2006/relationships" id="276" r:id="R33fc187ba41645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ec082b7b1224eb7" /><Relationship Type="http://schemas.openxmlformats.org/officeDocument/2006/relationships/slideMaster" Target="/ppt/slideMasters/slideMaster1.xml" Id="R7b582620d66d4a89" /><Relationship Type="http://schemas.openxmlformats.org/officeDocument/2006/relationships/notesMaster" Target="/ppt/notesMasters/notesMaster1.xml" Id="Rea4b5b25901d4e8a" /><Relationship Type="http://schemas.openxmlformats.org/officeDocument/2006/relationships/presProps" Target="/ppt/presProps.xml" Id="Rea1472810b9746d5" /><Relationship Type="http://schemas.openxmlformats.org/officeDocument/2006/relationships/tableStyles" Target="/ppt/tableStyles.xml" Id="Rb5a61be8c3b04c39" /><Relationship Type="http://schemas.openxmlformats.org/officeDocument/2006/relationships/slide" Target="/ppt/slides/slide1.xml" Id="R1a62ac119a2a458e" /><Relationship Type="http://schemas.openxmlformats.org/officeDocument/2006/relationships/slide" Target="/ppt/slides/slide2.xml" Id="Rc0bc1a85449742b0" /><Relationship Type="http://schemas.openxmlformats.org/officeDocument/2006/relationships/slide" Target="/ppt/slides/slide3.xml" Id="R132ec4091ece4536" /><Relationship Type="http://schemas.openxmlformats.org/officeDocument/2006/relationships/slide" Target="/ppt/slides/slide4.xml" Id="R929797d3d10c4a89" /><Relationship Type="http://schemas.openxmlformats.org/officeDocument/2006/relationships/slide" Target="/ppt/slides/slide5.xml" Id="R8e70d92cf6ae4df6" /><Relationship Type="http://schemas.openxmlformats.org/officeDocument/2006/relationships/slide" Target="/ppt/slides/slide6.xml" Id="R0401db61f5e1445e" /><Relationship Type="http://schemas.openxmlformats.org/officeDocument/2006/relationships/slide" Target="/ppt/slides/slide7.xml" Id="Rd4df2bcdafd24f0b" /><Relationship Type="http://schemas.openxmlformats.org/officeDocument/2006/relationships/slide" Target="/ppt/slides/slide8.xml" Id="Raba53261b64b4cd4" /><Relationship Type="http://schemas.openxmlformats.org/officeDocument/2006/relationships/slide" Target="/ppt/slides/slide9.xml" Id="R08bf6c428be84267" /><Relationship Type="http://schemas.openxmlformats.org/officeDocument/2006/relationships/slide" Target="/ppt/slides/slide10.xml" Id="R60b2e7781c984c76" /><Relationship Type="http://schemas.openxmlformats.org/officeDocument/2006/relationships/slide" Target="/ppt/slides/slide11.xml" Id="Rc4b60cdff5604413" /><Relationship Type="http://schemas.openxmlformats.org/officeDocument/2006/relationships/slide" Target="/ppt/slides/slide12.xml" Id="Re8acd6a9d31a4b3d" /><Relationship Type="http://schemas.openxmlformats.org/officeDocument/2006/relationships/slide" Target="/ppt/slides/slide13.xml" Id="R6ba812f5e10e463a" /><Relationship Type="http://schemas.openxmlformats.org/officeDocument/2006/relationships/slide" Target="/ppt/slides/slide14.xml" Id="Rffa73fbc9cb24287" /><Relationship Type="http://schemas.openxmlformats.org/officeDocument/2006/relationships/slide" Target="/ppt/slides/slide15.xml" Id="R6fa38a56278e48bb" /><Relationship Type="http://schemas.openxmlformats.org/officeDocument/2006/relationships/slide" Target="/ppt/slides/slide16.xml" Id="R7faa30c1a4d741df" /><Relationship Type="http://schemas.openxmlformats.org/officeDocument/2006/relationships/slide" Target="/ppt/slides/slide17.xml" Id="R3c367765451e4c6b" /><Relationship Type="http://schemas.openxmlformats.org/officeDocument/2006/relationships/slide" Target="/ppt/slides/slide18.xml" Id="R36bfe65f4a0e43cf" /><Relationship Type="http://schemas.openxmlformats.org/officeDocument/2006/relationships/slide" Target="/ppt/slides/slide19.xml" Id="Re70cefe2380d4d78" /><Relationship Type="http://schemas.openxmlformats.org/officeDocument/2006/relationships/slide" Target="/ppt/slides/slide20.xml" Id="R36772a2e9e244871" /><Relationship Type="http://schemas.openxmlformats.org/officeDocument/2006/relationships/slide" Target="/ppt/slides/slide21.xml" Id="R33fc187ba41645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e79f64b15324e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e16e2c65494a04" /><Relationship Type="http://schemas.openxmlformats.org/officeDocument/2006/relationships/notesMaster" Target="/ppt/notesMasters/notesMaster1.xml" Id="Reba45a72c8bc4115" /></Relationships>
</file>

<file path=ppt/notesSlides/_rels/notesSlide2.xml.rels>&#65279;<?xml version="1.0" encoding="utf-8"?><Relationships xmlns="http://schemas.openxmlformats.org/package/2006/relationships"><Relationship Type="http://schemas.openxmlformats.org/officeDocument/2006/relationships/slide" Target="/ppt/slides/slide2.xml" Id="Rc7e12f934e274f4b" /><Relationship Type="http://schemas.openxmlformats.org/officeDocument/2006/relationships/notesMaster" Target="/ppt/notesMasters/notesMaster1.xml" Id="R914f38e60c47428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074836b23e441b" /><Relationship Type="http://schemas.openxmlformats.org/officeDocument/2006/relationships/notesMaster" Target="/ppt/notesMasters/notesMaster1.xml" Id="Rd68640863e254c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5002cefd30349bb" /><Relationship Type="http://schemas.openxmlformats.org/officeDocument/2006/relationships/notesMaster" Target="/ppt/notesMasters/notesMaster1.xml" Id="R026330ee95114e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1d973f9d99e4c73" /><Relationship Type="http://schemas.openxmlformats.org/officeDocument/2006/relationships/notesMaster" Target="/ppt/notesMasters/notesMaster1.xml" Id="R91be393507af4d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25caa4467b54540" /><Relationship Type="http://schemas.openxmlformats.org/officeDocument/2006/relationships/notesMaster" Target="/ppt/notesMasters/notesMaster1.xml" Id="Rb486fa17567745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1070e4c3df7a4694" /><Relationship Type="http://schemas.openxmlformats.org/officeDocument/2006/relationships/notesMaster" Target="/ppt/notesMasters/notesMaster1.xml" Id="R855e9c8dfde34948"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482fb6b2ee45bc" /><Relationship Type="http://schemas.openxmlformats.org/officeDocument/2006/relationships/notesMaster" Target="/ppt/notesMasters/notesMaster1.xml" Id="R4d167737c0f04acb"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1332a958c04c98" /><Relationship Type="http://schemas.openxmlformats.org/officeDocument/2006/relationships/notesMaster" Target="/ppt/notesMasters/notesMaster1.xml" Id="R6ee72e0c4ad2471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adfbe21217b4169" /><Relationship Type="http://schemas.openxmlformats.org/officeDocument/2006/relationships/notesMaster" Target="/ppt/notesMasters/notesMaster1.xml" Id="R3ee26189597f4a6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a901e8815614893" /><Relationship Type="http://schemas.openxmlformats.org/officeDocument/2006/relationships/notesMaster" Target="/ppt/notesMasters/notesMaster1.xml" Id="R9711e7a5cd93428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a001f811ffc4c0f" /><Relationship Type="http://schemas.openxmlformats.org/officeDocument/2006/relationships/notesMaster" Target="/ppt/notesMasters/notesMaster1.xml" Id="R90f5fcc6dbf1455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eb2763cddc24045" /><Relationship Type="http://schemas.openxmlformats.org/officeDocument/2006/relationships/notesMaster" Target="/ppt/notesMasters/notesMaster1.xml" Id="R985bed42810c474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cf85f22be84e27" /><Relationship Type="http://schemas.openxmlformats.org/officeDocument/2006/relationships/notesMaster" Target="/ppt/notesMasters/notesMaster1.xml" Id="Rc9619dbdf35f4d0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fad72dbfe334c63" /><Relationship Type="http://schemas.openxmlformats.org/officeDocument/2006/relationships/notesMaster" Target="/ppt/notesMasters/notesMaster1.xml" Id="R2a62c6ea85354a8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534339fd1cc4cbe" /><Relationship Type="http://schemas.openxmlformats.org/officeDocument/2006/relationships/notesMaster" Target="/ppt/notesMasters/notesMaster1.xml" Id="R263ab3fbb96d453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bd5438cd38b4018" /><Relationship Type="http://schemas.openxmlformats.org/officeDocument/2006/relationships/notesMaster" Target="/ppt/notesMasters/notesMaster1.xml" Id="R295ddd82c6284d3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7db712e4a1c481a" /><Relationship Type="http://schemas.openxmlformats.org/officeDocument/2006/relationships/notesMaster" Target="/ppt/notesMasters/notesMaster1.xml" Id="Rf2b74fddaf1043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3f5a9dab14345f2" /><Relationship Type="http://schemas.openxmlformats.org/officeDocument/2006/relationships/notesMaster" Target="/ppt/notesMasters/notesMaster1.xml" Id="Rc60c97a1ce4d4f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8532ab444174106" /><Relationship Type="http://schemas.openxmlformats.org/officeDocument/2006/relationships/notesMaster" Target="/ppt/notesMasters/notesMaster1.xml" Id="Ra15227c80a42492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33f32251b244d11" /><Relationship Type="http://schemas.openxmlformats.org/officeDocument/2006/relationships/notesMaster" Target="/ppt/notesMasters/notesMaster1.xml" Id="R57e4f108599c41d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About 50 minutes. Open Canva and the Combo app in the school account before class. Students create the current band-logo task: the exact band name, at least one compound shape from Combo, and at least one gradient. A bold 1960s style is welcome. Printing or buying a logo product is not part of this task.</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Example: Rainbow Music Collective logo from the Canvas assignment (source-58.jpg, supplied classroom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Bell ringer, 2 minutes. Students sketch or describe an overlap and a cut. Accept an initial prediction before opening the app, then save the answer for the Subtract demonstration on slide 9. This is the one planned opening discussion.</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Diagram: original editable shapes.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Read the four parts from the assignment. Compound shape and gradient are the two skills of the day; the name and the 1960s look carry over from earlier lessons. The level-up (recreate the target image with compound shapes) stays optional.</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Ask which side makes a new shape, then click once to reveal. Demonstrate two ordinary shapes grouped in Canva: they move together but keep their outlines. Combo’s four operations calculate new regions. Ask students whether the parts still exist as separate objects after each.</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Diagram: original editable shapes.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The verified app builds shapes in its own Preview, then inserts the result into Canva. Do not start by selecting objects on the main Canva page and expect the app to import them. Point to the four Actions at the bottom of the panel; students will use exactly one of them for the assignment.</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Expand Layers if selecting in the Preview is difficult: click one Circle row and Shift-click the other. Choose exactly two. If the two circles perfectly cover each other, subtraction may leave nothing, so offset them first. This is a check for understanding, not just a click sequence.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Point to Union, Subtract, Intersect, and Exclude in the actual app. These are the four operations verified in the school account. Divide appears in some other vector editors but is not a button here. Keep the pair overlapped and selected, then model each result on the next slides.</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to 2 minutes. Model Union. Ask which region remains. Use a new pair or Undo to prepare the next comparison; check the overlap again after undoing. Say the plain-language definition aloud; students will use it in their reflection: union keeps the area covered by either shape.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to 2 minutes. Model the crescent from the bell ringer. Order matters: if the wrong side survives, inspect the layer order. If everything disappears, the circles were identical and aligned. Say the plain-language definition aloud; students will use it in their reflection: subtract cuts the top shape out of the bottom shape.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to 2 minutes. Ask students to predict the result before showing it. Intersect keeps the common area, so separated shapes produce no visible result. Say the plain-language definition aloud; students will use it in their reflection: intersect keeps only the overlap.</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to 2 minutes. The current app labels this Exclude; older materials call it Difference. The live result contains two parts in Layers, so do not describe it as one continuous object. Say the plain-language definition aloud; students will use it in their reflection: exclude removes the overlap and keeps the outside parts.</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Students answer all three before you click once to reveal. Ask one student to explain the region that survives. If they only memorize button names, return to the two overlapping circles.</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Diagram: original editable shapes.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Keep the result visible before closing Combo. The inserted shape may be small and near the top-left of the page; select it and enlarge it from a corner handle.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Ask which side is a gradient, then click once. Compare a smooth transition with separate stripes of flat colors. A gradient can be in a background or a supporting shape; the assignment needs both techniques, not necessarily in one object.</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Diagram: original editable shapes. Side B is stepped with eleven stops so it stays editable; a real Canva gradient is continuous.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The verified route uses a native Canva circle. Imported graphics and some other object types expose different controls. If the compound result only offers solid color, use a gradient background or a native shape alongside it. Click each color circle to change it.</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Click each color stop to edit it. Compare the horizontal, vertical, and diagonal style tiles. The demonstration uses yellow and red so the transition is easy to see.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The current picker offers circular styles centered in the shape or starting at a corner. The old lesson mentions angular gradients, but no angular control appeared in the verified picker. Linear or radial satisfies the requirement.</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Model adding the exact band name with a text box. Compare dark text on a light area with light text on a dark area. Avoid placing small text over the busiest part of a gradient or shape. The exemplar is one possible solution, not a template.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demonstration, 6 to 8 minutes. Two circles in Combo, one action (Subtract works well), Add to design, enlarge it, add a gradient to a native shape or the background, add the band name, then Share, Download, PNG and rename the file LastName-FirstName-BandLogo.png. Show the upload and the Comments box in Lesson 5. The first link is the existing Combo tutorial: https://www.youtube.com/watch?v=goCGQ3b9DvM . The second is the older concept overview: https://www.youtube.com/watch?v=qCK07WdB7W8 ; it shows an older tool, so use this deck’s screenshots for the interface.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Canva and Combo screenshots: Graphic Design Lesson Demonstrations design, Bowie Middle School account, captured September 7, 2026. The Combo app is a third-party Canva app; button names can change.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within work time. Ask students to point to the actual compound result and name the button. If they only grouped ordinary shapes, revisit Combo. Also check whether the gradient or decorations hide the name.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Diagram: original editable shapes.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screen projected for the whole work block. Check three things in order: a real Combo shape (not a group); a gradient somewhere; the band name readable. Export as PNG, name the file LastName-FirstName-BandLogo.png, upload it to Lesson 5, and write the one reflection sentence in Comments: I used ______ (union, subtract, intersect, or exclude). It ______ my two shapes, which made ______ in my logo. The word bank on the assignment gives the plain-language meaning of each button. The existing rubric and 5 points stay authoritative.</a:t>
            </a:r>
          </a:p>
          <a:p xmlns:a="http://schemas.openxmlformats.org/drawingml/2006/main">
            <a:r>
              <a:t/>
            </a:r>
          </a:p>
          <a:p xmlns:a="http://schemas.openxmlformats.org/drawingml/2006/main">
            <a:r>
              <a:t>[Sources]</a:t>
            </a:r>
          </a:p>
          <a:p xmlns:a="http://schemas.openxmlformats.org/drawingml/2006/main">
            <a:r>
              <a:t>Student task: Verizon Canvas course 23402, assignment 1183374 (Lesson 5: Advanced Shapes and Colors), read September 22, 2026. Teaching sequence: the September 7 Lesson 5 deck, rebuilt as editable slides at Elisha Lucero's request on September 22, 2026. Standard: innovative-technology-site/docs/SLIDE_AUTHORING_STANDARD.md.</a:t>
            </a:r>
          </a:p>
          <a:p xmlns:a="http://schemas.openxmlformats.org/drawingml/2006/main">
            <a:r>
              <a:t>Examples: real Combo Subtract result (September 7 capture) and the Rainbow Music Collective logo from the assignment. Canvas banner: real teacher-view capture, September 7,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9e3fd02e45496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1e4679903654499" /><Relationship Type="http://schemas.openxmlformats.org/officeDocument/2006/relationships/slideLayout" Target="/ppt/slideLayouts/slideLayout1.xml" Id="R5d6f00bfe33b480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6f00bfe33b480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034326f391940ab" /><Relationship Type="http://schemas.openxmlformats.org/officeDocument/2006/relationships/image" Target="/ppt/media/image.jpeg" Id="R607fc057cbb54d85" /><Relationship Type="http://schemas.openxmlformats.org/officeDocument/2006/relationships/notesSlide" Target="/ppt/notesSlides/notesSlide1.xml" Id="R1c4e0c7a27db4c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aa14e7cf3b94b69" /><Relationship Type="http://schemas.openxmlformats.org/officeDocument/2006/relationships/notesSlide" Target="/ppt/notesSlides/notesSlide2.xml" Id="Rda556615088c4f8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e792bdc17714c2c" /><Relationship Type="http://schemas.openxmlformats.org/officeDocument/2006/relationships/image" Target="/ppt/media/image.jpeg" Id="Rc0b118f8e4de4177" /><Relationship Type="http://schemas.openxmlformats.org/officeDocument/2006/relationships/notesSlide" Target="/ppt/notesSlides/notesSlide3.xml" Id="Ra6a7171b9f5345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a0dbd1029c1403b" /><Relationship Type="http://schemas.openxmlformats.org/officeDocument/2006/relationships/notesSlide" Target="/ppt/notesSlides/notesSlide4.xml" Id="Rd4c35f8895bc436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f39b5ff8fda4489" /><Relationship Type="http://schemas.openxmlformats.org/officeDocument/2006/relationships/image" Target="/ppt/media/image.png" Id="R0d71c7d5764440ee" /><Relationship Type="http://schemas.openxmlformats.org/officeDocument/2006/relationships/image" Target="/ppt/media/image3.jpeg" Id="Rb2db592e9e8948bd" /><Relationship Type="http://schemas.openxmlformats.org/officeDocument/2006/relationships/notesSlide" Target="/ppt/notesSlides/notesSlide5.xml" Id="R4253724f8e6f49c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7c0d51c239e4a0e" /><Relationship Type="http://schemas.openxmlformats.org/officeDocument/2006/relationships/image" Target="/ppt/media/image4.jpeg" Id="R61321c1d58864159" /><Relationship Type="http://schemas.openxmlformats.org/officeDocument/2006/relationships/notesSlide" Target="/ppt/notesSlides/notesSlide6.xml" Id="R53019ca99f934da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b80cf679ae943e1" /><Relationship Type="http://schemas.openxmlformats.org/officeDocument/2006/relationships/image" Target="/ppt/media/image5.jpeg" Id="R561a5f577cb2441e" /><Relationship Type="http://schemas.openxmlformats.org/officeDocument/2006/relationships/notesSlide" Target="/ppt/notesSlides/notesSlide7.xml" Id="Rbff3190424844bc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820849c9aac4d9a" /><Relationship Type="http://schemas.openxmlformats.org/officeDocument/2006/relationships/image" Target="/ppt/media/image6.jpeg" Id="R04e1121e118046fa" /><Relationship Type="http://schemas.openxmlformats.org/officeDocument/2006/relationships/notesSlide" Target="/ppt/notesSlides/notesSlide8.xml" Id="R7d12396977a3469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7dd8bf2efbc43c4" /><Relationship Type="http://schemas.openxmlformats.org/officeDocument/2006/relationships/image" Target="/ppt/media/image7.jpeg" Id="R368d999a59604e70" /><Relationship Type="http://schemas.openxmlformats.org/officeDocument/2006/relationships/notesSlide" Target="/ppt/notesSlides/notesSlide9.xml" Id="R957430f164b14e9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01e47313b70461d" /><Relationship Type="http://schemas.openxmlformats.org/officeDocument/2006/relationships/image" Target="/ppt/media/image8.jpeg" Id="Ra73b1dd6d2634abc" /><Relationship Type="http://schemas.openxmlformats.org/officeDocument/2006/relationships/notesSlide" Target="/ppt/notesSlides/notesSlide10.xml" Id="R1b9b801d6c5b49a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722fc1a6b784c6e" /><Relationship Type="http://schemas.openxmlformats.org/officeDocument/2006/relationships/image" Target="/ppt/media/image9.jpeg" Id="R3cbd85ec2d1240ed" /><Relationship Type="http://schemas.openxmlformats.org/officeDocument/2006/relationships/notesSlide" Target="/ppt/notesSlides/notesSlide11.xml" Id="R231ee63b46bd4e2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27c2e1f003149b3" /><Relationship Type="http://schemas.openxmlformats.org/officeDocument/2006/relationships/notesSlide" Target="/ppt/notesSlides/notesSlide12.xml" Id="R17d6a341418542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e96abb465404f60" /><Relationship Type="http://schemas.openxmlformats.org/officeDocument/2006/relationships/image" Target="/ppt/media/image10.jpeg" Id="R05c7442b93c341c2" /><Relationship Type="http://schemas.openxmlformats.org/officeDocument/2006/relationships/notesSlide" Target="/ppt/notesSlides/notesSlide13.xml" Id="Rb690d8613a6e4b3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2823b65b3a64ac8" /><Relationship Type="http://schemas.openxmlformats.org/officeDocument/2006/relationships/notesSlide" Target="/ppt/notesSlides/notesSlide14.xml" Id="R2f1e685fdc704a8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a92802ae9864459" /><Relationship Type="http://schemas.openxmlformats.org/officeDocument/2006/relationships/image" Target="/ppt/media/image11.jpeg" Id="R2affe8bde4bf4677" /><Relationship Type="http://schemas.openxmlformats.org/officeDocument/2006/relationships/notesSlide" Target="/ppt/notesSlides/notesSlide15.xml" Id="Rc8ba4e0bd7424a9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30842a68e734b40" /><Relationship Type="http://schemas.openxmlformats.org/officeDocument/2006/relationships/image" Target="/ppt/media/image11.jpeg" Id="R1bb68e9001224ee4" /><Relationship Type="http://schemas.openxmlformats.org/officeDocument/2006/relationships/notesSlide" Target="/ppt/notesSlides/notesSlide16.xml" Id="R5f9ec0589d8d4fa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a8528ebff5d4cf4" /><Relationship Type="http://schemas.openxmlformats.org/officeDocument/2006/relationships/image" Target="/ppt/media/image13.jpeg" Id="Ra37e6a9e751942c9" /><Relationship Type="http://schemas.openxmlformats.org/officeDocument/2006/relationships/notesSlide" Target="/ppt/notesSlides/notesSlide17.xml" Id="R2d694dd30de548e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75671518ace4831" /><Relationship Type="http://schemas.openxmlformats.org/officeDocument/2006/relationships/image" Target="/ppt/media/image.jpeg" Id="Re2558032448d4119" /><Relationship Type="http://schemas.openxmlformats.org/officeDocument/2006/relationships/notesSlide" Target="/ppt/notesSlides/notesSlide18.xml" Id="Rdf5b3a420aa04ad0" /></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xml" Id="Rb3e14cb12e3b4c5f" /><ns0:Relationship Type="http://schemas.openxmlformats.org/officeDocument/2006/relationships/image" Target="/ppt/media/image10.jpeg" Id="R8dbdec5167ab4afe" /><ns0:Relationship Type="http://schemas.openxmlformats.org/officeDocument/2006/relationships/notesSlide" Target="/ppt/notesSlides/notesSlide19.xml" Id="Rc27b8c403f5349d6" /><ns0:Relationship Id="rIdlink_combo" Type="http://schemas.openxmlformats.org/officeDocument/2006/relationships/hyperlink" Target="https://www.youtube.com/watch?v=goCGQ3b9DvM" TargetMode="External" /><ns0:Relationship Id="rIdlink_overview" Type="http://schemas.openxmlformats.org/officeDocument/2006/relationships/hyperlink" Target="https://www.youtube.com/watch?v=qCK07WdB7W8" TargetMode="External" /></ns0: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84e3e74a9bc4474" /><Relationship Type="http://schemas.openxmlformats.org/officeDocument/2006/relationships/notesSlide" Target="/ppt/notesSlides/notesSlide20.xml" Id="R45201343c9884ec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140388e2a6d488f" /><Relationship Type="http://schemas.openxmlformats.org/officeDocument/2006/relationships/image" Target="/ppt/media/image2.png" Id="R9fc5e2b3f9b44420" /><Relationship Type="http://schemas.openxmlformats.org/officeDocument/2006/relationships/image" Target="/ppt/media/image.jpeg" Id="R6c3e87c42a8c47c2" /><Relationship Type="http://schemas.openxmlformats.org/officeDocument/2006/relationships/image" Target="/ppt/media/image3.png" Id="R96a6ca1cafe248cd" /><Relationship Type="http://schemas.openxmlformats.org/officeDocument/2006/relationships/notesSlide" Target="/ppt/notesSlides/notesSlide21.xml" Id="R3cb0a9d66f564b0f" /></Relationships>
</file>

<file path=ppt/slides/slide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6" name="New shapes, new colors">
            <a:extLst xmlns:a="http://schemas.openxmlformats.org/drawingml/2006/main">
              <a:ext uri="{FF2B5EF4-FFF2-40B4-BE49-F238E27FC236}">
                <a16:creationId xmlns:a16="http://schemas.microsoft.com/office/drawing/2014/main" id="{E41FA823-3839-4E55-9559-741EA052BC90}"/>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New shapes, new colors</a:t>
            </a:r>
          </a:p>
        </p:txBody>
      </p:sp>
      <p:sp>
        <p:nvSpPr>
          <p:cNvPr id="2" name="A band logo for Rainbow Music Collective">
            <a:extLst xmlns:a="http://schemas.openxmlformats.org/drawingml/2006/main">
              <a:ext uri="{FF2B5EF4-FFF2-40B4-BE49-F238E27FC236}">
                <a16:creationId xmlns:a16="http://schemas.microsoft.com/office/drawing/2014/main" id="{5E7FA037-1D03-4C9E-A3AF-4667F4D135A3}"/>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A band logo for Rainbow Music Collective</a:t>
            </a:r>
          </a:p>
        </p:txBody>
      </p:sp>
      <p:sp>
        <p:nvSpPr>
          <p:cNvPr id="3" name="Combine shapes into a new form.&#10;Blend colors with a gradient.&#10;Keep the band name readable.">
            <a:extLst xmlns:a="http://schemas.openxmlformats.org/drawingml/2006/main">
              <a:ext uri="{FF2B5EF4-FFF2-40B4-BE49-F238E27FC236}">
                <a16:creationId xmlns:a16="http://schemas.microsoft.com/office/drawing/2014/main" id="{461AD50E-4006-4167-9760-8444740400A2}"/>
              </a:ext>
            </a:extLst>
          </p:cNvPr>
          <p:cNvSpPr>
            <a:spLocks xmlns:a="http://schemas.openxmlformats.org/drawingml/2006/main" noGrp="1"/>
          </p:cNvSpPr>
          <p:nvPr/>
        </p:nvSpPr>
        <p:spPr>
          <a:xfrm xmlns:a="http://schemas.openxmlformats.org/drawingml/2006/main">
            <a:off x="628650" y="2247900"/>
            <a:ext cx="57150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700" b="1">
                <a:solidFill>
                  <a:srgbClr val="191919"/>
                </a:solidFill>
                <a:latin typeface="Arial Black"/>
                <a:ea typeface="Arial Black"/>
                <a:cs typeface="Arial Black"/>
              </a:defRPr>
            </a:pPr>
            <a:r>
              <a:rPr sz="2700" b="1">
                <a:solidFill>
                  <a:srgbClr val="191919"/>
                </a:solidFill>
                <a:latin typeface="Arial Black"/>
                <a:ea typeface="Arial Black"/>
                <a:cs typeface="Arial Black"/>
              </a:rPr>
              <a:t>Combine shapes into a new form.</a:t>
            </a:r>
          </a:p>
          <a:p xmlns:a="http://schemas.openxmlformats.org/drawingml/2006/main">
            <a:pPr>
              <a:defRPr sz="2700" b="1">
                <a:solidFill>
                  <a:srgbClr val="191919"/>
                </a:solidFill>
                <a:latin typeface="Arial Black"/>
                <a:ea typeface="Arial Black"/>
                <a:cs typeface="Arial Black"/>
              </a:defRPr>
            </a:pPr>
            <a:r>
              <a:rPr sz="2700" b="1">
                <a:solidFill>
                  <a:srgbClr val="191919"/>
                </a:solidFill>
                <a:latin typeface="Arial Black"/>
                <a:ea typeface="Arial Black"/>
                <a:cs typeface="Arial Black"/>
              </a:rPr>
              <a:t>Blend colors with a gradient.</a:t>
            </a:r>
          </a:p>
          <a:p xmlns:a="http://schemas.openxmlformats.org/drawingml/2006/main">
            <a:pPr>
              <a:defRPr sz="2700" b="1">
                <a:solidFill>
                  <a:srgbClr val="191919"/>
                </a:solidFill>
                <a:latin typeface="Arial Black"/>
                <a:ea typeface="Arial Black"/>
                <a:cs typeface="Arial Black"/>
              </a:defRPr>
            </a:pPr>
            <a:r>
              <a:rPr sz="2700" b="1">
                <a:solidFill>
                  <a:srgbClr val="191919"/>
                </a:solidFill>
                <a:latin typeface="Arial Black"/>
                <a:ea typeface="Arial Black"/>
                <a:cs typeface="Arial Black"/>
              </a:rPr>
              <a:t>Keep the band name readable.</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07fc057cbb54d85"/>
          <a:stretch xmlns:a="http://schemas.openxmlformats.org/drawingml/2006/main"/>
        </p:blipFill>
        <p:spPr>
          <a:xfrm xmlns:a="http://schemas.openxmlformats.org/drawingml/2006/main">
            <a:off x="7811179" y="1809750"/>
            <a:ext cx="3141893" cy="4067175"/>
          </a:xfrm>
          <a:prstGeom xmlns:a="http://schemas.openxmlformats.org/drawingml/2006/main" prst="rect">
            <a:avLst/>
          </a:prstGeom>
        </p:spPr>
      </p:pic>
      <p:sp>
        <p:nvSpPr>
          <p:cNvPr id="5" name="Example logo">
            <a:extLst xmlns:a="http://schemas.openxmlformats.org/drawingml/2006/main">
              <a:ext uri="{FF2B5EF4-FFF2-40B4-BE49-F238E27FC236}">
                <a16:creationId xmlns:a16="http://schemas.microsoft.com/office/drawing/2014/main" id="{C46B22F7-F299-41D1-AE6A-188DEDAEE811}"/>
              </a:ext>
            </a:extLst>
          </p:cNvPr>
          <p:cNvSpPr>
            <a:spLocks xmlns:a="http://schemas.openxmlformats.org/drawingml/2006/main" noGrp="1"/>
          </p:cNvSpPr>
          <p:nvPr/>
        </p:nvSpPr>
        <p:spPr>
          <a:xfrm xmlns:a="http://schemas.openxmlformats.org/drawingml/2006/main">
            <a:off x="7829550" y="5962650"/>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Example logo</a:t>
            </a:r>
          </a:p>
        </p:txBody>
      </p:sp>
    </p:spTree>
    <p:extLst>
      <p:ext uri="{BB962C8B-B14F-4D97-AF65-F5344CB8AC3E}">
        <p14:creationId xmlns:p14="http://schemas.microsoft.com/office/powerpoint/2010/main" val="759070998"/>
      </p:ext>
    </p:extLst>
  </p:cSld>
</p:sld>
</file>

<file path=ppt/slides/slide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0" name="As you enter">
            <a:extLst xmlns:a="http://schemas.openxmlformats.org/drawingml/2006/main">
              <a:ext uri="{FF2B5EF4-FFF2-40B4-BE49-F238E27FC236}">
                <a16:creationId xmlns:a16="http://schemas.microsoft.com/office/drawing/2014/main" id="{A49F8316-276E-49DD-B23C-BFD06115FD52}"/>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As you enter</a:t>
            </a:r>
          </a:p>
        </p:txBody>
      </p:sp>
      <p:sp>
        <p:nvSpPr>
          <p:cNvPr id="2" name="How could two circles become a crescent moon?">
            <a:extLst xmlns:a="http://schemas.openxmlformats.org/drawingml/2006/main">
              <a:ext uri="{FF2B5EF4-FFF2-40B4-BE49-F238E27FC236}">
                <a16:creationId xmlns:a16="http://schemas.microsoft.com/office/drawing/2014/main" id="{02ADC5E0-B555-4A3E-B151-1104D362CD3B}"/>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How could two circles become a crescent moon?</a:t>
            </a:r>
          </a:p>
        </p:txBody>
      </p:sp>
      <p:sp>
        <p:nvSpPr>
          <p:cNvPr id="3" name="circle">
            <a:extLst xmlns:a="http://schemas.openxmlformats.org/drawingml/2006/main">
              <a:ext uri="{FF2B5EF4-FFF2-40B4-BE49-F238E27FC236}">
                <a16:creationId xmlns:a16="http://schemas.microsoft.com/office/drawing/2014/main" id="{FD44113A-17DE-43F9-957D-DCD5C7E96ECB}"/>
              </a:ext>
            </a:extLst>
          </p:cNvPr>
          <p:cNvSpPr>
            <a:spLocks xmlns:a="http://schemas.openxmlformats.org/drawingml/2006/main" noGrp="1"/>
          </p:cNvSpPr>
          <p:nvPr/>
        </p:nvSpPr>
        <p:spPr>
          <a:xfrm xmlns:a="http://schemas.openxmlformats.org/drawingml/2006/main">
            <a:off x="1143000" y="2381250"/>
            <a:ext cx="2095500" cy="2095500"/>
          </a:xfrm>
          <a:prstGeom xmlns:a="http://schemas.openxmlformats.org/drawingml/2006/main" prst="ellipse">
            <a:avLst/>
          </a:prstGeom>
          <a:noFill xmlns:a="http://schemas.openxmlformats.org/drawingml/2006/main"/>
          <a:ln xmlns:a="http://schemas.openxmlformats.org/drawingml/2006/main" w="47625">
            <a:solidFill>
              <a:srgbClr val="191919"/>
            </a:solidFill>
          </a:ln>
        </p:spPr>
      </p:sp>
      <p:sp>
        <p:nvSpPr>
          <p:cNvPr id="4" name="circle">
            <a:extLst xmlns:a="http://schemas.openxmlformats.org/drawingml/2006/main">
              <a:ext uri="{FF2B5EF4-FFF2-40B4-BE49-F238E27FC236}">
                <a16:creationId xmlns:a16="http://schemas.microsoft.com/office/drawing/2014/main" id="{97D853DE-58D5-4D69-B0EF-9EA5DD2C68A7}"/>
              </a:ext>
            </a:extLst>
          </p:cNvPr>
          <p:cNvSpPr>
            <a:spLocks xmlns:a="http://schemas.openxmlformats.org/drawingml/2006/main" noGrp="1"/>
          </p:cNvSpPr>
          <p:nvPr/>
        </p:nvSpPr>
        <p:spPr>
          <a:xfrm xmlns:a="http://schemas.openxmlformats.org/drawingml/2006/main">
            <a:off x="2295525" y="2381250"/>
            <a:ext cx="2095500" cy="2095500"/>
          </a:xfrm>
          <a:prstGeom xmlns:a="http://schemas.openxmlformats.org/drawingml/2006/main" prst="ellipse">
            <a:avLst/>
          </a:prstGeom>
          <a:noFill xmlns:a="http://schemas.openxmlformats.org/drawingml/2006/main"/>
          <a:ln xmlns:a="http://schemas.openxmlformats.org/drawingml/2006/main" w="47625">
            <a:solidFill>
              <a:srgbClr val="191919"/>
            </a:solidFill>
          </a:ln>
        </p:spPr>
      </p:sp>
      <p:sp>
        <p:nvSpPr>
          <p:cNvPr id="5" name="Two overlapping circles">
            <a:extLst xmlns:a="http://schemas.openxmlformats.org/drawingml/2006/main">
              <a:ext uri="{FF2B5EF4-FFF2-40B4-BE49-F238E27FC236}">
                <a16:creationId xmlns:a16="http://schemas.microsoft.com/office/drawing/2014/main" id="{86043B3A-F2EC-4064-88AB-3B4C0E959CBB}"/>
              </a:ext>
            </a:extLst>
          </p:cNvPr>
          <p:cNvSpPr>
            <a:spLocks xmlns:a="http://schemas.openxmlformats.org/drawingml/2006/main" noGrp="1"/>
          </p:cNvSpPr>
          <p:nvPr/>
        </p:nvSpPr>
        <p:spPr>
          <a:xfrm xmlns:a="http://schemas.openxmlformats.org/drawingml/2006/main">
            <a:off x="914400" y="476250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Two overlapping circles</a:t>
            </a:r>
          </a:p>
        </p:txBody>
      </p:sp>
      <p:sp>
        <p:nvSpPr>
          <p:cNvPr id="6" name="circle">
            <a:extLst xmlns:a="http://schemas.openxmlformats.org/drawingml/2006/main">
              <a:ext uri="{FF2B5EF4-FFF2-40B4-BE49-F238E27FC236}">
                <a16:creationId xmlns:a16="http://schemas.microsoft.com/office/drawing/2014/main" id="{43825DCA-B954-4879-B354-8E62671D355F}"/>
              </a:ext>
            </a:extLst>
          </p:cNvPr>
          <p:cNvSpPr>
            <a:spLocks xmlns:a="http://schemas.openxmlformats.org/drawingml/2006/main" noGrp="1"/>
          </p:cNvSpPr>
          <p:nvPr/>
        </p:nvSpPr>
        <p:spPr>
          <a:xfrm xmlns:a="http://schemas.openxmlformats.org/drawingml/2006/main">
            <a:off x="5334000" y="2381250"/>
            <a:ext cx="2095500" cy="209550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7" name="circle">
            <a:extLst xmlns:a="http://schemas.openxmlformats.org/drawingml/2006/main">
              <a:ext uri="{FF2B5EF4-FFF2-40B4-BE49-F238E27FC236}">
                <a16:creationId xmlns:a16="http://schemas.microsoft.com/office/drawing/2014/main" id="{E728C8D4-B8F8-4E89-93D9-2E56B108DD5D}"/>
              </a:ext>
            </a:extLst>
          </p:cNvPr>
          <p:cNvSpPr>
            <a:spLocks xmlns:a="http://schemas.openxmlformats.org/drawingml/2006/main" noGrp="1"/>
          </p:cNvSpPr>
          <p:nvPr/>
        </p:nvSpPr>
        <p:spPr>
          <a:xfrm xmlns:a="http://schemas.openxmlformats.org/drawingml/2006/main">
            <a:off x="6486525" y="2381250"/>
            <a:ext cx="2095500" cy="2095500"/>
          </a:xfrm>
          <a:prstGeom xmlns:a="http://schemas.openxmlformats.org/drawingml/2006/main" prst="ellipse">
            <a:avLst/>
          </a:prstGeom>
          <a:solidFill xmlns:a="http://schemas.openxmlformats.org/drawingml/2006/main">
            <a:srgbClr val="FAF7EF"/>
          </a:solidFill>
          <a:ln xmlns:a="http://schemas.openxmlformats.org/drawingml/2006/main" w="0">
            <a:noFill/>
          </a:ln>
        </p:spPr>
      </p:sp>
      <p:sp>
        <p:nvSpPr>
          <p:cNvPr id="8" name="A crescent">
            <a:extLst xmlns:a="http://schemas.openxmlformats.org/drawingml/2006/main">
              <a:ext uri="{FF2B5EF4-FFF2-40B4-BE49-F238E27FC236}">
                <a16:creationId xmlns:a16="http://schemas.microsoft.com/office/drawing/2014/main" id="{FD009FD6-C9C6-4A9E-85F3-CBD71FAE721E}"/>
              </a:ext>
            </a:extLst>
          </p:cNvPr>
          <p:cNvSpPr>
            <a:spLocks xmlns:a="http://schemas.openxmlformats.org/drawingml/2006/main" noGrp="1"/>
          </p:cNvSpPr>
          <p:nvPr/>
        </p:nvSpPr>
        <p:spPr>
          <a:xfrm xmlns:a="http://schemas.openxmlformats.org/drawingml/2006/main">
            <a:off x="5334000" y="476250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A crescent</a:t>
            </a:r>
          </a:p>
        </p:txBody>
      </p:sp>
      <p:sp>
        <p:nvSpPr>
          <p:cNvPr id="9" name="“I would overlap ______&#10;and remove ______.”">
            <a:extLst xmlns:a="http://schemas.openxmlformats.org/drawingml/2006/main">
              <a:ext uri="{FF2B5EF4-FFF2-40B4-BE49-F238E27FC236}">
                <a16:creationId xmlns:a16="http://schemas.microsoft.com/office/drawing/2014/main" id="{D52A2083-ECE2-4393-927E-AD93C8BBE8AE}"/>
              </a:ext>
            </a:extLst>
          </p:cNvPr>
          <p:cNvSpPr>
            <a:spLocks xmlns:a="http://schemas.openxmlformats.org/drawingml/2006/main" noGrp="1"/>
          </p:cNvSpPr>
          <p:nvPr/>
        </p:nvSpPr>
        <p:spPr>
          <a:xfrm xmlns:a="http://schemas.openxmlformats.org/drawingml/2006/main">
            <a:off x="8382000" y="2857500"/>
            <a:ext cx="3238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1">
                <a:solidFill>
                  <a:srgbClr val="191919"/>
                </a:solidFill>
                <a:latin typeface="Arial"/>
                <a:ea typeface="Arial"/>
                <a:cs typeface="Arial"/>
              </a:defRPr>
            </a:pPr>
            <a:r>
              <a:rPr sz="2250" b="1">
                <a:solidFill>
                  <a:srgbClr val="191919"/>
                </a:solidFill>
                <a:latin typeface="Arial"/>
                <a:ea typeface="Arial"/>
                <a:cs typeface="Arial"/>
              </a:rPr>
              <a:t>“I would overlap ______</a:t>
            </a:r>
          </a:p>
          <a:p xmlns:a="http://schemas.openxmlformats.org/drawingml/2006/main">
            <a:pPr>
              <a:defRPr sz="2250" b="1">
                <a:solidFill>
                  <a:srgbClr val="191919"/>
                </a:solidFill>
                <a:latin typeface="Arial"/>
                <a:ea typeface="Arial"/>
                <a:cs typeface="Arial"/>
              </a:defRPr>
            </a:pPr>
            <a:r>
              <a:rPr sz="2250" b="1">
                <a:solidFill>
                  <a:srgbClr val="191919"/>
                </a:solidFill>
                <a:latin typeface="Arial"/>
                <a:ea typeface="Arial"/>
                <a:cs typeface="Arial"/>
              </a:rPr>
              <a:t>and remove ______.”</a:t>
            </a:r>
          </a:p>
        </p:txBody>
      </p:sp>
    </p:spTree>
    <p:extLst>
      <p:ext uri="{BB962C8B-B14F-4D97-AF65-F5344CB8AC3E}">
        <p14:creationId xmlns:p14="http://schemas.microsoft.com/office/powerpoint/2010/main" val="1771421137"/>
      </p:ext>
    </p:extLst>
  </p:cSld>
</p:sld>
</file>

<file path=ppt/slides/slide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3" name="Your mission">
            <a:extLst xmlns:a="http://schemas.openxmlformats.org/drawingml/2006/main">
              <a:ext uri="{FF2B5EF4-FFF2-40B4-BE49-F238E27FC236}">
                <a16:creationId xmlns:a16="http://schemas.microsoft.com/office/drawing/2014/main" id="{E1AF6B4B-8078-483B-AB2D-C37AFD37AE20}"/>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Your mission</a:t>
            </a:r>
          </a:p>
        </p:txBody>
      </p:sp>
      <p:sp>
        <p:nvSpPr>
          <p:cNvPr id="2" name="Design a 1960s band logo for Rainbow Music Collective.">
            <a:extLst xmlns:a="http://schemas.openxmlformats.org/drawingml/2006/main">
              <a:ext uri="{FF2B5EF4-FFF2-40B4-BE49-F238E27FC236}">
                <a16:creationId xmlns:a16="http://schemas.microsoft.com/office/drawing/2014/main" id="{C7789A22-4996-48DD-8B88-04F99501E764}"/>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Design a 1960s band logo for Rainbow Music Collective.</a:t>
            </a:r>
          </a:p>
        </p:txBody>
      </p:sp>
      <p:sp>
        <p:nvSpPr>
          <p:cNvPr id="3" name="1">
            <a:extLst xmlns:a="http://schemas.openxmlformats.org/drawingml/2006/main">
              <a:ext uri="{FF2B5EF4-FFF2-40B4-BE49-F238E27FC236}">
                <a16:creationId xmlns:a16="http://schemas.microsoft.com/office/drawing/2014/main" id="{C1070DD3-459A-4349-A4ED-C92CD228A5CE}"/>
              </a:ext>
            </a:extLst>
          </p:cNvPr>
          <p:cNvSpPr>
            <a:spLocks xmlns:a="http://schemas.openxmlformats.org/drawingml/2006/main" noGrp="1"/>
          </p:cNvSpPr>
          <p:nvPr/>
        </p:nvSpPr>
        <p:spPr>
          <a:xfrm xmlns:a="http://schemas.openxmlformats.org/drawingml/2006/main">
            <a:off x="628650" y="2095500"/>
            <a:ext cx="381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955DB"/>
                </a:solidFill>
                <a:latin typeface="Arial Black"/>
                <a:ea typeface="Arial Black"/>
                <a:cs typeface="Arial Black"/>
              </a:defRPr>
            </a:pPr>
            <a:r>
              <a:rPr sz="2100" b="1">
                <a:solidFill>
                  <a:srgbClr val="1955DB"/>
                </a:solidFill>
                <a:latin typeface="Arial Black"/>
                <a:ea typeface="Arial Black"/>
                <a:cs typeface="Arial Black"/>
              </a:rPr>
              <a:t>1</a:t>
            </a:r>
          </a:p>
        </p:txBody>
      </p:sp>
      <p:sp>
        <p:nvSpPr>
          <p:cNvPr id="4" name="The band’s full name, readable.">
            <a:extLst xmlns:a="http://schemas.openxmlformats.org/drawingml/2006/main">
              <a:ext uri="{FF2B5EF4-FFF2-40B4-BE49-F238E27FC236}">
                <a16:creationId xmlns:a16="http://schemas.microsoft.com/office/drawing/2014/main" id="{1BEA2421-47FC-4ACE-9893-E379BCCB2369}"/>
              </a:ext>
            </a:extLst>
          </p:cNvPr>
          <p:cNvSpPr>
            <a:spLocks xmlns:a="http://schemas.openxmlformats.org/drawingml/2006/main" noGrp="1"/>
          </p:cNvSpPr>
          <p:nvPr/>
        </p:nvSpPr>
        <p:spPr>
          <a:xfrm xmlns:a="http://schemas.openxmlformats.org/drawingml/2006/main">
            <a:off x="1066800" y="2095500"/>
            <a:ext cx="56578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The band’s full name, readable.</a:t>
            </a:r>
          </a:p>
        </p:txBody>
      </p:sp>
      <p:sp>
        <p:nvSpPr>
          <p:cNvPr id="5" name="2">
            <a:extLst xmlns:a="http://schemas.openxmlformats.org/drawingml/2006/main">
              <a:ext uri="{FF2B5EF4-FFF2-40B4-BE49-F238E27FC236}">
                <a16:creationId xmlns:a16="http://schemas.microsoft.com/office/drawing/2014/main" id="{DE25DE1A-49B0-4630-A22A-F2E187A66B9A}"/>
              </a:ext>
            </a:extLst>
          </p:cNvPr>
          <p:cNvSpPr>
            <a:spLocks xmlns:a="http://schemas.openxmlformats.org/drawingml/2006/main" noGrp="1"/>
          </p:cNvSpPr>
          <p:nvPr/>
        </p:nvSpPr>
        <p:spPr>
          <a:xfrm xmlns:a="http://schemas.openxmlformats.org/drawingml/2006/main">
            <a:off x="628650" y="2743200"/>
            <a:ext cx="381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955DB"/>
                </a:solidFill>
                <a:latin typeface="Arial Black"/>
                <a:ea typeface="Arial Black"/>
                <a:cs typeface="Arial Black"/>
              </a:defRPr>
            </a:pPr>
            <a:r>
              <a:rPr sz="2100" b="1">
                <a:solidFill>
                  <a:srgbClr val="1955DB"/>
                </a:solidFill>
                <a:latin typeface="Arial Black"/>
                <a:ea typeface="Arial Black"/>
                <a:cs typeface="Arial Black"/>
              </a:rPr>
              <a:t>2</a:t>
            </a:r>
          </a:p>
        </p:txBody>
      </p:sp>
      <p:sp>
        <p:nvSpPr>
          <p:cNvPr id="6" name="At least one compound shape made in Combo.">
            <a:extLst xmlns:a="http://schemas.openxmlformats.org/drawingml/2006/main">
              <a:ext uri="{FF2B5EF4-FFF2-40B4-BE49-F238E27FC236}">
                <a16:creationId xmlns:a16="http://schemas.microsoft.com/office/drawing/2014/main" id="{29A1F614-738A-4DE2-8D67-04F02A1EF964}"/>
              </a:ext>
            </a:extLst>
          </p:cNvPr>
          <p:cNvSpPr>
            <a:spLocks xmlns:a="http://schemas.openxmlformats.org/drawingml/2006/main" noGrp="1"/>
          </p:cNvSpPr>
          <p:nvPr/>
        </p:nvSpPr>
        <p:spPr>
          <a:xfrm xmlns:a="http://schemas.openxmlformats.org/drawingml/2006/main">
            <a:off x="1066800" y="2743200"/>
            <a:ext cx="56578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At least one compound shape made in Combo.</a:t>
            </a:r>
          </a:p>
        </p:txBody>
      </p:sp>
      <p:sp>
        <p:nvSpPr>
          <p:cNvPr id="7" name="3">
            <a:extLst xmlns:a="http://schemas.openxmlformats.org/drawingml/2006/main">
              <a:ext uri="{FF2B5EF4-FFF2-40B4-BE49-F238E27FC236}">
                <a16:creationId xmlns:a16="http://schemas.microsoft.com/office/drawing/2014/main" id="{B1B7A945-471E-43A3-9F3A-49A439DEFBDE}"/>
              </a:ext>
            </a:extLst>
          </p:cNvPr>
          <p:cNvSpPr>
            <a:spLocks xmlns:a="http://schemas.openxmlformats.org/drawingml/2006/main" noGrp="1"/>
          </p:cNvSpPr>
          <p:nvPr/>
        </p:nvSpPr>
        <p:spPr>
          <a:xfrm xmlns:a="http://schemas.openxmlformats.org/drawingml/2006/main">
            <a:off x="628650" y="3390900"/>
            <a:ext cx="381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955DB"/>
                </a:solidFill>
                <a:latin typeface="Arial Black"/>
                <a:ea typeface="Arial Black"/>
                <a:cs typeface="Arial Black"/>
              </a:defRPr>
            </a:pPr>
            <a:r>
              <a:rPr sz="2100" b="1">
                <a:solidFill>
                  <a:srgbClr val="1955DB"/>
                </a:solidFill>
                <a:latin typeface="Arial Black"/>
                <a:ea typeface="Arial Black"/>
                <a:cs typeface="Arial Black"/>
              </a:rPr>
              <a:t>3</a:t>
            </a:r>
          </a:p>
        </p:txBody>
      </p:sp>
      <p:sp>
        <p:nvSpPr>
          <p:cNvPr id="8" name="At least one gradient, anywhere in the logo.">
            <a:extLst xmlns:a="http://schemas.openxmlformats.org/drawingml/2006/main">
              <a:ext uri="{FF2B5EF4-FFF2-40B4-BE49-F238E27FC236}">
                <a16:creationId xmlns:a16="http://schemas.microsoft.com/office/drawing/2014/main" id="{15C82201-482B-451F-B8BB-9EA092618BF9}"/>
              </a:ext>
            </a:extLst>
          </p:cNvPr>
          <p:cNvSpPr>
            <a:spLocks xmlns:a="http://schemas.openxmlformats.org/drawingml/2006/main" noGrp="1"/>
          </p:cNvSpPr>
          <p:nvPr/>
        </p:nvSpPr>
        <p:spPr>
          <a:xfrm xmlns:a="http://schemas.openxmlformats.org/drawingml/2006/main">
            <a:off x="1066800" y="3390900"/>
            <a:ext cx="56578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At least one gradient, anywhere in the logo.</a:t>
            </a:r>
          </a:p>
        </p:txBody>
      </p:sp>
      <p:sp>
        <p:nvSpPr>
          <p:cNvPr id="9" name="4">
            <a:extLst xmlns:a="http://schemas.openxmlformats.org/drawingml/2006/main">
              <a:ext uri="{FF2B5EF4-FFF2-40B4-BE49-F238E27FC236}">
                <a16:creationId xmlns:a16="http://schemas.microsoft.com/office/drawing/2014/main" id="{2879342D-3F55-4C24-AC61-A34A1ABF8863}"/>
              </a:ext>
            </a:extLst>
          </p:cNvPr>
          <p:cNvSpPr>
            <a:spLocks xmlns:a="http://schemas.openxmlformats.org/drawingml/2006/main" noGrp="1"/>
          </p:cNvSpPr>
          <p:nvPr/>
        </p:nvSpPr>
        <p:spPr>
          <a:xfrm xmlns:a="http://schemas.openxmlformats.org/drawingml/2006/main">
            <a:off x="628650" y="4038600"/>
            <a:ext cx="381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955DB"/>
                </a:solidFill>
                <a:latin typeface="Arial Black"/>
                <a:ea typeface="Arial Black"/>
                <a:cs typeface="Arial Black"/>
              </a:defRPr>
            </a:pPr>
            <a:r>
              <a:rPr sz="2100" b="1">
                <a:solidFill>
                  <a:srgbClr val="1955DB"/>
                </a:solidFill>
                <a:latin typeface="Arial Black"/>
                <a:ea typeface="Arial Black"/>
                <a:cs typeface="Arial Black"/>
              </a:rPr>
              <a:t>4</a:t>
            </a:r>
          </a:p>
        </p:txBody>
      </p:sp>
      <p:sp>
        <p:nvSpPr>
          <p:cNvPr id="10" name="A bold 1960s look: groovy, psychedelic, colorful.">
            <a:extLst xmlns:a="http://schemas.openxmlformats.org/drawingml/2006/main">
              <a:ext uri="{FF2B5EF4-FFF2-40B4-BE49-F238E27FC236}">
                <a16:creationId xmlns:a16="http://schemas.microsoft.com/office/drawing/2014/main" id="{5E3F39D3-56DB-4A08-925E-C782A089DA4B}"/>
              </a:ext>
            </a:extLst>
          </p:cNvPr>
          <p:cNvSpPr>
            <a:spLocks xmlns:a="http://schemas.openxmlformats.org/drawingml/2006/main" noGrp="1"/>
          </p:cNvSpPr>
          <p:nvPr/>
        </p:nvSpPr>
        <p:spPr>
          <a:xfrm xmlns:a="http://schemas.openxmlformats.org/drawingml/2006/main">
            <a:off x="1066800" y="4038600"/>
            <a:ext cx="56578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A bold 1960s look: groovy, psychedelic, colorful.</a:t>
            </a:r>
          </a:p>
        </p:txBody>
      </p:sp>
      <p:sp>
        <p:nvSpPr>
          <p:cNvPr id="11" name="Stuck? Start with two circles, use Subtract to make a crescent, add a gradient and the name.">
            <a:extLst xmlns:a="http://schemas.openxmlformats.org/drawingml/2006/main">
              <a:ext uri="{FF2B5EF4-FFF2-40B4-BE49-F238E27FC236}">
                <a16:creationId xmlns:a16="http://schemas.microsoft.com/office/drawing/2014/main" id="{76782197-31AE-4BAE-BED8-4245C171DA9E}"/>
              </a:ext>
            </a:extLst>
          </p:cNvPr>
          <p:cNvSpPr>
            <a:spLocks xmlns:a="http://schemas.openxmlformats.org/drawingml/2006/main" noGrp="1"/>
          </p:cNvSpPr>
          <p:nvPr/>
        </p:nvSpPr>
        <p:spPr>
          <a:xfrm xmlns:a="http://schemas.openxmlformats.org/drawingml/2006/main">
            <a:off x="628650" y="4857750"/>
            <a:ext cx="6096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Stuck? Start with two circles, use Subtract to make a crescent, add a gradient and the name.</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c0b118f8e4de4177"/>
          <a:stretch xmlns:a="http://schemas.openxmlformats.org/drawingml/2006/main"/>
        </p:blipFill>
        <p:spPr>
          <a:xfrm xmlns:a="http://schemas.openxmlformats.org/drawingml/2006/main">
            <a:off x="7811179" y="1809750"/>
            <a:ext cx="3141893" cy="4067175"/>
          </a:xfrm>
          <a:prstGeom xmlns:a="http://schemas.openxmlformats.org/drawingml/2006/main" prst="rect">
            <a:avLst/>
          </a:prstGeom>
        </p:spPr>
      </p:pic>
    </p:spTree>
    <p:extLst>
      <p:ext uri="{BB962C8B-B14F-4D97-AF65-F5344CB8AC3E}">
        <p14:creationId xmlns:p14="http://schemas.microsoft.com/office/powerpoint/2010/main" val="1864907094"/>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19" name="Grouping is not combining">
            <a:extLst>
              <a:ext uri="{FF2B5EF4-FFF2-40B4-BE49-F238E27FC236}">
                <ns2:creationId id="{58D5728F-CFEE-48B9-9B2F-AE89A58E6089}"/>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Grouping is not combining</a:t>
            </a:r>
          </a:p>
        </p:txBody>
      </p:sp>
      <p:sp>
        <p:nvSpPr>
          <p:cNvPr id="2" name="Which one makes a new shape?">
            <a:extLst>
              <a:ext uri="{FF2B5EF4-FFF2-40B4-BE49-F238E27FC236}">
                <ns2:creationId id="{651A0DAA-B8AB-4C0C-AC97-20496CAE77FA}"/>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Which one makes a new shape?</a:t>
            </a:r>
          </a:p>
        </p:txBody>
      </p:sp>
      <p:sp>
        <p:nvSpPr>
          <p:cNvPr id="3" name="shape">
            <a:extLst>
              <a:ext uri="{FF2B5EF4-FFF2-40B4-BE49-F238E27FC236}">
                <ns2:creationId id="{1609D4B7-8AD3-46CD-A6B9-E28DDB2A3AD5}"/>
              </a:ext>
            </a:extLst>
          </p:cNvPr>
          <p:cNvSpPr>
            <a:spLocks noGrp="1"/>
          </p:cNvSpPr>
          <p:nvPr/>
        </p:nvSpPr>
        <p:spPr>
          <a:xfrm>
            <a:off x="609600" y="1952625"/>
            <a:ext cx="5219700" cy="3314700"/>
          </a:xfrm>
          <a:prstGeom prst="rect">
            <a:avLst/>
          </a:prstGeom>
          <a:solidFill>
            <a:srgbClr val="FFFFFF"/>
          </a:solidFill>
          <a:ln w="0">
            <a:noFill/>
          </a:ln>
        </p:spPr>
      </p:sp>
      <p:sp>
        <p:nvSpPr>
          <p:cNvPr id="4" name="shape">
            <a:extLst>
              <a:ext uri="{FF2B5EF4-FFF2-40B4-BE49-F238E27FC236}">
                <ns2:creationId id="{0BEEA58C-4EE5-4B2B-81E2-A23AF705E020}"/>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C1C75771-2231-42D6-98B3-4A4BD0BB7C21}"/>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6DF03E78-43F8-4FBC-AE47-A4B27DD7B9C6}"/>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circle">
            <a:extLst>
              <a:ext uri="{FF2B5EF4-FFF2-40B4-BE49-F238E27FC236}">
                <ns2:creationId id="{ED383E61-BB91-4DAD-BD7E-269B11F4FFED}"/>
              </a:ext>
            </a:extLst>
          </p:cNvPr>
          <p:cNvSpPr>
            <a:spLocks noGrp="1"/>
          </p:cNvSpPr>
          <p:nvPr/>
        </p:nvSpPr>
        <p:spPr>
          <a:xfrm>
            <a:off x="1714500" y="2571750"/>
            <a:ext cx="2095500" cy="2095500"/>
          </a:xfrm>
          <a:prstGeom prst="ellipse">
            <a:avLst/>
          </a:prstGeom>
          <a:noFill/>
          <a:ln w="76200">
            <a:solidFill>
              <a:srgbClr val="7B2FD6"/>
            </a:solidFill>
          </a:ln>
        </p:spPr>
      </p:sp>
      <p:sp>
        <p:nvSpPr>
          <p:cNvPr id="8" name="circle">
            <a:extLst>
              <a:ext uri="{FF2B5EF4-FFF2-40B4-BE49-F238E27FC236}">
                <ns2:creationId id="{FC819009-9FF1-41E0-8648-1E37CA8FBB25}"/>
              </a:ext>
            </a:extLst>
          </p:cNvPr>
          <p:cNvSpPr>
            <a:spLocks noGrp="1"/>
          </p:cNvSpPr>
          <p:nvPr/>
        </p:nvSpPr>
        <p:spPr>
          <a:xfrm>
            <a:off x="2857500" y="2571750"/>
            <a:ext cx="2095500" cy="2095500"/>
          </a:xfrm>
          <a:prstGeom prst="ellipse">
            <a:avLst/>
          </a:prstGeom>
          <a:noFill/>
          <a:ln w="76200">
            <a:solidFill>
              <a:srgbClr val="7B2FD6"/>
            </a:solidFill>
          </a:ln>
        </p:spPr>
      </p:sp>
      <p:sp>
        <p:nvSpPr>
          <p:cNvPr id="9" name="Grouped: two shapes that move together">
            <a:extLst>
              <a:ext uri="{FF2B5EF4-FFF2-40B4-BE49-F238E27FC236}">
                <ns2:creationId id="{FE173F22-B6AA-4553-B45F-A5BD9A62FCED}"/>
              </a:ext>
            </a:extLst>
          </p:cNvPr>
          <p:cNvSpPr>
            <a:spLocks noGrp="1"/>
          </p:cNvSpPr>
          <p:nvPr/>
        </p:nvSpPr>
        <p:spPr>
          <a:xfrm>
            <a:off x="781050" y="4810125"/>
            <a:ext cx="4953000" cy="381000"/>
          </a:xfrm>
          <a:prstGeom prst="rect">
            <a:avLst/>
          </a:prstGeom>
          <a:noFill/>
          <a:ln w="0">
            <a:noFill/>
          </a:ln>
        </p:spPr>
        <p:txBody>
          <a:bodyPr wrap="square" lIns="0" tIns="0" rIns="0" bIns="0">
            <a:noAutofit/>
          </a:bodyPr>
          <a:lstStyle/>
          <a:p>
            <a:pPr>
              <a:defRPr sz="1650" b="0">
                <a:solidFill>
                  <a:srgbClr val="5B5B5B"/>
                </a:solidFill>
                <a:latin typeface="Arial"/>
                <a:ea typeface="Arial"/>
                <a:cs typeface="Arial"/>
              </a:defRPr>
            </a:pPr>
            <a:r>
              <a:rPr sz="1650" b="0">
                <a:solidFill>
                  <a:srgbClr val="5B5B5B"/>
                </a:solidFill>
                <a:latin typeface="Arial"/>
                <a:ea typeface="Arial"/>
                <a:cs typeface="Arial"/>
              </a:rPr>
              <a:t>Grouped: two shapes that move together</a:t>
            </a:r>
          </a:p>
        </p:txBody>
      </p:sp>
      <p:sp>
        <p:nvSpPr>
          <p:cNvPr id="10" name="circle">
            <a:extLst>
              <a:ext uri="{FF2B5EF4-FFF2-40B4-BE49-F238E27FC236}">
                <ns2:creationId id="{F5119B23-BBEE-4B73-B3F4-D726B65C98BC}"/>
              </a:ext>
            </a:extLst>
          </p:cNvPr>
          <p:cNvSpPr>
            <a:spLocks noGrp="1"/>
          </p:cNvSpPr>
          <p:nvPr/>
        </p:nvSpPr>
        <p:spPr>
          <a:xfrm>
            <a:off x="7524750" y="2571750"/>
            <a:ext cx="2095500" cy="2095500"/>
          </a:xfrm>
          <a:prstGeom prst="ellipse">
            <a:avLst/>
          </a:prstGeom>
          <a:solidFill>
            <a:srgbClr val="7B2FD6"/>
          </a:solidFill>
          <a:ln w="0">
            <a:noFill/>
          </a:ln>
        </p:spPr>
      </p:sp>
      <p:sp>
        <p:nvSpPr>
          <p:cNvPr id="11" name="circle">
            <a:extLst>
              <a:ext uri="{FF2B5EF4-FFF2-40B4-BE49-F238E27FC236}">
                <ns2:creationId id="{B6049C40-E96B-4360-8481-A99033821850}"/>
              </a:ext>
            </a:extLst>
          </p:cNvPr>
          <p:cNvSpPr>
            <a:spLocks noGrp="1"/>
          </p:cNvSpPr>
          <p:nvPr/>
        </p:nvSpPr>
        <p:spPr>
          <a:xfrm>
            <a:off x="8677275" y="2571750"/>
            <a:ext cx="2095500" cy="2095500"/>
          </a:xfrm>
          <a:prstGeom prst="ellipse">
            <a:avLst/>
          </a:prstGeom>
          <a:solidFill>
            <a:srgbClr val="7B2FD6"/>
          </a:solidFill>
          <a:ln w="0">
            <a:noFill/>
          </a:ln>
        </p:spPr>
      </p:sp>
      <p:sp>
        <p:nvSpPr>
          <p:cNvPr id="12" name="Combined: one new shape">
            <a:extLst>
              <a:ext uri="{FF2B5EF4-FFF2-40B4-BE49-F238E27FC236}">
                <ns2:creationId id="{E2B579CE-F368-473A-9484-375C2ED49774}"/>
              </a:ext>
            </a:extLst>
          </p:cNvPr>
          <p:cNvSpPr>
            <a:spLocks noGrp="1"/>
          </p:cNvSpPr>
          <p:nvPr/>
        </p:nvSpPr>
        <p:spPr>
          <a:xfrm>
            <a:off x="6534150" y="4810125"/>
            <a:ext cx="4953000" cy="381000"/>
          </a:xfrm>
          <a:prstGeom prst="rect">
            <a:avLst/>
          </a:prstGeom>
          <a:noFill/>
          <a:ln w="0">
            <a:noFill/>
          </a:ln>
        </p:spPr>
        <p:txBody>
          <a:bodyPr wrap="square" lIns="0" tIns="0" rIns="0" bIns="0">
            <a:noAutofit/>
          </a:bodyPr>
          <a:lstStyle/>
          <a:p>
            <a:pPr>
              <a:defRPr sz="1650" b="0">
                <a:solidFill>
                  <a:srgbClr val="5B5B5B"/>
                </a:solidFill>
                <a:latin typeface="Arial"/>
                <a:ea typeface="Arial"/>
                <a:cs typeface="Arial"/>
              </a:defRPr>
            </a:pPr>
            <a:r>
              <a:rPr sz="1650" b="0">
                <a:solidFill>
                  <a:srgbClr val="5B5B5B"/>
                </a:solidFill>
                <a:latin typeface="Arial"/>
                <a:ea typeface="Arial"/>
                <a:cs typeface="Arial"/>
              </a:rPr>
              <a:t>Combined: one new shape</a:t>
            </a:r>
          </a:p>
        </p:txBody>
      </p:sp>
      <p:sp>
        <p:nvSpPr>
          <p:cNvPr id="13" name="Group">
            <a:extLst>
              <a:ext uri="{FF2B5EF4-FFF2-40B4-BE49-F238E27FC236}">
                <ns2:creationId id="{A078193D-B532-431F-B852-510266F15C99}"/>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Group</a:t>
            </a:r>
          </a:p>
        </p:txBody>
      </p:sp>
      <p:sp>
        <p:nvSpPr>
          <p:cNvPr id="14" name="Compound shape">
            <a:extLst>
              <a:ext uri="{FF2B5EF4-FFF2-40B4-BE49-F238E27FC236}">
                <ns2:creationId id="{549DF1F1-8C9E-43A8-AE7A-05B98F2A154D}"/>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Compound shape</a:t>
            </a:r>
          </a:p>
        </p:txBody>
      </p:sp>
      <p:sp>
        <p:nvSpPr>
          <p:cNvPr id="15" name="Grouping keeps the outlines. A Combo operation calculates a new region: union, subtract, intersect, or exclude.">
            <a:extLst>
              <a:ext uri="{FF2B5EF4-FFF2-40B4-BE49-F238E27FC236}">
                <ns2:creationId id="{B710C926-23BC-411E-BE13-21E781313E15}"/>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650" b="0">
                <a:solidFill>
                  <a:srgbClr val="191919"/>
                </a:solidFill>
                <a:latin typeface="Arial"/>
                <a:ea typeface="Arial"/>
                <a:cs typeface="Arial"/>
              </a:defRPr>
            </a:pPr>
            <a:r>
              <a:rPr sz="1650" b="0">
                <a:solidFill>
                  <a:srgbClr val="191919"/>
                </a:solidFill>
                <a:latin typeface="Arial"/>
                <a:ea typeface="Arial"/>
                <a:cs typeface="Arial"/>
              </a:rPr>
              <a:t>Grouping keeps the outlines. A Combo operation calculates a new region: union, subtract, intersect, or exclude.</a:t>
            </a:r>
          </a:p>
        </p:txBody>
      </p:sp>
      <p:sp>
        <p:nvSpPr>
          <p:cNvPr id="16" name="reveal_cover_A">
            <a:extLst>
              <a:ext uri="{FF2B5EF4-FFF2-40B4-BE49-F238E27FC236}">
                <ns2:creationId id="{A38AF3A0-C42F-4662-A154-2581E31F34B8}"/>
              </a:ext>
            </a:extLst>
          </p:cNvPr>
          <p:cNvSpPr>
            <a:spLocks noGrp="1"/>
          </p:cNvSpPr>
          <p:nvPr/>
        </p:nvSpPr>
        <p:spPr>
          <a:xfrm>
            <a:off x="590550" y="5419725"/>
            <a:ext cx="5286375" cy="647700"/>
          </a:xfrm>
          <a:prstGeom prst="rect">
            <a:avLst/>
          </a:prstGeom>
          <a:solidFill>
            <a:srgbClr val="FAF7EF"/>
          </a:solidFill>
          <a:ln w="0">
            <a:noFill/>
          </a:ln>
        </p:spPr>
      </p:sp>
      <p:sp>
        <p:nvSpPr>
          <p:cNvPr id="17" name="reveal_cover_B">
            <a:extLst>
              <a:ext uri="{FF2B5EF4-FFF2-40B4-BE49-F238E27FC236}">
                <ns2:creationId id="{75CEE744-3B0D-4D8A-A640-B02652ABF803}"/>
              </a:ext>
            </a:extLst>
          </p:cNvPr>
          <p:cNvSpPr>
            <a:spLocks noGrp="1"/>
          </p:cNvSpPr>
          <p:nvPr/>
        </p:nvSpPr>
        <p:spPr>
          <a:xfrm>
            <a:off x="6343650" y="5419725"/>
            <a:ext cx="5286375" cy="647700"/>
          </a:xfrm>
          <a:prstGeom prst="rect">
            <a:avLst/>
          </a:prstGeom>
          <a:solidFill>
            <a:srgbClr val="FAF7EF"/>
          </a:solidFill>
          <a:ln w="0">
            <a:noFill/>
          </a:ln>
        </p:spPr>
      </p:sp>
      <p:sp>
        <p:nvSpPr>
          <p:cNvPr id="18" name="reveal_cover_reason">
            <a:extLst>
              <a:ext uri="{FF2B5EF4-FFF2-40B4-BE49-F238E27FC236}">
                <ns2:creationId id="{A57DE66A-0CE4-4E38-A36D-C91E20A77B4A}"/>
              </a:ext>
            </a:extLst>
          </p:cNvPr>
          <p:cNvSpPr>
            <a:spLocks noGrp="1"/>
          </p:cNvSpPr>
          <p:nvPr/>
        </p:nvSpPr>
        <p:spPr>
          <a:xfrm>
            <a:off x="609600" y="6105525"/>
            <a:ext cx="10991850" cy="723900"/>
          </a:xfrm>
          <a:prstGeom prst="rect">
            <a:avLst/>
          </a:prstGeom>
          <a:solidFill>
            <a:srgbClr val="FAF7EF"/>
          </a:solidFill>
          <a:ln w="0">
            <a:noFill/>
          </a:ln>
        </p:spPr>
      </p:sp>
    </p:spTree>
    <p:extLst>
      <p:ext uri="{BB962C8B-B14F-4D97-AF65-F5344CB8AC3E}">
        <ns3:creationId val="1857017039"/>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16"/>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17"/>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1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4" name="The Combo app">
            <a:extLst xmlns:a="http://schemas.openxmlformats.org/drawingml/2006/main">
              <a:ext uri="{FF2B5EF4-FFF2-40B4-BE49-F238E27FC236}">
                <a16:creationId xmlns:a16="http://schemas.microsoft.com/office/drawing/2014/main" id="{521D29DE-808C-4981-902E-2EF5FFF067FE}"/>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The Combo app</a:t>
            </a:r>
          </a:p>
        </p:txBody>
      </p:sp>
      <p:sp>
        <p:nvSpPr>
          <p:cNvPr id="2" name="Apps, search Combo, click this icon.">
            <a:extLst xmlns:a="http://schemas.openxmlformats.org/drawingml/2006/main">
              <a:ext uri="{FF2B5EF4-FFF2-40B4-BE49-F238E27FC236}">
                <a16:creationId xmlns:a16="http://schemas.microsoft.com/office/drawing/2014/main" id="{F25B3A85-8396-456F-8E72-037000CFEB4E}"/>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Apps, search Combo, click this icon.</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d71c7d5764440ee"/>
          <a:stretch xmlns:a="http://schemas.openxmlformats.org/drawingml/2006/main"/>
        </p:blipFill>
        <p:spPr>
          <a:xfrm xmlns:a="http://schemas.openxmlformats.org/drawingml/2006/main">
            <a:off x="661988" y="1905000"/>
            <a:ext cx="2752725" cy="3238500"/>
          </a:xfrm>
          <a:prstGeom xmlns:a="http://schemas.openxmlformats.org/drawingml/2006/main" prst="rect">
            <a:avLst/>
          </a:prstGeom>
        </p:spPr>
      </p:pic>
      <p:sp>
        <p:nvSpPr>
          <p:cNvPr id="4" name="1">
            <a:extLst xmlns:a="http://schemas.openxmlformats.org/drawingml/2006/main">
              <a:ext uri="{FF2B5EF4-FFF2-40B4-BE49-F238E27FC236}">
                <a16:creationId xmlns:a16="http://schemas.microsoft.com/office/drawing/2014/main" id="{AEC12A17-6BB4-42B2-B351-AF675F9F017A}"/>
              </a:ext>
            </a:extLst>
          </p:cNvPr>
          <p:cNvSpPr>
            <a:spLocks xmlns:a="http://schemas.openxmlformats.org/drawingml/2006/main" noGrp="1"/>
          </p:cNvSpPr>
          <p:nvPr/>
        </p:nvSpPr>
        <p:spPr>
          <a:xfrm xmlns:a="http://schemas.openxmlformats.org/drawingml/2006/main">
            <a:off x="4000500" y="200025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1</a:t>
            </a:r>
          </a:p>
        </p:txBody>
      </p:sp>
      <p:sp>
        <p:nvSpPr>
          <p:cNvPr id="5" name="Click Apps in the left rail.">
            <a:extLst xmlns:a="http://schemas.openxmlformats.org/drawingml/2006/main">
              <a:ext uri="{FF2B5EF4-FFF2-40B4-BE49-F238E27FC236}">
                <a16:creationId xmlns:a16="http://schemas.microsoft.com/office/drawing/2014/main" id="{51A9E568-DFD1-417A-AE78-47BA49250CC5}"/>
              </a:ext>
            </a:extLst>
          </p:cNvPr>
          <p:cNvSpPr>
            <a:spLocks xmlns:a="http://schemas.openxmlformats.org/drawingml/2006/main" noGrp="1"/>
          </p:cNvSpPr>
          <p:nvPr/>
        </p:nvSpPr>
        <p:spPr>
          <a:xfrm xmlns:a="http://schemas.openxmlformats.org/drawingml/2006/main">
            <a:off x="4438650" y="2000250"/>
            <a:ext cx="3181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Click Apps in the left rail.</a:t>
            </a:r>
          </a:p>
        </p:txBody>
      </p:sp>
      <p:sp>
        <p:nvSpPr>
          <p:cNvPr id="6" name="2">
            <a:extLst xmlns:a="http://schemas.openxmlformats.org/drawingml/2006/main">
              <a:ext uri="{FF2B5EF4-FFF2-40B4-BE49-F238E27FC236}">
                <a16:creationId xmlns:a16="http://schemas.microsoft.com/office/drawing/2014/main" id="{BA904E00-1CD7-44C9-BD8E-27538686D87A}"/>
              </a:ext>
            </a:extLst>
          </p:cNvPr>
          <p:cNvSpPr>
            <a:spLocks xmlns:a="http://schemas.openxmlformats.org/drawingml/2006/main" noGrp="1"/>
          </p:cNvSpPr>
          <p:nvPr/>
        </p:nvSpPr>
        <p:spPr>
          <a:xfrm xmlns:a="http://schemas.openxmlformats.org/drawingml/2006/main">
            <a:off x="4000500" y="257175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2</a:t>
            </a:r>
          </a:p>
        </p:txBody>
      </p:sp>
      <p:sp>
        <p:nvSpPr>
          <p:cNvPr id="7" name="Search Combo.">
            <a:extLst xmlns:a="http://schemas.openxmlformats.org/drawingml/2006/main">
              <a:ext uri="{FF2B5EF4-FFF2-40B4-BE49-F238E27FC236}">
                <a16:creationId xmlns:a16="http://schemas.microsoft.com/office/drawing/2014/main" id="{A6945D25-F65B-4D72-BC0E-1DD41B4519ED}"/>
              </a:ext>
            </a:extLst>
          </p:cNvPr>
          <p:cNvSpPr>
            <a:spLocks xmlns:a="http://schemas.openxmlformats.org/drawingml/2006/main" noGrp="1"/>
          </p:cNvSpPr>
          <p:nvPr/>
        </p:nvSpPr>
        <p:spPr>
          <a:xfrm xmlns:a="http://schemas.openxmlformats.org/drawingml/2006/main">
            <a:off x="4438650" y="2571750"/>
            <a:ext cx="3181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Search Combo.</a:t>
            </a:r>
          </a:p>
        </p:txBody>
      </p:sp>
      <p:sp>
        <p:nvSpPr>
          <p:cNvPr id="8" name="3">
            <a:extLst xmlns:a="http://schemas.openxmlformats.org/drawingml/2006/main">
              <a:ext uri="{FF2B5EF4-FFF2-40B4-BE49-F238E27FC236}">
                <a16:creationId xmlns:a16="http://schemas.microsoft.com/office/drawing/2014/main" id="{390D6C65-701A-4D67-8F2D-14D9C0128A42}"/>
              </a:ext>
            </a:extLst>
          </p:cNvPr>
          <p:cNvSpPr>
            <a:spLocks xmlns:a="http://schemas.openxmlformats.org/drawingml/2006/main" noGrp="1"/>
          </p:cNvSpPr>
          <p:nvPr/>
        </p:nvSpPr>
        <p:spPr>
          <a:xfrm xmlns:a="http://schemas.openxmlformats.org/drawingml/2006/main">
            <a:off x="4000500" y="314325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3</a:t>
            </a:r>
          </a:p>
        </p:txBody>
      </p:sp>
      <p:sp>
        <p:nvSpPr>
          <p:cNvPr id="9" name="Click the Combo icon.">
            <a:extLst xmlns:a="http://schemas.openxmlformats.org/drawingml/2006/main">
              <a:ext uri="{FF2B5EF4-FFF2-40B4-BE49-F238E27FC236}">
                <a16:creationId xmlns:a16="http://schemas.microsoft.com/office/drawing/2014/main" id="{51AE7015-7576-469E-A6C5-97938DBFE03A}"/>
              </a:ext>
            </a:extLst>
          </p:cNvPr>
          <p:cNvSpPr>
            <a:spLocks xmlns:a="http://schemas.openxmlformats.org/drawingml/2006/main" noGrp="1"/>
          </p:cNvSpPr>
          <p:nvPr/>
        </p:nvSpPr>
        <p:spPr>
          <a:xfrm xmlns:a="http://schemas.openxmlformats.org/drawingml/2006/main">
            <a:off x="4438650" y="3143250"/>
            <a:ext cx="3181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Click the Combo icon.</a:t>
            </a:r>
          </a:p>
        </p:txBody>
      </p:sp>
      <p:sp>
        <p:nvSpPr>
          <p:cNvPr id="10" name="4">
            <a:extLst xmlns:a="http://schemas.openxmlformats.org/drawingml/2006/main">
              <a:ext uri="{FF2B5EF4-FFF2-40B4-BE49-F238E27FC236}">
                <a16:creationId xmlns:a16="http://schemas.microsoft.com/office/drawing/2014/main" id="{0F1F33F9-BE7E-44FC-9D07-7F3CA2A02595}"/>
              </a:ext>
            </a:extLst>
          </p:cNvPr>
          <p:cNvSpPr>
            <a:spLocks xmlns:a="http://schemas.openxmlformats.org/drawingml/2006/main" noGrp="1"/>
          </p:cNvSpPr>
          <p:nvPr/>
        </p:nvSpPr>
        <p:spPr>
          <a:xfrm xmlns:a="http://schemas.openxmlformats.org/drawingml/2006/main">
            <a:off x="4000500" y="371475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4</a:t>
            </a:r>
          </a:p>
        </p:txBody>
      </p:sp>
      <p:sp>
        <p:nvSpPr>
          <p:cNvPr id="11" name="Add shapes in its Preview.">
            <a:extLst xmlns:a="http://schemas.openxmlformats.org/drawingml/2006/main">
              <a:ext uri="{FF2B5EF4-FFF2-40B4-BE49-F238E27FC236}">
                <a16:creationId xmlns:a16="http://schemas.microsoft.com/office/drawing/2014/main" id="{D95CB820-19C1-43DF-B7A4-64DFE8753D87}"/>
              </a:ext>
            </a:extLst>
          </p:cNvPr>
          <p:cNvSpPr>
            <a:spLocks xmlns:a="http://schemas.openxmlformats.org/drawingml/2006/main" noGrp="1"/>
          </p:cNvSpPr>
          <p:nvPr/>
        </p:nvSpPr>
        <p:spPr>
          <a:xfrm xmlns:a="http://schemas.openxmlformats.org/drawingml/2006/main">
            <a:off x="4438650" y="3714750"/>
            <a:ext cx="3181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Add shapes in its Preview.</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2db592e9e8948bd"/>
          <a:stretch xmlns:a="http://schemas.openxmlformats.org/drawingml/2006/main"/>
        </p:blipFill>
        <p:spPr>
          <a:xfrm xmlns:a="http://schemas.openxmlformats.org/drawingml/2006/main">
            <a:off x="7812213" y="1905000"/>
            <a:ext cx="3768474" cy="1619250"/>
          </a:xfrm>
          <a:prstGeom xmlns:a="http://schemas.openxmlformats.org/drawingml/2006/main" prst="rect">
            <a:avLst/>
          </a:prstGeom>
        </p:spPr>
      </p:pic>
      <p:sp>
        <p:nvSpPr>
          <p:cNvPr id="13" name="Combo is a Canva app, not a menu. If Apps is hidden, scroll the left rail.">
            <a:extLst xmlns:a="http://schemas.openxmlformats.org/drawingml/2006/main">
              <a:ext uri="{FF2B5EF4-FFF2-40B4-BE49-F238E27FC236}">
                <a16:creationId xmlns:a16="http://schemas.microsoft.com/office/drawing/2014/main" id="{D04735C1-6F85-49D8-93C6-D96DD0701B1A}"/>
              </a:ext>
            </a:extLst>
          </p:cNvPr>
          <p:cNvSpPr>
            <a:spLocks xmlns:a="http://schemas.openxmlformats.org/drawingml/2006/main" noGrp="1"/>
          </p:cNvSpPr>
          <p:nvPr/>
        </p:nvSpPr>
        <p:spPr>
          <a:xfrm xmlns:a="http://schemas.openxmlformats.org/drawingml/2006/main">
            <a:off x="7810500" y="3619500"/>
            <a:ext cx="37719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425" b="0">
                <a:solidFill>
                  <a:srgbClr val="5B5B5B"/>
                </a:solidFill>
                <a:latin typeface="Arial"/>
                <a:ea typeface="Arial"/>
                <a:cs typeface="Arial"/>
              </a:defRPr>
            </a:pPr>
            <a:r>
              <a:rPr sz="1425" b="0">
                <a:solidFill>
                  <a:srgbClr val="5B5B5B"/>
                </a:solidFill>
                <a:latin typeface="Arial"/>
                <a:ea typeface="Arial"/>
                <a:cs typeface="Arial"/>
              </a:rPr>
              <a:t>Combo is a Canva app, not a menu. If Apps is hidden, scroll the left rail.</a:t>
            </a:r>
          </a:p>
        </p:txBody>
      </p:sp>
    </p:spTree>
    <p:extLst>
      <p:ext uri="{BB962C8B-B14F-4D97-AF65-F5344CB8AC3E}">
        <p14:creationId xmlns:p14="http://schemas.microsoft.com/office/powerpoint/2010/main" val="1792914645"/>
      </p:ext>
    </p:extLst>
  </p:cSld>
</p:sld>
</file>

<file path=ppt/slides/slide6.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0" name="Two overlapping circles">
            <a:extLst xmlns:a="http://schemas.openxmlformats.org/drawingml/2006/main">
              <a:ext uri="{FF2B5EF4-FFF2-40B4-BE49-F238E27FC236}">
                <a16:creationId xmlns:a16="http://schemas.microsoft.com/office/drawing/2014/main" id="{CCB8FEAF-92BD-4008-8278-FA50DD48874B}"/>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Two overlapping circles</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1321c1d58864159"/>
          <a:stretch xmlns:a="http://schemas.openxmlformats.org/drawingml/2006/main"/>
        </p:blipFill>
        <p:spPr>
          <a:xfrm xmlns:a="http://schemas.openxmlformats.org/drawingml/2006/main">
            <a:off x="609600" y="1526099"/>
            <a:ext cx="7239000" cy="3110476"/>
          </a:xfrm>
          <a:prstGeom xmlns:a="http://schemas.openxmlformats.org/drawingml/2006/main" prst="rect">
            <a:avLst/>
          </a:prstGeom>
        </p:spPr>
      </p:pic>
      <p:sp>
        <p:nvSpPr>
          <p:cNvPr id="3" name="1">
            <a:extLst xmlns:a="http://schemas.openxmlformats.org/drawingml/2006/main">
              <a:ext uri="{FF2B5EF4-FFF2-40B4-BE49-F238E27FC236}">
                <a16:creationId xmlns:a16="http://schemas.microsoft.com/office/drawing/2014/main" id="{1B5D02A0-82CA-4061-B6A1-48A7A3C0CE2C}"/>
              </a:ext>
            </a:extLst>
          </p:cNvPr>
          <p:cNvSpPr>
            <a:spLocks xmlns:a="http://schemas.openxmlformats.org/drawingml/2006/main" noGrp="1"/>
          </p:cNvSpPr>
          <p:nvPr/>
        </p:nvSpPr>
        <p:spPr>
          <a:xfrm xmlns:a="http://schemas.openxmlformats.org/drawingml/2006/main">
            <a:off x="8191500" y="17145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1</a:t>
            </a:r>
          </a:p>
        </p:txBody>
      </p:sp>
      <p:sp>
        <p:nvSpPr>
          <p:cNvPr id="4" name="Add Circle twice in Combo.">
            <a:extLst xmlns:a="http://schemas.openxmlformats.org/drawingml/2006/main">
              <a:ext uri="{FF2B5EF4-FFF2-40B4-BE49-F238E27FC236}">
                <a16:creationId xmlns:a16="http://schemas.microsoft.com/office/drawing/2014/main" id="{8FA375F8-8F08-497F-819B-940D2CEE7AB9}"/>
              </a:ext>
            </a:extLst>
          </p:cNvPr>
          <p:cNvSpPr>
            <a:spLocks xmlns:a="http://schemas.openxmlformats.org/drawingml/2006/main" noGrp="1"/>
          </p:cNvSpPr>
          <p:nvPr/>
        </p:nvSpPr>
        <p:spPr>
          <a:xfrm xmlns:a="http://schemas.openxmlformats.org/drawingml/2006/main">
            <a:off x="8629650" y="1714500"/>
            <a:ext cx="2990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Add Circle twice in Combo.</a:t>
            </a:r>
          </a:p>
        </p:txBody>
      </p:sp>
      <p:sp>
        <p:nvSpPr>
          <p:cNvPr id="5" name="2">
            <a:extLst xmlns:a="http://schemas.openxmlformats.org/drawingml/2006/main">
              <a:ext uri="{FF2B5EF4-FFF2-40B4-BE49-F238E27FC236}">
                <a16:creationId xmlns:a16="http://schemas.microsoft.com/office/drawing/2014/main" id="{AB2C6121-ED18-477D-A923-BBC871E12BD2}"/>
              </a:ext>
            </a:extLst>
          </p:cNvPr>
          <p:cNvSpPr>
            <a:spLocks xmlns:a="http://schemas.openxmlformats.org/drawingml/2006/main" noGrp="1"/>
          </p:cNvSpPr>
          <p:nvPr/>
        </p:nvSpPr>
        <p:spPr>
          <a:xfrm xmlns:a="http://schemas.openxmlformats.org/drawingml/2006/main">
            <a:off x="8191500" y="23241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2</a:t>
            </a:r>
          </a:p>
        </p:txBody>
      </p:sp>
      <p:sp>
        <p:nvSpPr>
          <p:cNvPr id="6" name="Drag one circle sideways.">
            <a:extLst xmlns:a="http://schemas.openxmlformats.org/drawingml/2006/main">
              <a:ext uri="{FF2B5EF4-FFF2-40B4-BE49-F238E27FC236}">
                <a16:creationId xmlns:a16="http://schemas.microsoft.com/office/drawing/2014/main" id="{7BFE34ED-C6A6-4581-B037-E462A9F2F98A}"/>
              </a:ext>
            </a:extLst>
          </p:cNvPr>
          <p:cNvSpPr>
            <a:spLocks xmlns:a="http://schemas.openxmlformats.org/drawingml/2006/main" noGrp="1"/>
          </p:cNvSpPr>
          <p:nvPr/>
        </p:nvSpPr>
        <p:spPr>
          <a:xfrm xmlns:a="http://schemas.openxmlformats.org/drawingml/2006/main">
            <a:off x="8629650" y="2324100"/>
            <a:ext cx="2990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Drag one circle sideways.</a:t>
            </a:r>
          </a:p>
        </p:txBody>
      </p:sp>
      <p:sp>
        <p:nvSpPr>
          <p:cNvPr id="7" name="3">
            <a:extLst xmlns:a="http://schemas.openxmlformats.org/drawingml/2006/main">
              <a:ext uri="{FF2B5EF4-FFF2-40B4-BE49-F238E27FC236}">
                <a16:creationId xmlns:a16="http://schemas.microsoft.com/office/drawing/2014/main" id="{9C26ABF5-CCD2-448F-8B0E-0F2DF204C68C}"/>
              </a:ext>
            </a:extLst>
          </p:cNvPr>
          <p:cNvSpPr>
            <a:spLocks xmlns:a="http://schemas.openxmlformats.org/drawingml/2006/main" noGrp="1"/>
          </p:cNvSpPr>
          <p:nvPr/>
        </p:nvSpPr>
        <p:spPr>
          <a:xfrm xmlns:a="http://schemas.openxmlformats.org/drawingml/2006/main">
            <a:off x="8191500" y="29337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3</a:t>
            </a:r>
          </a:p>
        </p:txBody>
      </p:sp>
      <p:sp>
        <p:nvSpPr>
          <p:cNvPr id="8" name="Select both with Shift-click.">
            <a:extLst xmlns:a="http://schemas.openxmlformats.org/drawingml/2006/main">
              <a:ext uri="{FF2B5EF4-FFF2-40B4-BE49-F238E27FC236}">
                <a16:creationId xmlns:a16="http://schemas.microsoft.com/office/drawing/2014/main" id="{7C677DBC-F425-4794-AE4A-AD875E88ED83}"/>
              </a:ext>
            </a:extLst>
          </p:cNvPr>
          <p:cNvSpPr>
            <a:spLocks xmlns:a="http://schemas.openxmlformats.org/drawingml/2006/main" noGrp="1"/>
          </p:cNvSpPr>
          <p:nvPr/>
        </p:nvSpPr>
        <p:spPr>
          <a:xfrm xmlns:a="http://schemas.openxmlformats.org/drawingml/2006/main">
            <a:off x="8629650" y="2933700"/>
            <a:ext cx="2990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Select both with Shift-click.</a:t>
            </a:r>
          </a:p>
        </p:txBody>
      </p:sp>
      <p:sp>
        <p:nvSpPr>
          <p:cNvPr id="9" name="If they cover each other exactly, Subtract can leave nothing. Offset them first.">
            <a:extLst xmlns:a="http://schemas.openxmlformats.org/drawingml/2006/main">
              <a:ext uri="{FF2B5EF4-FFF2-40B4-BE49-F238E27FC236}">
                <a16:creationId xmlns:a16="http://schemas.microsoft.com/office/drawing/2014/main" id="{C2043962-CBB2-4294-89F9-340883C2559C}"/>
              </a:ext>
            </a:extLst>
          </p:cNvPr>
          <p:cNvSpPr>
            <a:spLocks xmlns:a="http://schemas.openxmlformats.org/drawingml/2006/main" noGrp="1"/>
          </p:cNvSpPr>
          <p:nvPr/>
        </p:nvSpPr>
        <p:spPr>
          <a:xfrm xmlns:a="http://schemas.openxmlformats.org/drawingml/2006/main">
            <a:off x="8191500" y="3810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If they cover each other exactly, Subtract can leave nothing. Offset them first.</a:t>
            </a:r>
          </a:p>
        </p:txBody>
      </p:sp>
    </p:spTree>
    <p:extLst>
      <p:ext uri="{BB962C8B-B14F-4D97-AF65-F5344CB8AC3E}">
        <p14:creationId xmlns:p14="http://schemas.microsoft.com/office/powerpoint/2010/main" val="897660771"/>
      </p:ext>
    </p:extLst>
  </p:cSld>
</p:sld>
</file>

<file path=ppt/slides/slide7.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7" name="Choose an action">
            <a:extLst xmlns:a="http://schemas.openxmlformats.org/drawingml/2006/main">
              <a:ext uri="{FF2B5EF4-FFF2-40B4-BE49-F238E27FC236}">
                <a16:creationId xmlns:a16="http://schemas.microsoft.com/office/drawing/2014/main" id="{9A6C6119-4F49-4F32-B90B-0041AADD0CE1}"/>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Choose an action</a:t>
            </a:r>
          </a:p>
        </p:txBody>
      </p:sp>
      <p:sp>
        <p:nvSpPr>
          <p:cNvPr id="2" name="Predict the result, then press one button.">
            <a:extLst xmlns:a="http://schemas.openxmlformats.org/drawingml/2006/main">
              <a:ext uri="{FF2B5EF4-FFF2-40B4-BE49-F238E27FC236}">
                <a16:creationId xmlns:a16="http://schemas.microsoft.com/office/drawing/2014/main" id="{A6F4F984-88AF-4EBA-947D-7BC598C41061}"/>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Predict the result, then press one button.</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61a5f577cb2441e"/>
          <a:stretch xmlns:a="http://schemas.openxmlformats.org/drawingml/2006/main"/>
        </p:blipFill>
        <p:spPr>
          <a:xfrm xmlns:a="http://schemas.openxmlformats.org/drawingml/2006/main">
            <a:off x="609600" y="1907099"/>
            <a:ext cx="7239000" cy="3110476"/>
          </a:xfrm>
          <a:prstGeom xmlns:a="http://schemas.openxmlformats.org/drawingml/2006/main" prst="rect">
            <a:avLst/>
          </a:prstGeom>
        </p:spPr>
      </p:pic>
      <p:sp>
        <p:nvSpPr>
          <p:cNvPr id="4" name="callout ring">
            <a:extLst xmlns:a="http://schemas.openxmlformats.org/drawingml/2006/main">
              <a:ext uri="{FF2B5EF4-FFF2-40B4-BE49-F238E27FC236}">
                <a16:creationId xmlns:a16="http://schemas.microsoft.com/office/drawing/2014/main" id="{766A1A56-EE04-4464-8CD1-C3DEEE100B63}"/>
              </a:ext>
            </a:extLst>
          </p:cNvPr>
          <p:cNvSpPr>
            <a:spLocks xmlns:a="http://schemas.openxmlformats.org/drawingml/2006/main" noGrp="1"/>
          </p:cNvSpPr>
          <p:nvPr/>
        </p:nvSpPr>
        <p:spPr>
          <a:xfrm xmlns:a="http://schemas.openxmlformats.org/drawingml/2006/main">
            <a:off x="819150" y="4476750"/>
            <a:ext cx="1809750" cy="476250"/>
          </a:xfrm>
          <a:prstGeom xmlns:a="http://schemas.openxmlformats.org/drawingml/2006/main" prst="ellipse">
            <a:avLst/>
          </a:prstGeom>
          <a:noFill xmlns:a="http://schemas.openxmlformats.org/drawingml/2006/main"/>
          <a:ln xmlns:a="http://schemas.openxmlformats.org/drawingml/2006/main" w="47625">
            <a:solidFill>
              <a:srgbClr val="D71A65"/>
            </a:solidFill>
          </a:ln>
        </p:spPr>
      </p:sp>
      <p:sp>
        <p:nvSpPr>
          <p:cNvPr id="5" name="Union&#10;Subtract&#10;Intersect&#10;Exclude">
            <a:extLst xmlns:a="http://schemas.openxmlformats.org/drawingml/2006/main">
              <a:ext uri="{FF2B5EF4-FFF2-40B4-BE49-F238E27FC236}">
                <a16:creationId xmlns:a16="http://schemas.microsoft.com/office/drawing/2014/main" id="{7045E360-AE89-4FA8-9C1C-C205675C6DD3}"/>
              </a:ext>
            </a:extLst>
          </p:cNvPr>
          <p:cNvSpPr>
            <a:spLocks xmlns:a="http://schemas.openxmlformats.org/drawingml/2006/main" noGrp="1"/>
          </p:cNvSpPr>
          <p:nvPr/>
        </p:nvSpPr>
        <p:spPr>
          <a:xfrm xmlns:a="http://schemas.openxmlformats.org/drawingml/2006/main">
            <a:off x="8382000" y="2095500"/>
            <a:ext cx="314325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550" b="1">
                <a:solidFill>
                  <a:srgbClr val="191919"/>
                </a:solidFill>
                <a:latin typeface="Arial Black"/>
                <a:ea typeface="Arial Black"/>
                <a:cs typeface="Arial Black"/>
              </a:defRPr>
            </a:pPr>
            <a:r>
              <a:rPr sz="2550" b="1">
                <a:solidFill>
                  <a:srgbClr val="191919"/>
                </a:solidFill>
                <a:latin typeface="Arial Black"/>
                <a:ea typeface="Arial Black"/>
                <a:cs typeface="Arial Black"/>
              </a:rPr>
              <a:t>Union</a:t>
            </a:r>
          </a:p>
          <a:p xmlns:a="http://schemas.openxmlformats.org/drawingml/2006/main">
            <a:pPr>
              <a:defRPr sz="2550" b="1">
                <a:solidFill>
                  <a:srgbClr val="191919"/>
                </a:solidFill>
                <a:latin typeface="Arial Black"/>
                <a:ea typeface="Arial Black"/>
                <a:cs typeface="Arial Black"/>
              </a:defRPr>
            </a:pPr>
            <a:r>
              <a:rPr sz="2550" b="1">
                <a:solidFill>
                  <a:srgbClr val="191919"/>
                </a:solidFill>
                <a:latin typeface="Arial Black"/>
                <a:ea typeface="Arial Black"/>
                <a:cs typeface="Arial Black"/>
              </a:rPr>
              <a:t>Subtract</a:t>
            </a:r>
          </a:p>
          <a:p xmlns:a="http://schemas.openxmlformats.org/drawingml/2006/main">
            <a:pPr>
              <a:defRPr sz="2550" b="1">
                <a:solidFill>
                  <a:srgbClr val="191919"/>
                </a:solidFill>
                <a:latin typeface="Arial Black"/>
                <a:ea typeface="Arial Black"/>
                <a:cs typeface="Arial Black"/>
              </a:defRPr>
            </a:pPr>
            <a:r>
              <a:rPr sz="2550" b="1">
                <a:solidFill>
                  <a:srgbClr val="191919"/>
                </a:solidFill>
                <a:latin typeface="Arial Black"/>
                <a:ea typeface="Arial Black"/>
                <a:cs typeface="Arial Black"/>
              </a:rPr>
              <a:t>Intersect</a:t>
            </a:r>
          </a:p>
          <a:p xmlns:a="http://schemas.openxmlformats.org/drawingml/2006/main">
            <a:pPr>
              <a:defRPr sz="2550" b="1">
                <a:solidFill>
                  <a:srgbClr val="191919"/>
                </a:solidFill>
                <a:latin typeface="Arial Black"/>
                <a:ea typeface="Arial Black"/>
                <a:cs typeface="Arial Black"/>
              </a:defRPr>
            </a:pPr>
            <a:r>
              <a:rPr sz="2550" b="1">
                <a:solidFill>
                  <a:srgbClr val="191919"/>
                </a:solidFill>
                <a:latin typeface="Arial Black"/>
                <a:ea typeface="Arial Black"/>
                <a:cs typeface="Arial Black"/>
              </a:rPr>
              <a:t>Exclude</a:t>
            </a:r>
          </a:p>
        </p:txBody>
      </p:sp>
      <p:sp>
        <p:nvSpPr>
          <p:cNvPr id="6" name="Four buttons, four different regions. The next four slides show each result.">
            <a:extLst xmlns:a="http://schemas.openxmlformats.org/drawingml/2006/main">
              <a:ext uri="{FF2B5EF4-FFF2-40B4-BE49-F238E27FC236}">
                <a16:creationId xmlns:a16="http://schemas.microsoft.com/office/drawing/2014/main" id="{476AC8B2-230A-4DA8-BF31-F1175E07E4A7}"/>
              </a:ext>
            </a:extLst>
          </p:cNvPr>
          <p:cNvSpPr>
            <a:spLocks xmlns:a="http://schemas.openxmlformats.org/drawingml/2006/main" noGrp="1"/>
          </p:cNvSpPr>
          <p:nvPr/>
        </p:nvSpPr>
        <p:spPr>
          <a:xfrm xmlns:a="http://schemas.openxmlformats.org/drawingml/2006/main">
            <a:off x="8382000" y="4476750"/>
            <a:ext cx="314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Four buttons, four different regions. The next four slides show each result.</a:t>
            </a:r>
          </a:p>
        </p:txBody>
      </p:sp>
    </p:spTree>
    <p:extLst>
      <p:ext uri="{BB962C8B-B14F-4D97-AF65-F5344CB8AC3E}">
        <p14:creationId xmlns:p14="http://schemas.microsoft.com/office/powerpoint/2010/main" val="155640748"/>
      </p:ext>
    </p:extLst>
  </p:cSld>
</p:sld>
</file>

<file path=ppt/slides/slide8.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8" name="Union">
            <a:extLst xmlns:a="http://schemas.openxmlformats.org/drawingml/2006/main">
              <a:ext uri="{FF2B5EF4-FFF2-40B4-BE49-F238E27FC236}">
                <a16:creationId xmlns:a16="http://schemas.microsoft.com/office/drawing/2014/main" id="{075ABB3E-B442-455F-99F8-DC1B37296B7D}"/>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Union</a:t>
            </a:r>
          </a:p>
        </p:txBody>
      </p:sp>
      <p:sp>
        <p:nvSpPr>
          <p:cNvPr id="2" name="Keeps the area covered by either shape.">
            <a:extLst xmlns:a="http://schemas.openxmlformats.org/drawingml/2006/main">
              <a:ext uri="{FF2B5EF4-FFF2-40B4-BE49-F238E27FC236}">
                <a16:creationId xmlns:a16="http://schemas.microsoft.com/office/drawing/2014/main" id="{8ACE6582-158F-4762-9A62-18BE3DD77DBF}"/>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Keeps the area covered by either shape.</a:t>
            </a:r>
          </a:p>
        </p:txBody>
      </p:sp>
      <p:sp>
        <p:nvSpPr>
          <p:cNvPr id="3" name="circle">
            <a:extLst xmlns:a="http://schemas.openxmlformats.org/drawingml/2006/main">
              <a:ext uri="{FF2B5EF4-FFF2-40B4-BE49-F238E27FC236}">
                <a16:creationId xmlns:a16="http://schemas.microsoft.com/office/drawing/2014/main" id="{14D227E4-7FE3-4D00-930B-694395CAECB7}"/>
              </a:ext>
            </a:extLst>
          </p:cNvPr>
          <p:cNvSpPr>
            <a:spLocks xmlns:a="http://schemas.openxmlformats.org/drawingml/2006/main" noGrp="1"/>
          </p:cNvSpPr>
          <p:nvPr/>
        </p:nvSpPr>
        <p:spPr>
          <a:xfrm xmlns:a="http://schemas.openxmlformats.org/drawingml/2006/main">
            <a:off x="857250" y="2190750"/>
            <a:ext cx="2095500" cy="209550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4" name="circle">
            <a:extLst xmlns:a="http://schemas.openxmlformats.org/drawingml/2006/main">
              <a:ext uri="{FF2B5EF4-FFF2-40B4-BE49-F238E27FC236}">
                <a16:creationId xmlns:a16="http://schemas.microsoft.com/office/drawing/2014/main" id="{F290581B-D9D5-483B-9524-5541479F9F4E}"/>
              </a:ext>
            </a:extLst>
          </p:cNvPr>
          <p:cNvSpPr>
            <a:spLocks xmlns:a="http://schemas.openxmlformats.org/drawingml/2006/main" noGrp="1"/>
          </p:cNvSpPr>
          <p:nvPr/>
        </p:nvSpPr>
        <p:spPr>
          <a:xfrm xmlns:a="http://schemas.openxmlformats.org/drawingml/2006/main">
            <a:off x="2009775" y="2190750"/>
            <a:ext cx="2095500" cy="209550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5" name="Two circles become one joined silhouette.">
            <a:extLst xmlns:a="http://schemas.openxmlformats.org/drawingml/2006/main">
              <a:ext uri="{FF2B5EF4-FFF2-40B4-BE49-F238E27FC236}">
                <a16:creationId xmlns:a16="http://schemas.microsoft.com/office/drawing/2014/main" id="{968FAA87-D678-4E1C-BA7E-184B3DC648EC}"/>
              </a:ext>
            </a:extLst>
          </p:cNvPr>
          <p:cNvSpPr>
            <a:spLocks xmlns:a="http://schemas.openxmlformats.org/drawingml/2006/main" noGrp="1"/>
          </p:cNvSpPr>
          <p:nvPr/>
        </p:nvSpPr>
        <p:spPr>
          <a:xfrm xmlns:a="http://schemas.openxmlformats.org/drawingml/2006/main">
            <a:off x="628650" y="4762500"/>
            <a:ext cx="4381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B5B5B"/>
                </a:solidFill>
                <a:latin typeface="Arial"/>
                <a:ea typeface="Arial"/>
                <a:cs typeface="Arial"/>
              </a:defRPr>
            </a:pPr>
            <a:r>
              <a:rPr sz="1800" b="0">
                <a:solidFill>
                  <a:srgbClr val="5B5B5B"/>
                </a:solidFill>
                <a:latin typeface="Arial"/>
                <a:ea typeface="Arial"/>
                <a:cs typeface="Arial"/>
              </a:rPr>
              <a:t>Two circles become one joined silhouette.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4e1121e118046fa"/>
          <a:stretch xmlns:a="http://schemas.openxmlformats.org/drawingml/2006/main"/>
        </p:blipFill>
        <p:spPr>
          <a:xfrm xmlns:a="http://schemas.openxmlformats.org/drawingml/2006/main">
            <a:off x="5148663" y="1905000"/>
            <a:ext cx="6428574" cy="2762250"/>
          </a:xfrm>
          <a:prstGeom xmlns:a="http://schemas.openxmlformats.org/drawingml/2006/main" prst="rect">
            <a:avLst/>
          </a:prstGeom>
        </p:spPr>
      </p:pic>
      <p:sp>
        <p:nvSpPr>
          <p:cNvPr id="7" name="Real result in Combo">
            <a:extLst xmlns:a="http://schemas.openxmlformats.org/drawingml/2006/main">
              <a:ext uri="{FF2B5EF4-FFF2-40B4-BE49-F238E27FC236}">
                <a16:creationId xmlns:a16="http://schemas.microsoft.com/office/drawing/2014/main" id="{8EB735EB-CADC-4747-9E44-9E32838DDB93}"/>
              </a:ext>
            </a:extLst>
          </p:cNvPr>
          <p:cNvSpPr>
            <a:spLocks xmlns:a="http://schemas.openxmlformats.org/drawingml/2006/main" noGrp="1"/>
          </p:cNvSpPr>
          <p:nvPr/>
        </p:nvSpPr>
        <p:spPr>
          <a:xfrm xmlns:a="http://schemas.openxmlformats.org/drawingml/2006/main">
            <a:off x="5162550" y="4743450"/>
            <a:ext cx="6419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Real result in Combo</a:t>
            </a:r>
          </a:p>
        </p:txBody>
      </p:sp>
    </p:spTree>
    <p:extLst>
      <p:ext uri="{BB962C8B-B14F-4D97-AF65-F5344CB8AC3E}">
        <p14:creationId xmlns:p14="http://schemas.microsoft.com/office/powerpoint/2010/main" val="1673308094"/>
      </p:ext>
    </p:extLst>
  </p:cSld>
</p:sld>
</file>

<file path=ppt/slides/slide9.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8" name="Subtract">
            <a:extLst xmlns:a="http://schemas.openxmlformats.org/drawingml/2006/main">
              <a:ext uri="{FF2B5EF4-FFF2-40B4-BE49-F238E27FC236}">
                <a16:creationId xmlns:a16="http://schemas.microsoft.com/office/drawing/2014/main" id="{15360D3A-4B85-41FC-B553-7E8DC38C3E4D}"/>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Subtract</a:t>
            </a:r>
          </a:p>
        </p:txBody>
      </p:sp>
      <p:sp>
        <p:nvSpPr>
          <p:cNvPr id="2" name="Cuts the top shape out of the bottom shape.">
            <a:extLst xmlns:a="http://schemas.openxmlformats.org/drawingml/2006/main">
              <a:ext uri="{FF2B5EF4-FFF2-40B4-BE49-F238E27FC236}">
                <a16:creationId xmlns:a16="http://schemas.microsoft.com/office/drawing/2014/main" id="{0B5C77C4-7C22-4098-99B3-7AE14E32B4F3}"/>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Cuts the top shape out of the bottom shape.</a:t>
            </a:r>
          </a:p>
        </p:txBody>
      </p:sp>
      <p:sp>
        <p:nvSpPr>
          <p:cNvPr id="3" name="circle">
            <a:extLst xmlns:a="http://schemas.openxmlformats.org/drawingml/2006/main">
              <a:ext uri="{FF2B5EF4-FFF2-40B4-BE49-F238E27FC236}">
                <a16:creationId xmlns:a16="http://schemas.microsoft.com/office/drawing/2014/main" id="{6F8A585C-61EF-4464-92EF-FCB63632F741}"/>
              </a:ext>
            </a:extLst>
          </p:cNvPr>
          <p:cNvSpPr>
            <a:spLocks xmlns:a="http://schemas.openxmlformats.org/drawingml/2006/main" noGrp="1"/>
          </p:cNvSpPr>
          <p:nvPr/>
        </p:nvSpPr>
        <p:spPr>
          <a:xfrm xmlns:a="http://schemas.openxmlformats.org/drawingml/2006/main">
            <a:off x="857250" y="2190750"/>
            <a:ext cx="2095500" cy="209550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4" name="circle">
            <a:extLst xmlns:a="http://schemas.openxmlformats.org/drawingml/2006/main">
              <a:ext uri="{FF2B5EF4-FFF2-40B4-BE49-F238E27FC236}">
                <a16:creationId xmlns:a16="http://schemas.microsoft.com/office/drawing/2014/main" id="{D0C2A123-82A0-487E-A552-424D0CEEFA1D}"/>
              </a:ext>
            </a:extLst>
          </p:cNvPr>
          <p:cNvSpPr>
            <a:spLocks xmlns:a="http://schemas.openxmlformats.org/drawingml/2006/main" noGrp="1"/>
          </p:cNvSpPr>
          <p:nvPr/>
        </p:nvSpPr>
        <p:spPr>
          <a:xfrm xmlns:a="http://schemas.openxmlformats.org/drawingml/2006/main">
            <a:off x="2009775" y="2190750"/>
            <a:ext cx="2095500" cy="2095500"/>
          </a:xfrm>
          <a:prstGeom xmlns:a="http://schemas.openxmlformats.org/drawingml/2006/main" prst="ellipse">
            <a:avLst/>
          </a:prstGeom>
          <a:solidFill xmlns:a="http://schemas.openxmlformats.org/drawingml/2006/main">
            <a:srgbClr val="FAF7EF"/>
          </a:solidFill>
          <a:ln xmlns:a="http://schemas.openxmlformats.org/drawingml/2006/main" w="0">
            <a:noFill/>
          </a:ln>
        </p:spPr>
      </p:sp>
      <p:sp>
        <p:nvSpPr>
          <p:cNvPr id="5" name="The overlap becomes a cutout: a crescent.">
            <a:extLst xmlns:a="http://schemas.openxmlformats.org/drawingml/2006/main">
              <a:ext uri="{FF2B5EF4-FFF2-40B4-BE49-F238E27FC236}">
                <a16:creationId xmlns:a16="http://schemas.microsoft.com/office/drawing/2014/main" id="{4079EC34-DA52-4A6E-827E-D06D3FE442BA}"/>
              </a:ext>
            </a:extLst>
          </p:cNvPr>
          <p:cNvSpPr>
            <a:spLocks xmlns:a="http://schemas.openxmlformats.org/drawingml/2006/main" noGrp="1"/>
          </p:cNvSpPr>
          <p:nvPr/>
        </p:nvSpPr>
        <p:spPr>
          <a:xfrm xmlns:a="http://schemas.openxmlformats.org/drawingml/2006/main">
            <a:off x="628650" y="4762500"/>
            <a:ext cx="4381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B5B5B"/>
                </a:solidFill>
                <a:latin typeface="Arial"/>
                <a:ea typeface="Arial"/>
                <a:cs typeface="Arial"/>
              </a:defRPr>
            </a:pPr>
            <a:r>
              <a:rPr sz="1800" b="0">
                <a:solidFill>
                  <a:srgbClr val="5B5B5B"/>
                </a:solidFill>
                <a:latin typeface="Arial"/>
                <a:ea typeface="Arial"/>
                <a:cs typeface="Arial"/>
              </a:rPr>
              <a:t>The overlap becomes a cutout: a crescent.</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68d999a59604e70"/>
          <a:stretch xmlns:a="http://schemas.openxmlformats.org/drawingml/2006/main"/>
        </p:blipFill>
        <p:spPr>
          <a:xfrm xmlns:a="http://schemas.openxmlformats.org/drawingml/2006/main">
            <a:off x="5148663" y="1905000"/>
            <a:ext cx="6428574" cy="2762250"/>
          </a:xfrm>
          <a:prstGeom xmlns:a="http://schemas.openxmlformats.org/drawingml/2006/main" prst="rect">
            <a:avLst/>
          </a:prstGeom>
        </p:spPr>
      </p:pic>
      <p:sp>
        <p:nvSpPr>
          <p:cNvPr id="7" name="Real result in Combo">
            <a:extLst xmlns:a="http://schemas.openxmlformats.org/drawingml/2006/main">
              <a:ext uri="{FF2B5EF4-FFF2-40B4-BE49-F238E27FC236}">
                <a16:creationId xmlns:a16="http://schemas.microsoft.com/office/drawing/2014/main" id="{51E744A6-EB6C-473C-9D1F-3C87A4245D6C}"/>
              </a:ext>
            </a:extLst>
          </p:cNvPr>
          <p:cNvSpPr>
            <a:spLocks xmlns:a="http://schemas.openxmlformats.org/drawingml/2006/main" noGrp="1"/>
          </p:cNvSpPr>
          <p:nvPr/>
        </p:nvSpPr>
        <p:spPr>
          <a:xfrm xmlns:a="http://schemas.openxmlformats.org/drawingml/2006/main">
            <a:off x="5162550" y="4743450"/>
            <a:ext cx="6419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Real result in Combo</a:t>
            </a:r>
          </a:p>
        </p:txBody>
      </p:sp>
    </p:spTree>
    <p:extLst>
      <p:ext uri="{BB962C8B-B14F-4D97-AF65-F5344CB8AC3E}">
        <p14:creationId xmlns:p14="http://schemas.microsoft.com/office/powerpoint/2010/main" val="491092719"/>
      </p:ext>
    </p:extLst>
  </p:cSld>
</p:sld>
</file>

<file path=ppt/slides/slide10.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Intersect">
            <a:extLst xmlns:a="http://schemas.openxmlformats.org/drawingml/2006/main">
              <a:ext uri="{FF2B5EF4-FFF2-40B4-BE49-F238E27FC236}">
                <a16:creationId xmlns:a16="http://schemas.microsoft.com/office/drawing/2014/main" id="{72E7AB93-53D9-49D1-B35C-FD60AE698954}"/>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Intersect</a:t>
            </a:r>
          </a:p>
        </p:txBody>
      </p:sp>
      <p:sp>
        <p:nvSpPr>
          <p:cNvPr id="2" name="Keeps only the overlap.">
            <a:extLst xmlns:a="http://schemas.openxmlformats.org/drawingml/2006/main">
              <a:ext uri="{FF2B5EF4-FFF2-40B4-BE49-F238E27FC236}">
                <a16:creationId xmlns:a16="http://schemas.microsoft.com/office/drawing/2014/main" id="{C0A49D05-F05F-4593-865D-55ABA8114FC8}"/>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Keeps only the overlap.</a:t>
            </a:r>
          </a:p>
        </p:txBody>
      </p:sp>
      <p:sp>
        <p:nvSpPr>
          <p:cNvPr id="3" name="circle">
            <a:extLst xmlns:a="http://schemas.openxmlformats.org/drawingml/2006/main">
              <a:ext uri="{FF2B5EF4-FFF2-40B4-BE49-F238E27FC236}">
                <a16:creationId xmlns:a16="http://schemas.microsoft.com/office/drawing/2014/main" id="{DAA3A71A-7E7E-4F18-A424-77F40FC6C72E}"/>
              </a:ext>
            </a:extLst>
          </p:cNvPr>
          <p:cNvSpPr>
            <a:spLocks xmlns:a="http://schemas.openxmlformats.org/drawingml/2006/main" noGrp="1"/>
          </p:cNvSpPr>
          <p:nvPr/>
        </p:nvSpPr>
        <p:spPr>
          <a:xfrm xmlns:a="http://schemas.openxmlformats.org/drawingml/2006/main">
            <a:off x="857250" y="2190750"/>
            <a:ext cx="2095500" cy="2095500"/>
          </a:xfrm>
          <a:prstGeom xmlns:a="http://schemas.openxmlformats.org/drawingml/2006/main" prst="ellipse">
            <a:avLst/>
          </a:prstGeom>
          <a:noFill xmlns:a="http://schemas.openxmlformats.org/drawingml/2006/main"/>
          <a:ln xmlns:a="http://schemas.openxmlformats.org/drawingml/2006/main" w="19050">
            <a:solidFill>
              <a:srgbClr val="5B5B5B"/>
            </a:solidFill>
          </a:ln>
        </p:spPr>
      </p:sp>
      <p:sp>
        <p:nvSpPr>
          <p:cNvPr id="4" name="circle">
            <a:extLst xmlns:a="http://schemas.openxmlformats.org/drawingml/2006/main">
              <a:ext uri="{FF2B5EF4-FFF2-40B4-BE49-F238E27FC236}">
                <a16:creationId xmlns:a16="http://schemas.microsoft.com/office/drawing/2014/main" id="{0ACF1A3E-8FA0-44B6-8D30-7BA0CB05E520}"/>
              </a:ext>
            </a:extLst>
          </p:cNvPr>
          <p:cNvSpPr>
            <a:spLocks xmlns:a="http://schemas.openxmlformats.org/drawingml/2006/main" noGrp="1"/>
          </p:cNvSpPr>
          <p:nvPr/>
        </p:nvSpPr>
        <p:spPr>
          <a:xfrm xmlns:a="http://schemas.openxmlformats.org/drawingml/2006/main">
            <a:off x="2009775" y="2190750"/>
            <a:ext cx="2095500" cy="2095500"/>
          </a:xfrm>
          <a:prstGeom xmlns:a="http://schemas.openxmlformats.org/drawingml/2006/main" prst="ellipse">
            <a:avLst/>
          </a:prstGeom>
          <a:noFill xmlns:a="http://schemas.openxmlformats.org/drawingml/2006/main"/>
          <a:ln xmlns:a="http://schemas.openxmlformats.org/drawingml/2006/main" w="19050">
            <a:solidFill>
              <a:srgbClr val="5B5B5B"/>
            </a:solidFill>
          </a:ln>
        </p:spPr>
      </p:sp>
      <p:sp>
        <p:nvSpPr>
          <p:cNvPr id="5" name="lens">
            <a:extLst xmlns:a="http://schemas.openxmlformats.org/drawingml/2006/main">
              <a:ext uri="{FF2B5EF4-FFF2-40B4-BE49-F238E27FC236}">
                <a16:creationId xmlns:a16="http://schemas.microsoft.com/office/drawing/2014/main" id="{14E1EA94-6077-46E3-947E-04184AD80813}"/>
              </a:ext>
            </a:extLst>
          </p:cNvPr>
          <p:cNvSpPr>
            <a:spLocks xmlns:a="http://schemas.openxmlformats.org/drawingml/2006/main" noGrp="1"/>
          </p:cNvSpPr>
          <p:nvPr/>
        </p:nvSpPr>
        <p:spPr>
          <a:xfrm xmlns:a="http://schemas.openxmlformats.org/drawingml/2006/main">
            <a:off x="2009775" y="2567940"/>
            <a:ext cx="942975" cy="134112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6" name="The shared area becomes a lens.">
            <a:extLst xmlns:a="http://schemas.openxmlformats.org/drawingml/2006/main">
              <a:ext uri="{FF2B5EF4-FFF2-40B4-BE49-F238E27FC236}">
                <a16:creationId xmlns:a16="http://schemas.microsoft.com/office/drawing/2014/main" id="{3F0A33EF-BCC5-4BF9-AC31-82F3678D61E1}"/>
              </a:ext>
            </a:extLst>
          </p:cNvPr>
          <p:cNvSpPr>
            <a:spLocks xmlns:a="http://schemas.openxmlformats.org/drawingml/2006/main" noGrp="1"/>
          </p:cNvSpPr>
          <p:nvPr/>
        </p:nvSpPr>
        <p:spPr>
          <a:xfrm xmlns:a="http://schemas.openxmlformats.org/drawingml/2006/main">
            <a:off x="628650" y="4762500"/>
            <a:ext cx="4381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B5B5B"/>
                </a:solidFill>
                <a:latin typeface="Arial"/>
                <a:ea typeface="Arial"/>
                <a:cs typeface="Arial"/>
              </a:defRPr>
            </a:pPr>
            <a:r>
              <a:rPr sz="1800" b="0">
                <a:solidFill>
                  <a:srgbClr val="5B5B5B"/>
                </a:solidFill>
                <a:latin typeface="Arial"/>
                <a:ea typeface="Arial"/>
                <a:cs typeface="Arial"/>
              </a:rPr>
              <a:t>The shared area becomes a lens.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73b1dd6d2634abc"/>
          <a:stretch xmlns:a="http://schemas.openxmlformats.org/drawingml/2006/main"/>
        </p:blipFill>
        <p:spPr>
          <a:xfrm xmlns:a="http://schemas.openxmlformats.org/drawingml/2006/main">
            <a:off x="5148663" y="1905000"/>
            <a:ext cx="6428574" cy="2762250"/>
          </a:xfrm>
          <a:prstGeom xmlns:a="http://schemas.openxmlformats.org/drawingml/2006/main" prst="rect">
            <a:avLst/>
          </a:prstGeom>
        </p:spPr>
      </p:pic>
      <p:sp>
        <p:nvSpPr>
          <p:cNvPr id="8" name="Real result in Combo">
            <a:extLst xmlns:a="http://schemas.openxmlformats.org/drawingml/2006/main">
              <a:ext uri="{FF2B5EF4-FFF2-40B4-BE49-F238E27FC236}">
                <a16:creationId xmlns:a16="http://schemas.microsoft.com/office/drawing/2014/main" id="{8B9CE05C-809B-4167-8AC2-09506EADEF9C}"/>
              </a:ext>
            </a:extLst>
          </p:cNvPr>
          <p:cNvSpPr>
            <a:spLocks xmlns:a="http://schemas.openxmlformats.org/drawingml/2006/main" noGrp="1"/>
          </p:cNvSpPr>
          <p:nvPr/>
        </p:nvSpPr>
        <p:spPr>
          <a:xfrm xmlns:a="http://schemas.openxmlformats.org/drawingml/2006/main">
            <a:off x="5162550" y="4743450"/>
            <a:ext cx="6419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Real result in Combo</a:t>
            </a:r>
          </a:p>
        </p:txBody>
      </p:sp>
    </p:spTree>
    <p:extLst>
      <p:ext uri="{BB962C8B-B14F-4D97-AF65-F5344CB8AC3E}">
        <p14:creationId xmlns:p14="http://schemas.microsoft.com/office/powerpoint/2010/main" val="1148674420"/>
      </p:ext>
    </p:extLst>
  </p:cSld>
</p:sld>
</file>

<file path=ppt/slides/slide1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Exclude">
            <a:extLst xmlns:a="http://schemas.openxmlformats.org/drawingml/2006/main">
              <a:ext uri="{FF2B5EF4-FFF2-40B4-BE49-F238E27FC236}">
                <a16:creationId xmlns:a16="http://schemas.microsoft.com/office/drawing/2014/main" id="{9316072D-5A0D-408B-A22A-23D740BD957E}"/>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Exclude</a:t>
            </a:r>
          </a:p>
        </p:txBody>
      </p:sp>
      <p:sp>
        <p:nvSpPr>
          <p:cNvPr id="2" name="Removes the overlap and keeps the outside parts.">
            <a:extLst xmlns:a="http://schemas.openxmlformats.org/drawingml/2006/main">
              <a:ext uri="{FF2B5EF4-FFF2-40B4-BE49-F238E27FC236}">
                <a16:creationId xmlns:a16="http://schemas.microsoft.com/office/drawing/2014/main" id="{C86121CF-0BB4-408E-8C31-5713BF6558D6}"/>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Removes the overlap and keeps the outside parts.</a:t>
            </a:r>
          </a:p>
        </p:txBody>
      </p:sp>
      <p:sp>
        <p:nvSpPr>
          <p:cNvPr id="3" name="circle">
            <a:extLst xmlns:a="http://schemas.openxmlformats.org/drawingml/2006/main">
              <a:ext uri="{FF2B5EF4-FFF2-40B4-BE49-F238E27FC236}">
                <a16:creationId xmlns:a16="http://schemas.microsoft.com/office/drawing/2014/main" id="{C614B52C-CD1D-4453-8134-0AA5E345E6AB}"/>
              </a:ext>
            </a:extLst>
          </p:cNvPr>
          <p:cNvSpPr>
            <a:spLocks xmlns:a="http://schemas.openxmlformats.org/drawingml/2006/main" noGrp="1"/>
          </p:cNvSpPr>
          <p:nvPr/>
        </p:nvSpPr>
        <p:spPr>
          <a:xfrm xmlns:a="http://schemas.openxmlformats.org/drawingml/2006/main">
            <a:off x="857250" y="2190750"/>
            <a:ext cx="2095500" cy="209550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4" name="circle">
            <a:extLst xmlns:a="http://schemas.openxmlformats.org/drawingml/2006/main">
              <a:ext uri="{FF2B5EF4-FFF2-40B4-BE49-F238E27FC236}">
                <a16:creationId xmlns:a16="http://schemas.microsoft.com/office/drawing/2014/main" id="{A3181065-D22F-491A-AEE3-5CBCE8168EB7}"/>
              </a:ext>
            </a:extLst>
          </p:cNvPr>
          <p:cNvSpPr>
            <a:spLocks xmlns:a="http://schemas.openxmlformats.org/drawingml/2006/main" noGrp="1"/>
          </p:cNvSpPr>
          <p:nvPr/>
        </p:nvSpPr>
        <p:spPr>
          <a:xfrm xmlns:a="http://schemas.openxmlformats.org/drawingml/2006/main">
            <a:off x="2009775" y="2190750"/>
            <a:ext cx="2095500" cy="209550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5" name="removed overlap">
            <a:extLst xmlns:a="http://schemas.openxmlformats.org/drawingml/2006/main">
              <a:ext uri="{FF2B5EF4-FFF2-40B4-BE49-F238E27FC236}">
                <a16:creationId xmlns:a16="http://schemas.microsoft.com/office/drawing/2014/main" id="{7C6988A0-6158-477E-B452-149234731BB4}"/>
              </a:ext>
            </a:extLst>
          </p:cNvPr>
          <p:cNvSpPr>
            <a:spLocks xmlns:a="http://schemas.openxmlformats.org/drawingml/2006/main" noGrp="1"/>
          </p:cNvSpPr>
          <p:nvPr/>
        </p:nvSpPr>
        <p:spPr>
          <a:xfrm xmlns:a="http://schemas.openxmlformats.org/drawingml/2006/main">
            <a:off x="2009775" y="2567940"/>
            <a:ext cx="942975" cy="1341120"/>
          </a:xfrm>
          <a:prstGeom xmlns:a="http://schemas.openxmlformats.org/drawingml/2006/main" prst="ellipse">
            <a:avLst/>
          </a:prstGeom>
          <a:solidFill xmlns:a="http://schemas.openxmlformats.org/drawingml/2006/main">
            <a:srgbClr val="FAF7EF"/>
          </a:solidFill>
          <a:ln xmlns:a="http://schemas.openxmlformats.org/drawingml/2006/main" w="0">
            <a:noFill/>
          </a:ln>
        </p:spPr>
      </p:sp>
      <p:sp>
        <p:nvSpPr>
          <p:cNvPr id="6" name="Both outer crescents remain.">
            <a:extLst xmlns:a="http://schemas.openxmlformats.org/drawingml/2006/main">
              <a:ext uri="{FF2B5EF4-FFF2-40B4-BE49-F238E27FC236}">
                <a16:creationId xmlns:a16="http://schemas.microsoft.com/office/drawing/2014/main" id="{3FE16CA1-096C-4E13-AFEE-2133C9924F34}"/>
              </a:ext>
            </a:extLst>
          </p:cNvPr>
          <p:cNvSpPr>
            <a:spLocks xmlns:a="http://schemas.openxmlformats.org/drawingml/2006/main" noGrp="1"/>
          </p:cNvSpPr>
          <p:nvPr/>
        </p:nvSpPr>
        <p:spPr>
          <a:xfrm xmlns:a="http://schemas.openxmlformats.org/drawingml/2006/main">
            <a:off x="628650" y="4762500"/>
            <a:ext cx="4381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B5B5B"/>
                </a:solidFill>
                <a:latin typeface="Arial"/>
                <a:ea typeface="Arial"/>
                <a:cs typeface="Arial"/>
              </a:defRPr>
            </a:pPr>
            <a:r>
              <a:rPr sz="1800" b="0">
                <a:solidFill>
                  <a:srgbClr val="5B5B5B"/>
                </a:solidFill>
                <a:latin typeface="Arial"/>
                <a:ea typeface="Arial"/>
                <a:cs typeface="Arial"/>
              </a:rPr>
              <a:t>Both outer crescents remain.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cbd85ec2d1240ed"/>
          <a:stretch xmlns:a="http://schemas.openxmlformats.org/drawingml/2006/main"/>
        </p:blipFill>
        <p:spPr>
          <a:xfrm xmlns:a="http://schemas.openxmlformats.org/drawingml/2006/main">
            <a:off x="5148663" y="1905000"/>
            <a:ext cx="6428574" cy="2762250"/>
          </a:xfrm>
          <a:prstGeom xmlns:a="http://schemas.openxmlformats.org/drawingml/2006/main" prst="rect">
            <a:avLst/>
          </a:prstGeom>
        </p:spPr>
      </p:pic>
      <p:sp>
        <p:nvSpPr>
          <p:cNvPr id="8" name="Real result in Combo">
            <a:extLst xmlns:a="http://schemas.openxmlformats.org/drawingml/2006/main">
              <a:ext uri="{FF2B5EF4-FFF2-40B4-BE49-F238E27FC236}">
                <a16:creationId xmlns:a16="http://schemas.microsoft.com/office/drawing/2014/main" id="{9A49A44C-5F95-4E35-A7D6-8CE78A699C91}"/>
              </a:ext>
            </a:extLst>
          </p:cNvPr>
          <p:cNvSpPr>
            <a:spLocks xmlns:a="http://schemas.openxmlformats.org/drawingml/2006/main" noGrp="1"/>
          </p:cNvSpPr>
          <p:nvPr/>
        </p:nvSpPr>
        <p:spPr>
          <a:xfrm xmlns:a="http://schemas.openxmlformats.org/drawingml/2006/main">
            <a:off x="5162550" y="4743450"/>
            <a:ext cx="6419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Real result in Combo</a:t>
            </a:r>
          </a:p>
        </p:txBody>
      </p:sp>
    </p:spTree>
    <p:extLst>
      <p:ext uri="{BB962C8B-B14F-4D97-AF65-F5344CB8AC3E}">
        <p14:creationId xmlns:p14="http://schemas.microsoft.com/office/powerpoint/2010/main" val="1750497121"/>
      </p:ext>
    </p:extLst>
  </p:cSld>
</p:sld>
</file>

<file path=ppt/slides/slide1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20" name="Which operation fits?">
            <a:extLst>
              <a:ext uri="{FF2B5EF4-FFF2-40B4-BE49-F238E27FC236}">
                <ns2:creationId id="{413E3099-2594-4F81-848D-7F33BA67A700}"/>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Which operation fits?</a:t>
            </a:r>
          </a:p>
        </p:txBody>
      </p:sp>
      <p:sp>
        <p:nvSpPr>
          <p:cNvPr id="2" name="Name the button before you press it.">
            <a:extLst>
              <a:ext uri="{FF2B5EF4-FFF2-40B4-BE49-F238E27FC236}">
                <ns2:creationId id="{536A50E8-126A-40DB-9499-AA2A23E8ACC9}"/>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Name the button before you press it.</a:t>
            </a:r>
          </a:p>
        </p:txBody>
      </p:sp>
      <p:sp>
        <p:nvSpPr>
          <p:cNvPr id="3" name="circle">
            <a:extLst>
              <a:ext uri="{FF2B5EF4-FFF2-40B4-BE49-F238E27FC236}">
                <ns2:creationId id="{18CEF85E-F835-4AC2-B046-CC9225F786E3}"/>
              </a:ext>
            </a:extLst>
          </p:cNvPr>
          <p:cNvSpPr>
            <a:spLocks noGrp="1"/>
          </p:cNvSpPr>
          <p:nvPr/>
        </p:nvSpPr>
        <p:spPr>
          <a:xfrm>
            <a:off x="1238250" y="2143125"/>
            <a:ext cx="1619250" cy="1619250"/>
          </a:xfrm>
          <a:prstGeom prst="ellipse">
            <a:avLst/>
          </a:prstGeom>
          <a:solidFill>
            <a:srgbClr val="7B2FD6"/>
          </a:solidFill>
          <a:ln w="0">
            <a:noFill/>
          </a:ln>
        </p:spPr>
      </p:sp>
      <p:sp>
        <p:nvSpPr>
          <p:cNvPr id="4" name="circle">
            <a:extLst>
              <a:ext uri="{FF2B5EF4-FFF2-40B4-BE49-F238E27FC236}">
                <ns2:creationId id="{B6A3FD3A-A1BF-4672-8FE5-5EFA72B56E29}"/>
              </a:ext>
            </a:extLst>
          </p:cNvPr>
          <p:cNvSpPr>
            <a:spLocks noGrp="1"/>
          </p:cNvSpPr>
          <p:nvPr/>
        </p:nvSpPr>
        <p:spPr>
          <a:xfrm>
            <a:off x="2128838" y="2143125"/>
            <a:ext cx="1619250" cy="1619250"/>
          </a:xfrm>
          <a:prstGeom prst="ellipse">
            <a:avLst/>
          </a:prstGeom>
          <a:solidFill>
            <a:srgbClr val="FAF7EF"/>
          </a:solidFill>
          <a:ln w="0">
            <a:noFill/>
          </a:ln>
        </p:spPr>
      </p:sp>
      <p:sp>
        <p:nvSpPr>
          <p:cNvPr id="5" name="circle">
            <a:extLst>
              <a:ext uri="{FF2B5EF4-FFF2-40B4-BE49-F238E27FC236}">
                <ns2:creationId id="{EE4CE637-69E6-4434-8AA3-90340C75A76B}"/>
              </a:ext>
            </a:extLst>
          </p:cNvPr>
          <p:cNvSpPr>
            <a:spLocks noGrp="1"/>
          </p:cNvSpPr>
          <p:nvPr/>
        </p:nvSpPr>
        <p:spPr>
          <a:xfrm>
            <a:off x="4667250" y="2143125"/>
            <a:ext cx="1619250" cy="1619250"/>
          </a:xfrm>
          <a:prstGeom prst="ellipse">
            <a:avLst/>
          </a:prstGeom>
          <a:noFill/>
          <a:ln w="19050">
            <a:solidFill>
              <a:srgbClr val="5B5B5B"/>
            </a:solidFill>
          </a:ln>
        </p:spPr>
      </p:sp>
      <p:sp>
        <p:nvSpPr>
          <p:cNvPr id="6" name="circle">
            <a:extLst>
              <a:ext uri="{FF2B5EF4-FFF2-40B4-BE49-F238E27FC236}">
                <ns2:creationId id="{DAF663DD-09DF-4863-8B01-CB4FBDAE18A8}"/>
              </a:ext>
            </a:extLst>
          </p:cNvPr>
          <p:cNvSpPr>
            <a:spLocks noGrp="1"/>
          </p:cNvSpPr>
          <p:nvPr/>
        </p:nvSpPr>
        <p:spPr>
          <a:xfrm>
            <a:off x="5557838" y="2143125"/>
            <a:ext cx="1619250" cy="1619250"/>
          </a:xfrm>
          <a:prstGeom prst="ellipse">
            <a:avLst/>
          </a:prstGeom>
          <a:noFill/>
          <a:ln w="19050">
            <a:solidFill>
              <a:srgbClr val="5B5B5B"/>
            </a:solidFill>
          </a:ln>
        </p:spPr>
      </p:sp>
      <p:sp>
        <p:nvSpPr>
          <p:cNvPr id="7" name="lens">
            <a:extLst>
              <a:ext uri="{FF2B5EF4-FFF2-40B4-BE49-F238E27FC236}">
                <ns2:creationId id="{B775E7C0-D269-4317-B690-0A2FDA107608}"/>
              </a:ext>
            </a:extLst>
          </p:cNvPr>
          <p:cNvSpPr>
            <a:spLocks noGrp="1"/>
          </p:cNvSpPr>
          <p:nvPr/>
        </p:nvSpPr>
        <p:spPr>
          <a:xfrm>
            <a:off x="5557838" y="2434590"/>
            <a:ext cx="728662" cy="1036320"/>
          </a:xfrm>
          <a:prstGeom prst="ellipse">
            <a:avLst/>
          </a:prstGeom>
          <a:solidFill>
            <a:srgbClr val="7B2FD6"/>
          </a:solidFill>
          <a:ln w="0">
            <a:noFill/>
          </a:ln>
        </p:spPr>
      </p:sp>
      <p:sp>
        <p:nvSpPr>
          <p:cNvPr id="8" name="circle">
            <a:extLst>
              <a:ext uri="{FF2B5EF4-FFF2-40B4-BE49-F238E27FC236}">
                <ns2:creationId id="{1E16CFB7-DADB-4174-9917-254685C53FF9}"/>
              </a:ext>
            </a:extLst>
          </p:cNvPr>
          <p:cNvSpPr>
            <a:spLocks noGrp="1"/>
          </p:cNvSpPr>
          <p:nvPr/>
        </p:nvSpPr>
        <p:spPr>
          <a:xfrm>
            <a:off x="8096250" y="2143125"/>
            <a:ext cx="1619250" cy="1619250"/>
          </a:xfrm>
          <a:prstGeom prst="ellipse">
            <a:avLst/>
          </a:prstGeom>
          <a:solidFill>
            <a:srgbClr val="7B2FD6"/>
          </a:solidFill>
          <a:ln w="0">
            <a:noFill/>
          </a:ln>
        </p:spPr>
      </p:sp>
      <p:sp>
        <p:nvSpPr>
          <p:cNvPr id="9" name="circle">
            <a:extLst>
              <a:ext uri="{FF2B5EF4-FFF2-40B4-BE49-F238E27FC236}">
                <ns2:creationId id="{0F6849BC-1655-4858-BD8A-D977E4B35D00}"/>
              </a:ext>
            </a:extLst>
          </p:cNvPr>
          <p:cNvSpPr>
            <a:spLocks noGrp="1"/>
          </p:cNvSpPr>
          <p:nvPr/>
        </p:nvSpPr>
        <p:spPr>
          <a:xfrm>
            <a:off x="8986838" y="2143125"/>
            <a:ext cx="1619250" cy="1619250"/>
          </a:xfrm>
          <a:prstGeom prst="ellipse">
            <a:avLst/>
          </a:prstGeom>
          <a:solidFill>
            <a:srgbClr val="7B2FD6"/>
          </a:solidFill>
          <a:ln w="0">
            <a:noFill/>
          </a:ln>
        </p:spPr>
      </p:sp>
      <p:sp>
        <p:nvSpPr>
          <p:cNvPr id="10" name="A single crescent">
            <a:extLst>
              <a:ext uri="{FF2B5EF4-FFF2-40B4-BE49-F238E27FC236}">
                <ns2:creationId id="{2464F961-24CC-4E4D-8626-E3F6E5A4083A}"/>
              </a:ext>
            </a:extLst>
          </p:cNvPr>
          <p:cNvSpPr>
            <a:spLocks noGrp="1"/>
          </p:cNvSpPr>
          <p:nvPr/>
        </p:nvSpPr>
        <p:spPr>
          <a:xfrm>
            <a:off x="666750" y="4095750"/>
            <a:ext cx="3238500" cy="381000"/>
          </a:xfrm>
          <a:prstGeom prst="rect">
            <a:avLst/>
          </a:prstGeom>
          <a:noFill/>
          <a:ln w="0">
            <a:noFill/>
          </a:ln>
        </p:spPr>
        <p:txBody>
          <a:bodyPr wrap="square" lIns="0" tIns="0" rIns="0" bIns="0">
            <a:noAutofit/>
          </a:bodyPr>
          <a:lstStyle/>
          <a:p>
            <a:pPr algn="ctr">
              <a:defRPr sz="1800" b="1">
                <a:solidFill>
                  <a:srgbClr val="191919"/>
                </a:solidFill>
                <a:latin typeface="Arial"/>
                <a:ea typeface="Arial"/>
                <a:cs typeface="Arial"/>
              </a:defRPr>
            </a:pPr>
            <a:r>
              <a:rPr sz="1800" b="1">
                <a:solidFill>
                  <a:srgbClr val="191919"/>
                </a:solidFill>
                <a:latin typeface="Arial"/>
                <a:ea typeface="Arial"/>
                <a:cs typeface="Arial"/>
              </a:rPr>
              <a:t>A single crescent</a:t>
            </a:r>
          </a:p>
        </p:txBody>
      </p:sp>
      <p:sp>
        <p:nvSpPr>
          <p:cNvPr id="11" name="Only the lens">
            <a:extLst>
              <a:ext uri="{FF2B5EF4-FFF2-40B4-BE49-F238E27FC236}">
                <ns2:creationId id="{4F51BEB2-2BB7-4848-B460-54ECF2D6B2F2}"/>
              </a:ext>
            </a:extLst>
          </p:cNvPr>
          <p:cNvSpPr>
            <a:spLocks noGrp="1"/>
          </p:cNvSpPr>
          <p:nvPr/>
        </p:nvSpPr>
        <p:spPr>
          <a:xfrm>
            <a:off x="4095750" y="4095750"/>
            <a:ext cx="3238500" cy="381000"/>
          </a:xfrm>
          <a:prstGeom prst="rect">
            <a:avLst/>
          </a:prstGeom>
          <a:noFill/>
          <a:ln w="0">
            <a:noFill/>
          </a:ln>
        </p:spPr>
        <p:txBody>
          <a:bodyPr wrap="square" lIns="0" tIns="0" rIns="0" bIns="0">
            <a:noAutofit/>
          </a:bodyPr>
          <a:lstStyle/>
          <a:p>
            <a:pPr algn="ctr">
              <a:defRPr sz="1800" b="1">
                <a:solidFill>
                  <a:srgbClr val="191919"/>
                </a:solidFill>
                <a:latin typeface="Arial"/>
                <a:ea typeface="Arial"/>
                <a:cs typeface="Arial"/>
              </a:defRPr>
            </a:pPr>
            <a:r>
              <a:rPr sz="1800" b="1">
                <a:solidFill>
                  <a:srgbClr val="191919"/>
                </a:solidFill>
                <a:latin typeface="Arial"/>
                <a:ea typeface="Arial"/>
                <a:cs typeface="Arial"/>
              </a:rPr>
              <a:t>Only the lens</a:t>
            </a:r>
          </a:p>
        </p:txBody>
      </p:sp>
      <p:sp>
        <p:nvSpPr>
          <p:cNvPr id="12" name="One joined silhouette">
            <a:extLst>
              <a:ext uri="{FF2B5EF4-FFF2-40B4-BE49-F238E27FC236}">
                <ns2:creationId id="{00F35A2E-BF2D-4424-B8AD-D0A98EB29656}"/>
              </a:ext>
            </a:extLst>
          </p:cNvPr>
          <p:cNvSpPr>
            <a:spLocks noGrp="1"/>
          </p:cNvSpPr>
          <p:nvPr/>
        </p:nvSpPr>
        <p:spPr>
          <a:xfrm>
            <a:off x="7524750" y="4095750"/>
            <a:ext cx="3238500" cy="381000"/>
          </a:xfrm>
          <a:prstGeom prst="rect">
            <a:avLst/>
          </a:prstGeom>
          <a:noFill/>
          <a:ln w="0">
            <a:noFill/>
          </a:ln>
        </p:spPr>
        <p:txBody>
          <a:bodyPr wrap="square" lIns="0" tIns="0" rIns="0" bIns="0">
            <a:noAutofit/>
          </a:bodyPr>
          <a:lstStyle/>
          <a:p>
            <a:pPr algn="ctr">
              <a:defRPr sz="1800" b="1">
                <a:solidFill>
                  <a:srgbClr val="191919"/>
                </a:solidFill>
                <a:latin typeface="Arial"/>
                <a:ea typeface="Arial"/>
                <a:cs typeface="Arial"/>
              </a:defRPr>
            </a:pPr>
            <a:r>
              <a:rPr sz="1800" b="1">
                <a:solidFill>
                  <a:srgbClr val="191919"/>
                </a:solidFill>
                <a:latin typeface="Arial"/>
                <a:ea typeface="Arial"/>
                <a:cs typeface="Arial"/>
              </a:rPr>
              <a:t>One joined silhouette</a:t>
            </a:r>
          </a:p>
        </p:txBody>
      </p:sp>
      <p:sp>
        <p:nvSpPr>
          <p:cNvPr id="13" name="“I would use ______ because it keeps / removes ______.”">
            <a:extLst>
              <a:ext uri="{FF2B5EF4-FFF2-40B4-BE49-F238E27FC236}">
                <ns2:creationId id="{7CF432F5-6F37-4D91-9E2C-508E021936A7}"/>
              </a:ext>
            </a:extLst>
          </p:cNvPr>
          <p:cNvSpPr>
            <a:spLocks noGrp="1"/>
          </p:cNvSpPr>
          <p:nvPr/>
        </p:nvSpPr>
        <p:spPr>
          <a:xfrm>
            <a:off x="628650" y="4762500"/>
            <a:ext cx="10953750" cy="476250"/>
          </a:xfrm>
          <a:prstGeom prst="rect">
            <a:avLst/>
          </a:prstGeom>
          <a:noFill/>
          <a:ln w="0">
            <a:noFill/>
          </a:ln>
        </p:spPr>
        <p:txBody>
          <a:bodyPr wrap="square" lIns="0" tIns="0" rIns="0" bIns="0">
            <a:noAutofit/>
          </a:bodyPr>
          <a:lstStyle/>
          <a:p>
            <a:pPr>
              <a:defRPr sz="1950" b="0">
                <a:solidFill>
                  <a:srgbClr val="191919"/>
                </a:solidFill>
                <a:latin typeface="Arial"/>
                <a:ea typeface="Arial"/>
                <a:cs typeface="Arial"/>
              </a:defRPr>
            </a:pPr>
            <a:r>
              <a:rPr sz="1950" b="0">
                <a:solidFill>
                  <a:srgbClr val="191919"/>
                </a:solidFill>
                <a:latin typeface="Arial"/>
                <a:ea typeface="Arial"/>
                <a:cs typeface="Arial"/>
              </a:rPr>
              <a:t>“I would use ______ because it keeps / removes ______.”</a:t>
            </a:r>
          </a:p>
        </p:txBody>
      </p:sp>
      <p:sp>
        <p:nvSpPr>
          <p:cNvPr id="14" name="Subtract · Intersect · Union">
            <a:extLst>
              <a:ext uri="{FF2B5EF4-FFF2-40B4-BE49-F238E27FC236}">
                <ns2:creationId id="{725160AC-94E6-4513-A0FD-85E5CE1ED564}"/>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Subtract · Intersect · Union</a:t>
            </a:r>
          </a:p>
        </p:txBody>
      </p:sp>
      <p:sp>
        <p:nvSpPr>
          <p:cNvPr id="15" name="">
            <a:extLst>
              <a:ext uri="{FF2B5EF4-FFF2-40B4-BE49-F238E27FC236}">
                <ns2:creationId id="{F4ADA455-607B-4C93-A9ED-279E06DC085B}"/>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r>
              <a:t/>
            </a:r>
          </a:p>
        </p:txBody>
      </p:sp>
      <p:sp>
        <p:nvSpPr>
          <p:cNvPr id="16" name="Subtract cuts the top shape out. Intersect keeps only the overlap. Union merges both into one.">
            <a:extLst>
              <a:ext uri="{FF2B5EF4-FFF2-40B4-BE49-F238E27FC236}">
                <ns2:creationId id="{D84925B7-F96D-4C7F-AE07-489721D84254}"/>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650" b="0">
                <a:solidFill>
                  <a:srgbClr val="191919"/>
                </a:solidFill>
                <a:latin typeface="Arial"/>
                <a:ea typeface="Arial"/>
                <a:cs typeface="Arial"/>
              </a:defRPr>
            </a:pPr>
            <a:r>
              <a:rPr sz="1650" b="0">
                <a:solidFill>
                  <a:srgbClr val="191919"/>
                </a:solidFill>
                <a:latin typeface="Arial"/>
                <a:ea typeface="Arial"/>
                <a:cs typeface="Arial"/>
              </a:rPr>
              <a:t>Subtract cuts the top shape out. Intersect keeps only the overlap. Union merges both into one.</a:t>
            </a:r>
          </a:p>
        </p:txBody>
      </p:sp>
      <p:sp>
        <p:nvSpPr>
          <p:cNvPr id="17" name="reveal_cover_A">
            <a:extLst>
              <a:ext uri="{FF2B5EF4-FFF2-40B4-BE49-F238E27FC236}">
                <ns2:creationId id="{A35AEE06-0D3F-4C13-BB88-05C895471E84}"/>
              </a:ext>
            </a:extLst>
          </p:cNvPr>
          <p:cNvSpPr>
            <a:spLocks noGrp="1"/>
          </p:cNvSpPr>
          <p:nvPr/>
        </p:nvSpPr>
        <p:spPr>
          <a:xfrm>
            <a:off x="590550" y="5419725"/>
            <a:ext cx="5286375" cy="647700"/>
          </a:xfrm>
          <a:prstGeom prst="rect">
            <a:avLst/>
          </a:prstGeom>
          <a:solidFill>
            <a:srgbClr val="FAF7EF"/>
          </a:solidFill>
          <a:ln w="0">
            <a:noFill/>
          </a:ln>
        </p:spPr>
      </p:sp>
      <p:sp>
        <p:nvSpPr>
          <p:cNvPr id="18" name="reveal_cover_B">
            <a:extLst>
              <a:ext uri="{FF2B5EF4-FFF2-40B4-BE49-F238E27FC236}">
                <ns2:creationId id="{FDAAC13A-B1A7-4937-928D-6F2300ABB985}"/>
              </a:ext>
            </a:extLst>
          </p:cNvPr>
          <p:cNvSpPr>
            <a:spLocks noGrp="1"/>
          </p:cNvSpPr>
          <p:nvPr/>
        </p:nvSpPr>
        <p:spPr>
          <a:xfrm>
            <a:off x="6343650" y="5419725"/>
            <a:ext cx="5286375" cy="647700"/>
          </a:xfrm>
          <a:prstGeom prst="rect">
            <a:avLst/>
          </a:prstGeom>
          <a:solidFill>
            <a:srgbClr val="FAF7EF"/>
          </a:solidFill>
          <a:ln w="0">
            <a:noFill/>
          </a:ln>
        </p:spPr>
      </p:sp>
      <p:sp>
        <p:nvSpPr>
          <p:cNvPr id="19" name="reveal_cover_reason">
            <a:extLst>
              <a:ext uri="{FF2B5EF4-FFF2-40B4-BE49-F238E27FC236}">
                <ns2:creationId id="{4A1FB3CC-A03E-405A-BF31-0822699C32C9}"/>
              </a:ext>
            </a:extLst>
          </p:cNvPr>
          <p:cNvSpPr>
            <a:spLocks noGrp="1"/>
          </p:cNvSpPr>
          <p:nvPr/>
        </p:nvSpPr>
        <p:spPr>
          <a:xfrm>
            <a:off x="609600" y="6105525"/>
            <a:ext cx="10991850" cy="723900"/>
          </a:xfrm>
          <a:prstGeom prst="rect">
            <a:avLst/>
          </a:prstGeom>
          <a:solidFill>
            <a:srgbClr val="FAF7EF"/>
          </a:solidFill>
          <a:ln w="0">
            <a:noFill/>
          </a:ln>
        </p:spPr>
      </p:sp>
    </p:spTree>
    <p:extLst>
      <p:ext uri="{BB962C8B-B14F-4D97-AF65-F5344CB8AC3E}">
        <ns3:creationId val="1801652877"/>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17"/>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18"/>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1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0" name="The result enters Canva">
            <a:extLst xmlns:a="http://schemas.openxmlformats.org/drawingml/2006/main">
              <a:ext uri="{FF2B5EF4-FFF2-40B4-BE49-F238E27FC236}">
                <a16:creationId xmlns:a16="http://schemas.microsoft.com/office/drawing/2014/main" id="{BF7DC2A0-1C73-496D-81BB-C959C7E4DB20}"/>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The result enters Canva</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5c7442b93c341c2"/>
          <a:stretch xmlns:a="http://schemas.openxmlformats.org/drawingml/2006/main"/>
        </p:blipFill>
        <p:spPr>
          <a:xfrm xmlns:a="http://schemas.openxmlformats.org/drawingml/2006/main">
            <a:off x="609600" y="1526099"/>
            <a:ext cx="7239000" cy="3110476"/>
          </a:xfrm>
          <a:prstGeom xmlns:a="http://schemas.openxmlformats.org/drawingml/2006/main" prst="rect">
            <a:avLst/>
          </a:prstGeom>
        </p:spPr>
      </p:pic>
      <p:sp>
        <p:nvSpPr>
          <p:cNvPr id="3" name="1">
            <a:extLst xmlns:a="http://schemas.openxmlformats.org/drawingml/2006/main">
              <a:ext uri="{FF2B5EF4-FFF2-40B4-BE49-F238E27FC236}">
                <a16:creationId xmlns:a16="http://schemas.microsoft.com/office/drawing/2014/main" id="{A56D7048-5911-44C1-81F5-771E763875B9}"/>
              </a:ext>
            </a:extLst>
          </p:cNvPr>
          <p:cNvSpPr>
            <a:spLocks xmlns:a="http://schemas.openxmlformats.org/drawingml/2006/main" noGrp="1"/>
          </p:cNvSpPr>
          <p:nvPr/>
        </p:nvSpPr>
        <p:spPr>
          <a:xfrm xmlns:a="http://schemas.openxmlformats.org/drawingml/2006/main">
            <a:off x="8191500" y="17145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1</a:t>
            </a:r>
          </a:p>
        </p:txBody>
      </p:sp>
      <p:sp>
        <p:nvSpPr>
          <p:cNvPr id="4" name="Check the shape in Combo.">
            <a:extLst xmlns:a="http://schemas.openxmlformats.org/drawingml/2006/main">
              <a:ext uri="{FF2B5EF4-FFF2-40B4-BE49-F238E27FC236}">
                <a16:creationId xmlns:a16="http://schemas.microsoft.com/office/drawing/2014/main" id="{21A5A2FC-332A-4008-8C4B-28DD11234AD6}"/>
              </a:ext>
            </a:extLst>
          </p:cNvPr>
          <p:cNvSpPr>
            <a:spLocks xmlns:a="http://schemas.openxmlformats.org/drawingml/2006/main" noGrp="1"/>
          </p:cNvSpPr>
          <p:nvPr/>
        </p:nvSpPr>
        <p:spPr>
          <a:xfrm xmlns:a="http://schemas.openxmlformats.org/drawingml/2006/main">
            <a:off x="8629650" y="1714500"/>
            <a:ext cx="2990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Check the shape in Combo.</a:t>
            </a:r>
          </a:p>
        </p:txBody>
      </p:sp>
      <p:sp>
        <p:nvSpPr>
          <p:cNvPr id="5" name="2">
            <a:extLst xmlns:a="http://schemas.openxmlformats.org/drawingml/2006/main">
              <a:ext uri="{FF2B5EF4-FFF2-40B4-BE49-F238E27FC236}">
                <a16:creationId xmlns:a16="http://schemas.microsoft.com/office/drawing/2014/main" id="{1B45A4E6-EF3A-4665-A11F-273247FF213C}"/>
              </a:ext>
            </a:extLst>
          </p:cNvPr>
          <p:cNvSpPr>
            <a:spLocks xmlns:a="http://schemas.openxmlformats.org/drawingml/2006/main" noGrp="1"/>
          </p:cNvSpPr>
          <p:nvPr/>
        </p:nvSpPr>
        <p:spPr>
          <a:xfrm xmlns:a="http://schemas.openxmlformats.org/drawingml/2006/main">
            <a:off x="8191500" y="23241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2</a:t>
            </a:r>
          </a:p>
        </p:txBody>
      </p:sp>
      <p:sp>
        <p:nvSpPr>
          <p:cNvPr id="6" name="Choose Add to design.">
            <a:extLst xmlns:a="http://schemas.openxmlformats.org/drawingml/2006/main">
              <a:ext uri="{FF2B5EF4-FFF2-40B4-BE49-F238E27FC236}">
                <a16:creationId xmlns:a16="http://schemas.microsoft.com/office/drawing/2014/main" id="{2DBB9868-CFE7-49CE-AEB6-083ECABFE9F4}"/>
              </a:ext>
            </a:extLst>
          </p:cNvPr>
          <p:cNvSpPr>
            <a:spLocks xmlns:a="http://schemas.openxmlformats.org/drawingml/2006/main" noGrp="1"/>
          </p:cNvSpPr>
          <p:nvPr/>
        </p:nvSpPr>
        <p:spPr>
          <a:xfrm xmlns:a="http://schemas.openxmlformats.org/drawingml/2006/main">
            <a:off x="8629650" y="2324100"/>
            <a:ext cx="2990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Choose Add to design.</a:t>
            </a:r>
          </a:p>
        </p:txBody>
      </p:sp>
      <p:sp>
        <p:nvSpPr>
          <p:cNvPr id="7" name="3">
            <a:extLst xmlns:a="http://schemas.openxmlformats.org/drawingml/2006/main">
              <a:ext uri="{FF2B5EF4-FFF2-40B4-BE49-F238E27FC236}">
                <a16:creationId xmlns:a16="http://schemas.microsoft.com/office/drawing/2014/main" id="{C2DD9E49-3FA3-4868-BE07-586A6A6923E2}"/>
              </a:ext>
            </a:extLst>
          </p:cNvPr>
          <p:cNvSpPr>
            <a:spLocks xmlns:a="http://schemas.openxmlformats.org/drawingml/2006/main" noGrp="1"/>
          </p:cNvSpPr>
          <p:nvPr/>
        </p:nvSpPr>
        <p:spPr>
          <a:xfrm xmlns:a="http://schemas.openxmlformats.org/drawingml/2006/main">
            <a:off x="8191500" y="29337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3</a:t>
            </a:r>
          </a:p>
        </p:txBody>
      </p:sp>
      <p:sp>
        <p:nvSpPr>
          <p:cNvPr id="8" name="Resize and position it on your page.">
            <a:extLst xmlns:a="http://schemas.openxmlformats.org/drawingml/2006/main">
              <a:ext uri="{FF2B5EF4-FFF2-40B4-BE49-F238E27FC236}">
                <a16:creationId xmlns:a16="http://schemas.microsoft.com/office/drawing/2014/main" id="{2470B3C8-86AC-4AF8-ACA0-EC7C5DDCF3EE}"/>
              </a:ext>
            </a:extLst>
          </p:cNvPr>
          <p:cNvSpPr>
            <a:spLocks xmlns:a="http://schemas.openxmlformats.org/drawingml/2006/main" noGrp="1"/>
          </p:cNvSpPr>
          <p:nvPr/>
        </p:nvSpPr>
        <p:spPr>
          <a:xfrm xmlns:a="http://schemas.openxmlformats.org/drawingml/2006/main">
            <a:off x="8629650" y="2933700"/>
            <a:ext cx="2990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Resize and position it on your page.</a:t>
            </a:r>
          </a:p>
        </p:txBody>
      </p:sp>
      <p:sp>
        <p:nvSpPr>
          <p:cNvPr id="9" name="The inserted shape can land small near the top-left. Drag a corner handle to enlarge it.">
            <a:extLst xmlns:a="http://schemas.openxmlformats.org/drawingml/2006/main">
              <a:ext uri="{FF2B5EF4-FFF2-40B4-BE49-F238E27FC236}">
                <a16:creationId xmlns:a16="http://schemas.microsoft.com/office/drawing/2014/main" id="{31849991-8729-4DD7-AFAD-4A579A86A311}"/>
              </a:ext>
            </a:extLst>
          </p:cNvPr>
          <p:cNvSpPr>
            <a:spLocks xmlns:a="http://schemas.openxmlformats.org/drawingml/2006/main" noGrp="1"/>
          </p:cNvSpPr>
          <p:nvPr/>
        </p:nvSpPr>
        <p:spPr>
          <a:xfrm xmlns:a="http://schemas.openxmlformats.org/drawingml/2006/main">
            <a:off x="8191500" y="3810000"/>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The inserted shape can land small near the top-left. Drag a corner handle to enlarge it.</a:t>
            </a:r>
          </a:p>
        </p:txBody>
      </p:sp>
    </p:spTree>
    <p:extLst>
      <p:ext uri="{BB962C8B-B14F-4D97-AF65-F5344CB8AC3E}">
        <p14:creationId xmlns:p14="http://schemas.microsoft.com/office/powerpoint/2010/main" val="1764805843"/>
      </p:ext>
    </p:extLst>
  </p:cSld>
</p:sld>
</file>

<file path=ppt/slides/slide1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31" name="A gradient blends colors">
            <a:extLst>
              <a:ext uri="{FF2B5EF4-FFF2-40B4-BE49-F238E27FC236}">
                <ns2:creationId id="{BAC1FBB0-49E2-4BD6-8584-EA1543F3331D}"/>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A gradient blends colors</a:t>
            </a:r>
          </a:p>
        </p:txBody>
      </p:sp>
      <p:sp>
        <p:nvSpPr>
          <p:cNvPr id="2" name="Flat stripes or a smooth change?">
            <a:extLst>
              <a:ext uri="{FF2B5EF4-FFF2-40B4-BE49-F238E27FC236}">
                <ns2:creationId id="{44D82DA5-D6C6-40E4-83BE-74CDF024486F}"/>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Flat stripes or a smooth change?</a:t>
            </a:r>
          </a:p>
        </p:txBody>
      </p:sp>
      <p:sp>
        <p:nvSpPr>
          <p:cNvPr id="3" name="shape">
            <a:extLst>
              <a:ext uri="{FF2B5EF4-FFF2-40B4-BE49-F238E27FC236}">
                <ns2:creationId id="{777D73B6-A95C-41EC-8D30-C4E6FC96301B}"/>
              </a:ext>
            </a:extLst>
          </p:cNvPr>
          <p:cNvSpPr>
            <a:spLocks noGrp="1"/>
          </p:cNvSpPr>
          <p:nvPr/>
        </p:nvSpPr>
        <p:spPr>
          <a:xfrm>
            <a:off x="609600" y="1952625"/>
            <a:ext cx="5219700" cy="3314700"/>
          </a:xfrm>
          <a:prstGeom prst="rect">
            <a:avLst/>
          </a:prstGeom>
          <a:solidFill>
            <a:srgbClr val="FFFFFF"/>
          </a:solidFill>
          <a:ln w="0">
            <a:noFill/>
          </a:ln>
        </p:spPr>
      </p:sp>
      <p:sp>
        <p:nvSpPr>
          <p:cNvPr id="4" name="shape">
            <a:extLst>
              <a:ext uri="{FF2B5EF4-FFF2-40B4-BE49-F238E27FC236}">
                <ns2:creationId id="{6DC1DBE1-F7D0-400B-8850-88D1F7366C81}"/>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7F8F34DB-BC8C-4E46-8D8F-EB4F0B5733A6}"/>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44B81633-3377-4767-B2B9-A437BCCCCEEC}"/>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shape">
            <a:extLst>
              <a:ext uri="{FF2B5EF4-FFF2-40B4-BE49-F238E27FC236}">
                <ns2:creationId id="{27B057B5-EB49-4EE6-B889-8E6BE9DBEBB3}"/>
              </a:ext>
            </a:extLst>
          </p:cNvPr>
          <p:cNvSpPr>
            <a:spLocks noGrp="1"/>
          </p:cNvSpPr>
          <p:nvPr/>
        </p:nvSpPr>
        <p:spPr>
          <a:xfrm>
            <a:off x="1047750" y="2476500"/>
            <a:ext cx="876300" cy="2286000"/>
          </a:xfrm>
          <a:prstGeom prst="rect">
            <a:avLst/>
          </a:prstGeom>
          <a:solidFill>
            <a:srgbClr val="F4D941"/>
          </a:solidFill>
          <a:ln w="0">
            <a:noFill/>
          </a:ln>
        </p:spPr>
      </p:sp>
      <p:sp>
        <p:nvSpPr>
          <p:cNvPr id="8" name="shape">
            <a:extLst>
              <a:ext uri="{FF2B5EF4-FFF2-40B4-BE49-F238E27FC236}">
                <ns2:creationId id="{0628306F-E597-4ED8-8433-BE7E48A6E4FE}"/>
              </a:ext>
            </a:extLst>
          </p:cNvPr>
          <p:cNvSpPr>
            <a:spLocks noGrp="1"/>
          </p:cNvSpPr>
          <p:nvPr/>
        </p:nvSpPr>
        <p:spPr>
          <a:xfrm>
            <a:off x="1924050" y="2476500"/>
            <a:ext cx="876300" cy="2286000"/>
          </a:xfrm>
          <a:prstGeom prst="rect">
            <a:avLst/>
          </a:prstGeom>
          <a:solidFill>
            <a:srgbClr val="F5B53A"/>
          </a:solidFill>
          <a:ln w="0">
            <a:noFill/>
          </a:ln>
        </p:spPr>
      </p:sp>
      <p:sp>
        <p:nvSpPr>
          <p:cNvPr id="9" name="shape">
            <a:extLst>
              <a:ext uri="{FF2B5EF4-FFF2-40B4-BE49-F238E27FC236}">
                <ns2:creationId id="{2C353C29-9FBE-445B-844B-FD2C544D27FD}"/>
              </a:ext>
            </a:extLst>
          </p:cNvPr>
          <p:cNvSpPr>
            <a:spLocks noGrp="1"/>
          </p:cNvSpPr>
          <p:nvPr/>
        </p:nvSpPr>
        <p:spPr>
          <a:xfrm>
            <a:off x="2800350" y="2476500"/>
            <a:ext cx="876300" cy="2286000"/>
          </a:xfrm>
          <a:prstGeom prst="rect">
            <a:avLst/>
          </a:prstGeom>
          <a:solidFill>
            <a:srgbClr val="F28C1E"/>
          </a:solidFill>
          <a:ln w="0">
            <a:noFill/>
          </a:ln>
        </p:spPr>
      </p:sp>
      <p:sp>
        <p:nvSpPr>
          <p:cNvPr id="10" name="shape">
            <a:extLst>
              <a:ext uri="{FF2B5EF4-FFF2-40B4-BE49-F238E27FC236}">
                <ns2:creationId id="{8E998190-0657-42B7-B45A-807D0026D4F1}"/>
              </a:ext>
            </a:extLst>
          </p:cNvPr>
          <p:cNvSpPr>
            <a:spLocks noGrp="1"/>
          </p:cNvSpPr>
          <p:nvPr/>
        </p:nvSpPr>
        <p:spPr>
          <a:xfrm>
            <a:off x="3676650" y="2476500"/>
            <a:ext cx="876300" cy="2286000"/>
          </a:xfrm>
          <a:prstGeom prst="rect">
            <a:avLst/>
          </a:prstGeom>
          <a:solidFill>
            <a:srgbClr val="EC5A24"/>
          </a:solidFill>
          <a:ln w="0">
            <a:noFill/>
          </a:ln>
        </p:spPr>
      </p:sp>
      <p:sp>
        <p:nvSpPr>
          <p:cNvPr id="11" name="shape">
            <a:extLst>
              <a:ext uri="{FF2B5EF4-FFF2-40B4-BE49-F238E27FC236}">
                <ns2:creationId id="{1B90F699-8C0E-4D99-B840-953B314F4F84}"/>
              </a:ext>
            </a:extLst>
          </p:cNvPr>
          <p:cNvSpPr>
            <a:spLocks noGrp="1"/>
          </p:cNvSpPr>
          <p:nvPr/>
        </p:nvSpPr>
        <p:spPr>
          <a:xfrm>
            <a:off x="4552950" y="2476500"/>
            <a:ext cx="876300" cy="2286000"/>
          </a:xfrm>
          <a:prstGeom prst="rect">
            <a:avLst/>
          </a:prstGeom>
          <a:solidFill>
            <a:srgbClr val="E1302A"/>
          </a:solidFill>
          <a:ln w="0">
            <a:noFill/>
          </a:ln>
        </p:spPr>
      </p:sp>
      <p:sp>
        <p:nvSpPr>
          <p:cNvPr id="12" name="shape">
            <a:extLst>
              <a:ext uri="{FF2B5EF4-FFF2-40B4-BE49-F238E27FC236}">
                <ns2:creationId id="{0EFFCCAB-B33A-402D-A03F-61460B383EFD}"/>
              </a:ext>
            </a:extLst>
          </p:cNvPr>
          <p:cNvSpPr>
            <a:spLocks noGrp="1"/>
          </p:cNvSpPr>
          <p:nvPr/>
        </p:nvSpPr>
        <p:spPr>
          <a:xfrm>
            <a:off x="6800850" y="2476500"/>
            <a:ext cx="400050" cy="2286000"/>
          </a:xfrm>
          <a:prstGeom prst="rect">
            <a:avLst/>
          </a:prstGeom>
          <a:solidFill>
            <a:srgbClr val="F4D941"/>
          </a:solidFill>
          <a:ln w="0">
            <a:noFill/>
          </a:ln>
        </p:spPr>
      </p:sp>
      <p:sp>
        <p:nvSpPr>
          <p:cNvPr id="13" name="shape">
            <a:extLst>
              <a:ext uri="{FF2B5EF4-FFF2-40B4-BE49-F238E27FC236}">
                <ns2:creationId id="{1DB76A20-8165-4B5F-B342-9C6453A63618}"/>
              </a:ext>
            </a:extLst>
          </p:cNvPr>
          <p:cNvSpPr>
            <a:spLocks noGrp="1"/>
          </p:cNvSpPr>
          <p:nvPr/>
        </p:nvSpPr>
        <p:spPr>
          <a:xfrm>
            <a:off x="7200900" y="2476500"/>
            <a:ext cx="400050" cy="2286000"/>
          </a:xfrm>
          <a:prstGeom prst="rect">
            <a:avLst/>
          </a:prstGeom>
          <a:solidFill>
            <a:srgbClr val="F5C53B"/>
          </a:solidFill>
          <a:ln w="0">
            <a:noFill/>
          </a:ln>
        </p:spPr>
      </p:sp>
      <p:sp>
        <p:nvSpPr>
          <p:cNvPr id="14" name="shape">
            <a:extLst>
              <a:ext uri="{FF2B5EF4-FFF2-40B4-BE49-F238E27FC236}">
                <ns2:creationId id="{09A218DC-099D-44E8-A681-4C71F292AB4E}"/>
              </a:ext>
            </a:extLst>
          </p:cNvPr>
          <p:cNvSpPr>
            <a:spLocks noGrp="1"/>
          </p:cNvSpPr>
          <p:nvPr/>
        </p:nvSpPr>
        <p:spPr>
          <a:xfrm>
            <a:off x="7600950" y="2476500"/>
            <a:ext cx="400050" cy="2286000"/>
          </a:xfrm>
          <a:prstGeom prst="rect">
            <a:avLst/>
          </a:prstGeom>
          <a:solidFill>
            <a:srgbClr val="F4B535"/>
          </a:solidFill>
          <a:ln w="0">
            <a:noFill/>
          </a:ln>
        </p:spPr>
      </p:sp>
      <p:sp>
        <p:nvSpPr>
          <p:cNvPr id="15" name="shape">
            <a:extLst>
              <a:ext uri="{FF2B5EF4-FFF2-40B4-BE49-F238E27FC236}">
                <ns2:creationId id="{1F740B5D-6F12-4D3E-A6AF-938341C6A2F4}"/>
              </a:ext>
            </a:extLst>
          </p:cNvPr>
          <p:cNvSpPr>
            <a:spLocks noGrp="1"/>
          </p:cNvSpPr>
          <p:nvPr/>
        </p:nvSpPr>
        <p:spPr>
          <a:xfrm>
            <a:off x="8001000" y="2476500"/>
            <a:ext cx="400050" cy="2286000"/>
          </a:xfrm>
          <a:prstGeom prst="rect">
            <a:avLst/>
          </a:prstGeom>
          <a:solidFill>
            <a:srgbClr val="F3A52F"/>
          </a:solidFill>
          <a:ln w="0">
            <a:noFill/>
          </a:ln>
        </p:spPr>
      </p:sp>
      <p:sp>
        <p:nvSpPr>
          <p:cNvPr id="16" name="shape">
            <a:extLst>
              <a:ext uri="{FF2B5EF4-FFF2-40B4-BE49-F238E27FC236}">
                <ns2:creationId id="{9496BF0F-8E52-46D8-8A59-53270A419ED8}"/>
              </a:ext>
            </a:extLst>
          </p:cNvPr>
          <p:cNvSpPr>
            <a:spLocks noGrp="1"/>
          </p:cNvSpPr>
          <p:nvPr/>
        </p:nvSpPr>
        <p:spPr>
          <a:xfrm>
            <a:off x="8401050" y="2476500"/>
            <a:ext cx="400050" cy="2286000"/>
          </a:xfrm>
          <a:prstGeom prst="rect">
            <a:avLst/>
          </a:prstGeom>
          <a:solidFill>
            <a:srgbClr val="F2952A"/>
          </a:solidFill>
          <a:ln w="0">
            <a:noFill/>
          </a:ln>
        </p:spPr>
      </p:sp>
      <p:sp>
        <p:nvSpPr>
          <p:cNvPr id="17" name="shape">
            <a:extLst>
              <a:ext uri="{FF2B5EF4-FFF2-40B4-BE49-F238E27FC236}">
                <ns2:creationId id="{71CA0E06-3910-4CA5-A308-B23E56F07681}"/>
              </a:ext>
            </a:extLst>
          </p:cNvPr>
          <p:cNvSpPr>
            <a:spLocks noGrp="1"/>
          </p:cNvSpPr>
          <p:nvPr/>
        </p:nvSpPr>
        <p:spPr>
          <a:xfrm>
            <a:off x="8801100" y="2476500"/>
            <a:ext cx="400050" cy="2286000"/>
          </a:xfrm>
          <a:prstGeom prst="rect">
            <a:avLst/>
          </a:prstGeom>
          <a:solidFill>
            <a:srgbClr val="F08424"/>
          </a:solidFill>
          <a:ln w="0">
            <a:noFill/>
          </a:ln>
        </p:spPr>
      </p:sp>
      <p:sp>
        <p:nvSpPr>
          <p:cNvPr id="18" name="shape">
            <a:extLst>
              <a:ext uri="{FF2B5EF4-FFF2-40B4-BE49-F238E27FC236}">
                <ns2:creationId id="{1F0B2CD8-160A-4EC5-8C9C-F7C021D19D37}"/>
              </a:ext>
            </a:extLst>
          </p:cNvPr>
          <p:cNvSpPr>
            <a:spLocks noGrp="1"/>
          </p:cNvSpPr>
          <p:nvPr/>
        </p:nvSpPr>
        <p:spPr>
          <a:xfrm>
            <a:off x="9201150" y="2476500"/>
            <a:ext cx="400050" cy="2286000"/>
          </a:xfrm>
          <a:prstGeom prst="rect">
            <a:avLst/>
          </a:prstGeom>
          <a:solidFill>
            <a:srgbClr val="EE7222"/>
          </a:solidFill>
          <a:ln w="0">
            <a:noFill/>
          </a:ln>
        </p:spPr>
      </p:sp>
      <p:sp>
        <p:nvSpPr>
          <p:cNvPr id="19" name="shape">
            <a:extLst>
              <a:ext uri="{FF2B5EF4-FFF2-40B4-BE49-F238E27FC236}">
                <ns2:creationId id="{613BD3EC-D333-4353-AC3A-E279502F2302}"/>
              </a:ext>
            </a:extLst>
          </p:cNvPr>
          <p:cNvSpPr>
            <a:spLocks noGrp="1"/>
          </p:cNvSpPr>
          <p:nvPr/>
        </p:nvSpPr>
        <p:spPr>
          <a:xfrm>
            <a:off x="9601200" y="2476500"/>
            <a:ext cx="400050" cy="2286000"/>
          </a:xfrm>
          <a:prstGeom prst="rect">
            <a:avLst/>
          </a:prstGeom>
          <a:solidFill>
            <a:srgbClr val="EA5F22"/>
          </a:solidFill>
          <a:ln w="0">
            <a:noFill/>
          </a:ln>
        </p:spPr>
      </p:sp>
      <p:sp>
        <p:nvSpPr>
          <p:cNvPr id="20" name="shape">
            <a:extLst>
              <a:ext uri="{FF2B5EF4-FFF2-40B4-BE49-F238E27FC236}">
                <ns2:creationId id="{93DC07E7-DD94-4A50-BE94-B8E721833B87}"/>
              </a:ext>
            </a:extLst>
          </p:cNvPr>
          <p:cNvSpPr>
            <a:spLocks noGrp="1"/>
          </p:cNvSpPr>
          <p:nvPr/>
        </p:nvSpPr>
        <p:spPr>
          <a:xfrm>
            <a:off x="10001250" y="2476500"/>
            <a:ext cx="400050" cy="2286000"/>
          </a:xfrm>
          <a:prstGeom prst="rect">
            <a:avLst/>
          </a:prstGeom>
          <a:solidFill>
            <a:srgbClr val="E64C25"/>
          </a:solidFill>
          <a:ln w="0">
            <a:noFill/>
          </a:ln>
        </p:spPr>
      </p:sp>
      <p:sp>
        <p:nvSpPr>
          <p:cNvPr id="21" name="shape">
            <a:extLst>
              <a:ext uri="{FF2B5EF4-FFF2-40B4-BE49-F238E27FC236}">
                <ns2:creationId id="{9B8A3C19-6B85-4A44-A169-4FB809A07680}"/>
              </a:ext>
            </a:extLst>
          </p:cNvPr>
          <p:cNvSpPr>
            <a:spLocks noGrp="1"/>
          </p:cNvSpPr>
          <p:nvPr/>
        </p:nvSpPr>
        <p:spPr>
          <a:xfrm>
            <a:off x="10401300" y="2476500"/>
            <a:ext cx="400050" cy="2286000"/>
          </a:xfrm>
          <a:prstGeom prst="rect">
            <a:avLst/>
          </a:prstGeom>
          <a:solidFill>
            <a:srgbClr val="E33A27"/>
          </a:solidFill>
          <a:ln w="0">
            <a:noFill/>
          </a:ln>
        </p:spPr>
      </p:sp>
      <p:sp>
        <p:nvSpPr>
          <p:cNvPr id="22" name="shape">
            <a:extLst>
              <a:ext uri="{FF2B5EF4-FFF2-40B4-BE49-F238E27FC236}">
                <ns2:creationId id="{27E70EAB-3FF6-4376-876F-51FB286D1ABB}"/>
              </a:ext>
            </a:extLst>
          </p:cNvPr>
          <p:cNvSpPr>
            <a:spLocks noGrp="1"/>
          </p:cNvSpPr>
          <p:nvPr/>
        </p:nvSpPr>
        <p:spPr>
          <a:xfrm>
            <a:off x="10801350" y="2476500"/>
            <a:ext cx="400050" cy="2286000"/>
          </a:xfrm>
          <a:prstGeom prst="rect">
            <a:avLst/>
          </a:prstGeom>
          <a:solidFill>
            <a:srgbClr val="E1302A"/>
          </a:solidFill>
          <a:ln w="0">
            <a:noFill/>
          </a:ln>
        </p:spPr>
      </p:sp>
      <p:sp>
        <p:nvSpPr>
          <p:cNvPr id="23" name="Separate flat colors">
            <a:extLst>
              <a:ext uri="{FF2B5EF4-FFF2-40B4-BE49-F238E27FC236}">
                <ns2:creationId id="{DE1592D7-0234-4490-A177-EF3796153395}"/>
              </a:ext>
            </a:extLst>
          </p:cNvPr>
          <p:cNvSpPr>
            <a:spLocks noGrp="1"/>
          </p:cNvSpPr>
          <p:nvPr/>
        </p:nvSpPr>
        <p:spPr>
          <a:xfrm>
            <a:off x="781050" y="4810125"/>
            <a:ext cx="4953000" cy="381000"/>
          </a:xfrm>
          <a:prstGeom prst="rect">
            <a:avLst/>
          </a:prstGeom>
          <a:noFill/>
          <a:ln w="0">
            <a:noFill/>
          </a:ln>
        </p:spPr>
        <p:txBody>
          <a:bodyPr wrap="square" lIns="0" tIns="0" rIns="0" bIns="0">
            <a:noAutofit/>
          </a:bodyPr>
          <a:lstStyle/>
          <a:p>
            <a:pPr>
              <a:defRPr sz="1650" b="0">
                <a:solidFill>
                  <a:srgbClr val="5B5B5B"/>
                </a:solidFill>
                <a:latin typeface="Arial"/>
                <a:ea typeface="Arial"/>
                <a:cs typeface="Arial"/>
              </a:defRPr>
            </a:pPr>
            <a:r>
              <a:rPr sz="1650" b="0">
                <a:solidFill>
                  <a:srgbClr val="5B5B5B"/>
                </a:solidFill>
                <a:latin typeface="Arial"/>
                <a:ea typeface="Arial"/>
                <a:cs typeface="Arial"/>
              </a:rPr>
              <a:t>Separate flat colors</a:t>
            </a:r>
          </a:p>
        </p:txBody>
      </p:sp>
      <p:sp>
        <p:nvSpPr>
          <p:cNvPr id="24" name="One color flowing into another">
            <a:extLst>
              <a:ext uri="{FF2B5EF4-FFF2-40B4-BE49-F238E27FC236}">
                <ns2:creationId id="{78E3370B-40D6-41BF-8EBA-5D909746BF07}"/>
              </a:ext>
            </a:extLst>
          </p:cNvPr>
          <p:cNvSpPr>
            <a:spLocks noGrp="1"/>
          </p:cNvSpPr>
          <p:nvPr/>
        </p:nvSpPr>
        <p:spPr>
          <a:xfrm>
            <a:off x="6534150" y="4810125"/>
            <a:ext cx="4953000" cy="381000"/>
          </a:xfrm>
          <a:prstGeom prst="rect">
            <a:avLst/>
          </a:prstGeom>
          <a:noFill/>
          <a:ln w="0">
            <a:noFill/>
          </a:ln>
        </p:spPr>
        <p:txBody>
          <a:bodyPr wrap="square" lIns="0" tIns="0" rIns="0" bIns="0">
            <a:noAutofit/>
          </a:bodyPr>
          <a:lstStyle/>
          <a:p>
            <a:pPr>
              <a:defRPr sz="1650" b="0">
                <a:solidFill>
                  <a:srgbClr val="5B5B5B"/>
                </a:solidFill>
                <a:latin typeface="Arial"/>
                <a:ea typeface="Arial"/>
                <a:cs typeface="Arial"/>
              </a:defRPr>
            </a:pPr>
            <a:r>
              <a:rPr sz="1650" b="0">
                <a:solidFill>
                  <a:srgbClr val="5B5B5B"/>
                </a:solidFill>
                <a:latin typeface="Arial"/>
                <a:ea typeface="Arial"/>
                <a:cs typeface="Arial"/>
              </a:rPr>
              <a:t>One color flowing into another</a:t>
            </a:r>
          </a:p>
        </p:txBody>
      </p:sp>
      <p:sp>
        <p:nvSpPr>
          <p:cNvPr id="25" name="Stripes">
            <a:extLst>
              <a:ext uri="{FF2B5EF4-FFF2-40B4-BE49-F238E27FC236}">
                <ns2:creationId id="{ED0F7805-216C-40AB-AF6A-BB48227390AF}"/>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Stripes</a:t>
            </a:r>
          </a:p>
        </p:txBody>
      </p:sp>
      <p:sp>
        <p:nvSpPr>
          <p:cNvPr id="26" name="Gradient">
            <a:extLst>
              <a:ext uri="{FF2B5EF4-FFF2-40B4-BE49-F238E27FC236}">
                <ns2:creationId id="{D107715B-B596-4310-B114-5B5F83430AC8}"/>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Gradient</a:t>
            </a:r>
          </a:p>
        </p:txBody>
      </p:sp>
      <p:sp>
        <p:nvSpPr>
          <p:cNvPr id="27" name="A gradient changes color gradually across an area. It can sit in a background or a shape; it does not have to be inside the compound shape.">
            <a:extLst>
              <a:ext uri="{FF2B5EF4-FFF2-40B4-BE49-F238E27FC236}">
                <ns2:creationId id="{4BEEFFD4-FD7C-4ECA-B333-2AFED9754F5F}"/>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650" b="0">
                <a:solidFill>
                  <a:srgbClr val="191919"/>
                </a:solidFill>
                <a:latin typeface="Arial"/>
                <a:ea typeface="Arial"/>
                <a:cs typeface="Arial"/>
              </a:defRPr>
            </a:pPr>
            <a:r>
              <a:rPr sz="1650" b="0">
                <a:solidFill>
                  <a:srgbClr val="191919"/>
                </a:solidFill>
                <a:latin typeface="Arial"/>
                <a:ea typeface="Arial"/>
                <a:cs typeface="Arial"/>
              </a:rPr>
              <a:t>A gradient changes color gradually across an area. It can sit in a background or a shape; it does not have to be inside the compound shape.</a:t>
            </a:r>
          </a:p>
        </p:txBody>
      </p:sp>
      <p:sp>
        <p:nvSpPr>
          <p:cNvPr id="28" name="reveal_cover_A">
            <a:extLst>
              <a:ext uri="{FF2B5EF4-FFF2-40B4-BE49-F238E27FC236}">
                <ns2:creationId id="{81254BF5-8EFC-44F3-B352-2809F4D61B13}"/>
              </a:ext>
            </a:extLst>
          </p:cNvPr>
          <p:cNvSpPr>
            <a:spLocks noGrp="1"/>
          </p:cNvSpPr>
          <p:nvPr/>
        </p:nvSpPr>
        <p:spPr>
          <a:xfrm>
            <a:off x="590550" y="5419725"/>
            <a:ext cx="5286375" cy="647700"/>
          </a:xfrm>
          <a:prstGeom prst="rect">
            <a:avLst/>
          </a:prstGeom>
          <a:solidFill>
            <a:srgbClr val="FAF7EF"/>
          </a:solidFill>
          <a:ln w="0">
            <a:noFill/>
          </a:ln>
        </p:spPr>
      </p:sp>
      <p:sp>
        <p:nvSpPr>
          <p:cNvPr id="29" name="reveal_cover_B">
            <a:extLst>
              <a:ext uri="{FF2B5EF4-FFF2-40B4-BE49-F238E27FC236}">
                <ns2:creationId id="{C355BFEC-0E4D-4A1F-B2C3-711CC14628C4}"/>
              </a:ext>
            </a:extLst>
          </p:cNvPr>
          <p:cNvSpPr>
            <a:spLocks noGrp="1"/>
          </p:cNvSpPr>
          <p:nvPr/>
        </p:nvSpPr>
        <p:spPr>
          <a:xfrm>
            <a:off x="6343650" y="5419725"/>
            <a:ext cx="5286375" cy="647700"/>
          </a:xfrm>
          <a:prstGeom prst="rect">
            <a:avLst/>
          </a:prstGeom>
          <a:solidFill>
            <a:srgbClr val="FAF7EF"/>
          </a:solidFill>
          <a:ln w="0">
            <a:noFill/>
          </a:ln>
        </p:spPr>
      </p:sp>
      <p:sp>
        <p:nvSpPr>
          <p:cNvPr id="30" name="reveal_cover_reason">
            <a:extLst>
              <a:ext uri="{FF2B5EF4-FFF2-40B4-BE49-F238E27FC236}">
                <ns2:creationId id="{D1B236CA-8195-4C3D-B7AC-D6E2F94F9F9A}"/>
              </a:ext>
            </a:extLst>
          </p:cNvPr>
          <p:cNvSpPr>
            <a:spLocks noGrp="1"/>
          </p:cNvSpPr>
          <p:nvPr/>
        </p:nvSpPr>
        <p:spPr>
          <a:xfrm>
            <a:off x="609600" y="6105525"/>
            <a:ext cx="10991850" cy="723900"/>
          </a:xfrm>
          <a:prstGeom prst="rect">
            <a:avLst/>
          </a:prstGeom>
          <a:solidFill>
            <a:srgbClr val="FAF7EF"/>
          </a:solidFill>
          <a:ln w="0">
            <a:noFill/>
          </a:ln>
        </p:spPr>
      </p:sp>
    </p:spTree>
    <p:extLst>
      <p:ext uri="{BB962C8B-B14F-4D97-AF65-F5344CB8AC3E}">
        <ns3:creationId val="1248853647"/>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28"/>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29"/>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3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A gradient in Canva">
            <a:extLst xmlns:a="http://schemas.openxmlformats.org/drawingml/2006/main">
              <a:ext uri="{FF2B5EF4-FFF2-40B4-BE49-F238E27FC236}">
                <a16:creationId xmlns:a16="http://schemas.microsoft.com/office/drawing/2014/main" id="{5802D290-8545-4D06-B3CA-851F28CACFB2}"/>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A gradient in Canva</a:t>
            </a:r>
          </a:p>
        </p:txBody>
      </p:sp>
      <p:sp>
        <p:nvSpPr>
          <p:cNvPr id="2" name="Gradient sits beside Solid color in the color panel.">
            <a:extLst xmlns:a="http://schemas.openxmlformats.org/drawingml/2006/main">
              <a:ext uri="{FF2B5EF4-FFF2-40B4-BE49-F238E27FC236}">
                <a16:creationId xmlns:a16="http://schemas.microsoft.com/office/drawing/2014/main" id="{D16CADF9-DEE2-45EB-9CAD-9C4ECF3575DD}"/>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Gradient sits beside Solid color in the color panel.</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affe8bde4bf4677"/>
          <a:stretch xmlns:a="http://schemas.openxmlformats.org/drawingml/2006/main"/>
        </p:blipFill>
        <p:spPr>
          <a:xfrm xmlns:a="http://schemas.openxmlformats.org/drawingml/2006/main">
            <a:off x="609600" y="1907099"/>
            <a:ext cx="7239000" cy="3110476"/>
          </a:xfrm>
          <a:prstGeom xmlns:a="http://schemas.openxmlformats.org/drawingml/2006/main" prst="rect">
            <a:avLst/>
          </a:prstGeom>
        </p:spPr>
      </p:pic>
      <p:sp>
        <p:nvSpPr>
          <p:cNvPr id="4" name="callout ring">
            <a:extLst xmlns:a="http://schemas.openxmlformats.org/drawingml/2006/main">
              <a:ext uri="{FF2B5EF4-FFF2-40B4-BE49-F238E27FC236}">
                <a16:creationId xmlns:a16="http://schemas.microsoft.com/office/drawing/2014/main" id="{B66C036A-3BA1-4F2A-88AB-1EB5B22042D1}"/>
              </a:ext>
            </a:extLst>
          </p:cNvPr>
          <p:cNvSpPr>
            <a:spLocks xmlns:a="http://schemas.openxmlformats.org/drawingml/2006/main" noGrp="1"/>
          </p:cNvSpPr>
          <p:nvPr/>
        </p:nvSpPr>
        <p:spPr>
          <a:xfrm xmlns:a="http://schemas.openxmlformats.org/drawingml/2006/main">
            <a:off x="1695450" y="3000375"/>
            <a:ext cx="762000" cy="419100"/>
          </a:xfrm>
          <a:prstGeom xmlns:a="http://schemas.openxmlformats.org/drawingml/2006/main" prst="ellipse">
            <a:avLst/>
          </a:prstGeom>
          <a:noFill xmlns:a="http://schemas.openxmlformats.org/drawingml/2006/main"/>
          <a:ln xmlns:a="http://schemas.openxmlformats.org/drawingml/2006/main" w="47625">
            <a:solidFill>
              <a:srgbClr val="D71A65"/>
            </a:solidFill>
          </a:ln>
        </p:spPr>
      </p:sp>
      <p:sp>
        <p:nvSpPr>
          <p:cNvPr id="5" name="1">
            <a:extLst xmlns:a="http://schemas.openxmlformats.org/drawingml/2006/main">
              <a:ext uri="{FF2B5EF4-FFF2-40B4-BE49-F238E27FC236}">
                <a16:creationId xmlns:a16="http://schemas.microsoft.com/office/drawing/2014/main" id="{7718E458-DE98-49ED-AE96-2F33D3649B91}"/>
              </a:ext>
            </a:extLst>
          </p:cNvPr>
          <p:cNvSpPr>
            <a:spLocks xmlns:a="http://schemas.openxmlformats.org/drawingml/2006/main" noGrp="1"/>
          </p:cNvSpPr>
          <p:nvPr/>
        </p:nvSpPr>
        <p:spPr>
          <a:xfrm xmlns:a="http://schemas.openxmlformats.org/drawingml/2006/main">
            <a:off x="8191500" y="2095500"/>
            <a:ext cx="381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55DB"/>
                </a:solidFill>
                <a:latin typeface="Arial Black"/>
                <a:ea typeface="Arial Black"/>
                <a:cs typeface="Arial Black"/>
              </a:defRPr>
            </a:pPr>
            <a:r>
              <a:rPr sz="1650" b="1">
                <a:solidFill>
                  <a:srgbClr val="1955DB"/>
                </a:solidFill>
                <a:latin typeface="Arial Black"/>
                <a:ea typeface="Arial Black"/>
                <a:cs typeface="Arial Black"/>
              </a:rPr>
              <a:t>1</a:t>
            </a:r>
          </a:p>
        </p:txBody>
      </p:sp>
      <p:sp>
        <p:nvSpPr>
          <p:cNvPr id="6" name="Select a native shape or the page background.">
            <a:extLst xmlns:a="http://schemas.openxmlformats.org/drawingml/2006/main">
              <a:ext uri="{FF2B5EF4-FFF2-40B4-BE49-F238E27FC236}">
                <a16:creationId xmlns:a16="http://schemas.microsoft.com/office/drawing/2014/main" id="{56EEE00A-EBFB-47E1-9609-1272D18C7117}"/>
              </a:ext>
            </a:extLst>
          </p:cNvPr>
          <p:cNvSpPr>
            <a:spLocks xmlns:a="http://schemas.openxmlformats.org/drawingml/2006/main" noGrp="1"/>
          </p:cNvSpPr>
          <p:nvPr/>
        </p:nvSpPr>
        <p:spPr>
          <a:xfrm xmlns:a="http://schemas.openxmlformats.org/drawingml/2006/main">
            <a:off x="8629650" y="2095500"/>
            <a:ext cx="29908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Select a native shape or the page background.</a:t>
            </a:r>
          </a:p>
        </p:txBody>
      </p:sp>
      <p:sp>
        <p:nvSpPr>
          <p:cNvPr id="7" name="2">
            <a:extLst xmlns:a="http://schemas.openxmlformats.org/drawingml/2006/main">
              <a:ext uri="{FF2B5EF4-FFF2-40B4-BE49-F238E27FC236}">
                <a16:creationId xmlns:a16="http://schemas.microsoft.com/office/drawing/2014/main" id="{6DD79B14-8DC1-4FA0-AAE3-260833BA6514}"/>
              </a:ext>
            </a:extLst>
          </p:cNvPr>
          <p:cNvSpPr>
            <a:spLocks xmlns:a="http://schemas.openxmlformats.org/drawingml/2006/main" noGrp="1"/>
          </p:cNvSpPr>
          <p:nvPr/>
        </p:nvSpPr>
        <p:spPr>
          <a:xfrm xmlns:a="http://schemas.openxmlformats.org/drawingml/2006/main">
            <a:off x="8191500" y="2724150"/>
            <a:ext cx="381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55DB"/>
                </a:solidFill>
                <a:latin typeface="Arial Black"/>
                <a:ea typeface="Arial Black"/>
                <a:cs typeface="Arial Black"/>
              </a:defRPr>
            </a:pPr>
            <a:r>
              <a:rPr sz="1650" b="1">
                <a:solidFill>
                  <a:srgbClr val="1955DB"/>
                </a:solidFill>
                <a:latin typeface="Arial Black"/>
                <a:ea typeface="Arial Black"/>
                <a:cs typeface="Arial Black"/>
              </a:rPr>
              <a:t>2</a:t>
            </a:r>
          </a:p>
        </p:txBody>
      </p:sp>
      <p:sp>
        <p:nvSpPr>
          <p:cNvPr id="8" name="Open its color control.">
            <a:extLst xmlns:a="http://schemas.openxmlformats.org/drawingml/2006/main">
              <a:ext uri="{FF2B5EF4-FFF2-40B4-BE49-F238E27FC236}">
                <a16:creationId xmlns:a16="http://schemas.microsoft.com/office/drawing/2014/main" id="{D2DF3E69-0160-497B-BFF9-3464519FFF6B}"/>
              </a:ext>
            </a:extLst>
          </p:cNvPr>
          <p:cNvSpPr>
            <a:spLocks xmlns:a="http://schemas.openxmlformats.org/drawingml/2006/main" noGrp="1"/>
          </p:cNvSpPr>
          <p:nvPr/>
        </p:nvSpPr>
        <p:spPr>
          <a:xfrm xmlns:a="http://schemas.openxmlformats.org/drawingml/2006/main">
            <a:off x="8629650" y="2724150"/>
            <a:ext cx="29908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Open its color control.</a:t>
            </a:r>
          </a:p>
        </p:txBody>
      </p:sp>
      <p:sp>
        <p:nvSpPr>
          <p:cNvPr id="9" name="3">
            <a:extLst xmlns:a="http://schemas.openxmlformats.org/drawingml/2006/main">
              <a:ext uri="{FF2B5EF4-FFF2-40B4-BE49-F238E27FC236}">
                <a16:creationId xmlns:a16="http://schemas.microsoft.com/office/drawing/2014/main" id="{39DDC239-99E4-4F60-9420-13141A2ABD56}"/>
              </a:ext>
            </a:extLst>
          </p:cNvPr>
          <p:cNvSpPr>
            <a:spLocks xmlns:a="http://schemas.openxmlformats.org/drawingml/2006/main" noGrp="1"/>
          </p:cNvSpPr>
          <p:nvPr/>
        </p:nvSpPr>
        <p:spPr>
          <a:xfrm xmlns:a="http://schemas.openxmlformats.org/drawingml/2006/main">
            <a:off x="8191500" y="3352800"/>
            <a:ext cx="381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55DB"/>
                </a:solidFill>
                <a:latin typeface="Arial Black"/>
                <a:ea typeface="Arial Black"/>
                <a:cs typeface="Arial Black"/>
              </a:defRPr>
            </a:pPr>
            <a:r>
              <a:rPr sz="1650" b="1">
                <a:solidFill>
                  <a:srgbClr val="1955DB"/>
                </a:solidFill>
                <a:latin typeface="Arial Black"/>
                <a:ea typeface="Arial Black"/>
                <a:cs typeface="Arial Black"/>
              </a:rPr>
              <a:t>3</a:t>
            </a:r>
          </a:p>
        </p:txBody>
      </p:sp>
      <p:sp>
        <p:nvSpPr>
          <p:cNvPr id="10" name="Choose Gradient, then pick or edit the colors.">
            <a:extLst xmlns:a="http://schemas.openxmlformats.org/drawingml/2006/main">
              <a:ext uri="{FF2B5EF4-FFF2-40B4-BE49-F238E27FC236}">
                <a16:creationId xmlns:a16="http://schemas.microsoft.com/office/drawing/2014/main" id="{05F9753C-24C6-479D-8A0E-7715CC4B4C78}"/>
              </a:ext>
            </a:extLst>
          </p:cNvPr>
          <p:cNvSpPr>
            <a:spLocks xmlns:a="http://schemas.openxmlformats.org/drawingml/2006/main" noGrp="1"/>
          </p:cNvSpPr>
          <p:nvPr/>
        </p:nvSpPr>
        <p:spPr>
          <a:xfrm xmlns:a="http://schemas.openxmlformats.org/drawingml/2006/main">
            <a:off x="8629650" y="3352800"/>
            <a:ext cx="29908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Choose Gradient, then pick or edit the colors.</a:t>
            </a:r>
          </a:p>
        </p:txBody>
      </p:sp>
      <p:sp>
        <p:nvSpPr>
          <p:cNvPr id="11" name="Imported graphics can lack this control. If the Combo shape only offers solid color, put the gradient in the background or another shape.">
            <a:extLst xmlns:a="http://schemas.openxmlformats.org/drawingml/2006/main">
              <a:ext uri="{FF2B5EF4-FFF2-40B4-BE49-F238E27FC236}">
                <a16:creationId xmlns:a16="http://schemas.microsoft.com/office/drawing/2014/main" id="{E521E331-175F-461F-8F01-7E2D63595A3C}"/>
              </a:ext>
            </a:extLst>
          </p:cNvPr>
          <p:cNvSpPr>
            <a:spLocks xmlns:a="http://schemas.openxmlformats.org/drawingml/2006/main" noGrp="1"/>
          </p:cNvSpPr>
          <p:nvPr/>
        </p:nvSpPr>
        <p:spPr>
          <a:xfrm xmlns:a="http://schemas.openxmlformats.org/drawingml/2006/main">
            <a:off x="8191500" y="4095750"/>
            <a:ext cx="3429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425" b="0">
                <a:solidFill>
                  <a:srgbClr val="5B5B5B"/>
                </a:solidFill>
                <a:latin typeface="Arial"/>
                <a:ea typeface="Arial"/>
                <a:cs typeface="Arial"/>
              </a:defRPr>
            </a:pPr>
            <a:r>
              <a:rPr sz="1425" b="0">
                <a:solidFill>
                  <a:srgbClr val="5B5B5B"/>
                </a:solidFill>
                <a:latin typeface="Arial"/>
                <a:ea typeface="Arial"/>
                <a:cs typeface="Arial"/>
              </a:rPr>
              <a:t>Imported graphics can lack this control. If the Combo shape only offers solid color, put the gradient in the background or another shape.</a:t>
            </a:r>
          </a:p>
        </p:txBody>
      </p:sp>
    </p:spTree>
    <p:extLst>
      <p:ext uri="{BB962C8B-B14F-4D97-AF65-F5344CB8AC3E}">
        <p14:creationId xmlns:p14="http://schemas.microsoft.com/office/powerpoint/2010/main" val="964348723"/>
      </p:ext>
    </p:extLst>
  </p:cSld>
</p:sld>
</file>

<file path=ppt/slides/slide16.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6" name="Linear gradient">
            <a:extLst xmlns:a="http://schemas.openxmlformats.org/drawingml/2006/main">
              <a:ext uri="{FF2B5EF4-FFF2-40B4-BE49-F238E27FC236}">
                <a16:creationId xmlns:a16="http://schemas.microsoft.com/office/drawing/2014/main" id="{58E319E1-24E9-4238-AAA9-440F226CA51C}"/>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Linear gradient</a:t>
            </a:r>
          </a:p>
        </p:txBody>
      </p:sp>
      <p:sp>
        <p:nvSpPr>
          <p:cNvPr id="2" name="Colors blend along one direction.">
            <a:extLst xmlns:a="http://schemas.openxmlformats.org/drawingml/2006/main">
              <a:ext uri="{FF2B5EF4-FFF2-40B4-BE49-F238E27FC236}">
                <a16:creationId xmlns:a16="http://schemas.microsoft.com/office/drawing/2014/main" id="{0FA39F55-4C23-4B3C-BFB9-F2003A4B0ADD}"/>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Colors blend along one direction.</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bb68e9001224ee4"/>
          <a:stretch xmlns:a="http://schemas.openxmlformats.org/drawingml/2006/main"/>
        </p:blipFill>
        <p:spPr>
          <a:xfrm xmlns:a="http://schemas.openxmlformats.org/drawingml/2006/main">
            <a:off x="609600" y="1907099"/>
            <a:ext cx="7239000" cy="3110476"/>
          </a:xfrm>
          <a:prstGeom xmlns:a="http://schemas.openxmlformats.org/drawingml/2006/main" prst="rect">
            <a:avLst/>
          </a:prstGeom>
        </p:spPr>
      </p:pic>
      <p:sp>
        <p:nvSpPr>
          <p:cNvPr id="4" name="callout ring">
            <a:extLst xmlns:a="http://schemas.openxmlformats.org/drawingml/2006/main">
              <a:ext uri="{FF2B5EF4-FFF2-40B4-BE49-F238E27FC236}">
                <a16:creationId xmlns:a16="http://schemas.microsoft.com/office/drawing/2014/main" id="{B94E1DCC-F90B-4BFA-A22A-4C1623DD1D18}"/>
              </a:ext>
            </a:extLst>
          </p:cNvPr>
          <p:cNvSpPr>
            <a:spLocks xmlns:a="http://schemas.openxmlformats.org/drawingml/2006/main" noGrp="1"/>
          </p:cNvSpPr>
          <p:nvPr/>
        </p:nvSpPr>
        <p:spPr>
          <a:xfrm xmlns:a="http://schemas.openxmlformats.org/drawingml/2006/main">
            <a:off x="952500" y="3571875"/>
            <a:ext cx="1714500" cy="457200"/>
          </a:xfrm>
          <a:prstGeom xmlns:a="http://schemas.openxmlformats.org/drawingml/2006/main" prst="ellipse">
            <a:avLst/>
          </a:prstGeom>
          <a:noFill xmlns:a="http://schemas.openxmlformats.org/drawingml/2006/main"/>
          <a:ln xmlns:a="http://schemas.openxmlformats.org/drawingml/2006/main" w="47625">
            <a:solidFill>
              <a:srgbClr val="D71A65"/>
            </a:solidFill>
          </a:ln>
        </p:spPr>
      </p:sp>
      <p:sp>
        <p:nvSpPr>
          <p:cNvPr id="5" name="Horizontal, vertical, or diagonal: the style tiles set the direction. Click a color stop to change it.">
            <a:extLst xmlns:a="http://schemas.openxmlformats.org/drawingml/2006/main">
              <a:ext uri="{FF2B5EF4-FFF2-40B4-BE49-F238E27FC236}">
                <a16:creationId xmlns:a16="http://schemas.microsoft.com/office/drawing/2014/main" id="{4332729C-30A1-4FA4-BE2A-2F06CB8023E6}"/>
              </a:ext>
            </a:extLst>
          </p:cNvPr>
          <p:cNvSpPr>
            <a:spLocks xmlns:a="http://schemas.openxmlformats.org/drawingml/2006/main" noGrp="1"/>
          </p:cNvSpPr>
          <p:nvPr/>
        </p:nvSpPr>
        <p:spPr>
          <a:xfrm xmlns:a="http://schemas.openxmlformats.org/drawingml/2006/main">
            <a:off x="8191500" y="2095500"/>
            <a:ext cx="3429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Horizontal, vertical, or diagonal: the style tiles set the direction. Click a color stop to change it.</a:t>
            </a:r>
          </a:p>
        </p:txBody>
      </p:sp>
    </p:spTree>
    <p:extLst>
      <p:ext uri="{BB962C8B-B14F-4D97-AF65-F5344CB8AC3E}">
        <p14:creationId xmlns:p14="http://schemas.microsoft.com/office/powerpoint/2010/main" val="571232196"/>
      </p:ext>
    </p:extLst>
  </p:cSld>
</p:sld>
</file>

<file path=ppt/slides/slide17.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5" name="Radial gradient">
            <a:extLst xmlns:a="http://schemas.openxmlformats.org/drawingml/2006/main">
              <a:ext uri="{FF2B5EF4-FFF2-40B4-BE49-F238E27FC236}">
                <a16:creationId xmlns:a16="http://schemas.microsoft.com/office/drawing/2014/main" id="{861A0071-123B-4109-AE9F-8FE191E823A4}"/>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Radial gradient</a:t>
            </a:r>
          </a:p>
        </p:txBody>
      </p:sp>
      <p:sp>
        <p:nvSpPr>
          <p:cNvPr id="2" name="Colors blend outward from a center.">
            <a:extLst xmlns:a="http://schemas.openxmlformats.org/drawingml/2006/main">
              <a:ext uri="{FF2B5EF4-FFF2-40B4-BE49-F238E27FC236}">
                <a16:creationId xmlns:a16="http://schemas.microsoft.com/office/drawing/2014/main" id="{9EE2996A-70AA-44DB-9C15-4CA897567AC3}"/>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Colors blend outward from a center.</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37e6a9e751942c9"/>
          <a:stretch xmlns:a="http://schemas.openxmlformats.org/drawingml/2006/main"/>
        </p:blipFill>
        <p:spPr>
          <a:xfrm xmlns:a="http://schemas.openxmlformats.org/drawingml/2006/main">
            <a:off x="609600" y="1907099"/>
            <a:ext cx="7239000" cy="3110476"/>
          </a:xfrm>
          <a:prstGeom xmlns:a="http://schemas.openxmlformats.org/drawingml/2006/main" prst="rect">
            <a:avLst/>
          </a:prstGeom>
        </p:spPr>
      </p:pic>
      <p:sp>
        <p:nvSpPr>
          <p:cNvPr id="4" name="Canva calls this style Circular. It can start in the middle or at a corner. Linear or circular both satisfy the gradient requirement.">
            <a:extLst xmlns:a="http://schemas.openxmlformats.org/drawingml/2006/main">
              <a:ext uri="{FF2B5EF4-FFF2-40B4-BE49-F238E27FC236}">
                <a16:creationId xmlns:a16="http://schemas.microsoft.com/office/drawing/2014/main" id="{475B7C35-3080-4053-83E4-07CE4CF24FE8}"/>
              </a:ext>
            </a:extLst>
          </p:cNvPr>
          <p:cNvSpPr>
            <a:spLocks xmlns:a="http://schemas.openxmlformats.org/drawingml/2006/main" noGrp="1"/>
          </p:cNvSpPr>
          <p:nvPr/>
        </p:nvSpPr>
        <p:spPr>
          <a:xfrm xmlns:a="http://schemas.openxmlformats.org/drawingml/2006/main">
            <a:off x="8191500" y="2095500"/>
            <a:ext cx="34290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Canva calls this style Circular. It can start in the middle or at a corner. Linear or circular both satisfy the gradient requirement.</a:t>
            </a:r>
          </a:p>
        </p:txBody>
      </p:sp>
    </p:spTree>
    <p:extLst>
      <p:ext uri="{BB962C8B-B14F-4D97-AF65-F5344CB8AC3E}">
        <p14:creationId xmlns:p14="http://schemas.microsoft.com/office/powerpoint/2010/main" val="153758498"/>
      </p:ext>
    </p:extLst>
  </p:cSld>
</p:sld>
</file>

<file path=ppt/slides/slide18.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1" name="The band name stays clear">
            <a:extLst xmlns:a="http://schemas.openxmlformats.org/drawingml/2006/main">
              <a:ext uri="{FF2B5EF4-FFF2-40B4-BE49-F238E27FC236}">
                <a16:creationId xmlns:a16="http://schemas.microsoft.com/office/drawing/2014/main" id="{98EE2C1A-87FD-4718-A36A-36D3C2452664}"/>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The band name stays clear</a:t>
            </a:r>
          </a:p>
        </p:txBody>
      </p:sp>
      <p:sp>
        <p:nvSpPr>
          <p:cNvPr id="2" name="1">
            <a:extLst xmlns:a="http://schemas.openxmlformats.org/drawingml/2006/main">
              <a:ext uri="{FF2B5EF4-FFF2-40B4-BE49-F238E27FC236}">
                <a16:creationId xmlns:a16="http://schemas.microsoft.com/office/drawing/2014/main" id="{904BC1CC-F5D0-4040-BF19-59C4FAEA5157}"/>
              </a:ext>
            </a:extLst>
          </p:cNvPr>
          <p:cNvSpPr>
            <a:spLocks xmlns:a="http://schemas.openxmlformats.org/drawingml/2006/main" noGrp="1"/>
          </p:cNvSpPr>
          <p:nvPr/>
        </p:nvSpPr>
        <p:spPr>
          <a:xfrm xmlns:a="http://schemas.openxmlformats.org/drawingml/2006/main">
            <a:off x="628650" y="17145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55DB"/>
                </a:solidFill>
                <a:latin typeface="Arial Black"/>
                <a:ea typeface="Arial Black"/>
                <a:cs typeface="Arial Black"/>
              </a:defRPr>
            </a:pPr>
            <a:r>
              <a:rPr sz="1950" b="1">
                <a:solidFill>
                  <a:srgbClr val="1955DB"/>
                </a:solidFill>
                <a:latin typeface="Arial Black"/>
                <a:ea typeface="Arial Black"/>
                <a:cs typeface="Arial Black"/>
              </a:rPr>
              <a:t>1</a:t>
            </a:r>
          </a:p>
        </p:txBody>
      </p:sp>
      <p:sp>
        <p:nvSpPr>
          <p:cNvPr id="3" name="Add the text Rainbow Music Collective.">
            <a:extLst xmlns:a="http://schemas.openxmlformats.org/drawingml/2006/main">
              <a:ext uri="{FF2B5EF4-FFF2-40B4-BE49-F238E27FC236}">
                <a16:creationId xmlns:a16="http://schemas.microsoft.com/office/drawing/2014/main" id="{AC152BAF-6958-42C0-BC05-EC8FCD268E33}"/>
              </a:ext>
            </a:extLst>
          </p:cNvPr>
          <p:cNvSpPr>
            <a:spLocks xmlns:a="http://schemas.openxmlformats.org/drawingml/2006/main" noGrp="1"/>
          </p:cNvSpPr>
          <p:nvPr/>
        </p:nvSpPr>
        <p:spPr>
          <a:xfrm xmlns:a="http://schemas.openxmlformats.org/drawingml/2006/main">
            <a:off x="1066800" y="1714500"/>
            <a:ext cx="4895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191919"/>
                </a:solidFill>
                <a:latin typeface="Arial"/>
                <a:ea typeface="Arial"/>
                <a:cs typeface="Arial"/>
              </a:defRPr>
            </a:pPr>
            <a:r>
              <a:rPr sz="1950" b="0">
                <a:solidFill>
                  <a:srgbClr val="191919"/>
                </a:solidFill>
                <a:latin typeface="Arial"/>
                <a:ea typeface="Arial"/>
                <a:cs typeface="Arial"/>
              </a:rPr>
              <a:t>Add the text Rainbow Music Collective.</a:t>
            </a:r>
          </a:p>
        </p:txBody>
      </p:sp>
      <p:sp>
        <p:nvSpPr>
          <p:cNvPr id="4" name="2">
            <a:extLst xmlns:a="http://schemas.openxmlformats.org/drawingml/2006/main">
              <a:ext uri="{FF2B5EF4-FFF2-40B4-BE49-F238E27FC236}">
                <a16:creationId xmlns:a16="http://schemas.microsoft.com/office/drawing/2014/main" id="{E48B8802-7BBA-46FB-B709-7B491D72A18B}"/>
              </a:ext>
            </a:extLst>
          </p:cNvPr>
          <p:cNvSpPr>
            <a:spLocks xmlns:a="http://schemas.openxmlformats.org/drawingml/2006/main" noGrp="1"/>
          </p:cNvSpPr>
          <p:nvPr/>
        </p:nvSpPr>
        <p:spPr>
          <a:xfrm xmlns:a="http://schemas.openxmlformats.org/drawingml/2006/main">
            <a:off x="628650" y="23241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55DB"/>
                </a:solidFill>
                <a:latin typeface="Arial Black"/>
                <a:ea typeface="Arial Black"/>
                <a:cs typeface="Arial Black"/>
              </a:defRPr>
            </a:pPr>
            <a:r>
              <a:rPr sz="1950" b="1">
                <a:solidFill>
                  <a:srgbClr val="1955DB"/>
                </a:solidFill>
                <a:latin typeface="Arial Black"/>
                <a:ea typeface="Arial Black"/>
                <a:cs typeface="Arial Black"/>
              </a:rPr>
              <a:t>2</a:t>
            </a:r>
          </a:p>
        </p:txBody>
      </p:sp>
      <p:sp>
        <p:nvSpPr>
          <p:cNvPr id="5" name="Place it where the background is calm.">
            <a:extLst xmlns:a="http://schemas.openxmlformats.org/drawingml/2006/main">
              <a:ext uri="{FF2B5EF4-FFF2-40B4-BE49-F238E27FC236}">
                <a16:creationId xmlns:a16="http://schemas.microsoft.com/office/drawing/2014/main" id="{819F0C93-EDBC-48B7-856A-10D3E0B702D2}"/>
              </a:ext>
            </a:extLst>
          </p:cNvPr>
          <p:cNvSpPr>
            <a:spLocks xmlns:a="http://schemas.openxmlformats.org/drawingml/2006/main" noGrp="1"/>
          </p:cNvSpPr>
          <p:nvPr/>
        </p:nvSpPr>
        <p:spPr>
          <a:xfrm xmlns:a="http://schemas.openxmlformats.org/drawingml/2006/main">
            <a:off x="1066800" y="2324100"/>
            <a:ext cx="4895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191919"/>
                </a:solidFill>
                <a:latin typeface="Arial"/>
                <a:ea typeface="Arial"/>
                <a:cs typeface="Arial"/>
              </a:defRPr>
            </a:pPr>
            <a:r>
              <a:rPr sz="1950" b="0">
                <a:solidFill>
                  <a:srgbClr val="191919"/>
                </a:solidFill>
                <a:latin typeface="Arial"/>
                <a:ea typeface="Arial"/>
                <a:cs typeface="Arial"/>
              </a:rPr>
              <a:t>Place it where the background is calm.</a:t>
            </a:r>
          </a:p>
        </p:txBody>
      </p:sp>
      <p:sp>
        <p:nvSpPr>
          <p:cNvPr id="6" name="3">
            <a:extLst xmlns:a="http://schemas.openxmlformats.org/drawingml/2006/main">
              <a:ext uri="{FF2B5EF4-FFF2-40B4-BE49-F238E27FC236}">
                <a16:creationId xmlns:a16="http://schemas.microsoft.com/office/drawing/2014/main" id="{C1CF9E0C-7636-41AD-95D5-5FC96EFC3E08}"/>
              </a:ext>
            </a:extLst>
          </p:cNvPr>
          <p:cNvSpPr>
            <a:spLocks xmlns:a="http://schemas.openxmlformats.org/drawingml/2006/main" noGrp="1"/>
          </p:cNvSpPr>
          <p:nvPr/>
        </p:nvSpPr>
        <p:spPr>
          <a:xfrm xmlns:a="http://schemas.openxmlformats.org/drawingml/2006/main">
            <a:off x="628650" y="293370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55DB"/>
                </a:solidFill>
                <a:latin typeface="Arial Black"/>
                <a:ea typeface="Arial Black"/>
                <a:cs typeface="Arial Black"/>
              </a:defRPr>
            </a:pPr>
            <a:r>
              <a:rPr sz="1950" b="1">
                <a:solidFill>
                  <a:srgbClr val="1955DB"/>
                </a:solidFill>
                <a:latin typeface="Arial Black"/>
                <a:ea typeface="Arial Black"/>
                <a:cs typeface="Arial Black"/>
              </a:rPr>
              <a:t>3</a:t>
            </a:r>
          </a:p>
        </p:txBody>
      </p:sp>
      <p:sp>
        <p:nvSpPr>
          <p:cNvPr id="7" name="Check it at a smaller size.">
            <a:extLst xmlns:a="http://schemas.openxmlformats.org/drawingml/2006/main">
              <a:ext uri="{FF2B5EF4-FFF2-40B4-BE49-F238E27FC236}">
                <a16:creationId xmlns:a16="http://schemas.microsoft.com/office/drawing/2014/main" id="{71DAF7C5-3541-4A16-8553-2FC4C9BCB50C}"/>
              </a:ext>
            </a:extLst>
          </p:cNvPr>
          <p:cNvSpPr>
            <a:spLocks xmlns:a="http://schemas.openxmlformats.org/drawingml/2006/main" noGrp="1"/>
          </p:cNvSpPr>
          <p:nvPr/>
        </p:nvSpPr>
        <p:spPr>
          <a:xfrm xmlns:a="http://schemas.openxmlformats.org/drawingml/2006/main">
            <a:off x="1066800" y="2933700"/>
            <a:ext cx="4895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191919"/>
                </a:solidFill>
                <a:latin typeface="Arial"/>
                <a:ea typeface="Arial"/>
                <a:cs typeface="Arial"/>
              </a:defRPr>
            </a:pPr>
            <a:r>
              <a:rPr sz="1950" b="0">
                <a:solidFill>
                  <a:srgbClr val="191919"/>
                </a:solidFill>
                <a:latin typeface="Arial"/>
                <a:ea typeface="Arial"/>
                <a:cs typeface="Arial"/>
              </a:rPr>
              <a:t>Check it at a smaller size.</a:t>
            </a:r>
          </a:p>
        </p:txBody>
      </p:sp>
      <p:sp>
        <p:nvSpPr>
          <p:cNvPr id="8" name="Dark text on a light area, or light text on a dark area. Keep small text off the busiest part of the gradient.">
            <a:extLst xmlns:a="http://schemas.openxmlformats.org/drawingml/2006/main">
              <a:ext uri="{FF2B5EF4-FFF2-40B4-BE49-F238E27FC236}">
                <a16:creationId xmlns:a16="http://schemas.microsoft.com/office/drawing/2014/main" id="{606520F9-FCEC-4F47-AA17-1A93E162FBAC}"/>
              </a:ext>
            </a:extLst>
          </p:cNvPr>
          <p:cNvSpPr>
            <a:spLocks xmlns:a="http://schemas.openxmlformats.org/drawingml/2006/main" noGrp="1"/>
          </p:cNvSpPr>
          <p:nvPr/>
        </p:nvSpPr>
        <p:spPr>
          <a:xfrm xmlns:a="http://schemas.openxmlformats.org/drawingml/2006/main">
            <a:off x="628650" y="3810000"/>
            <a:ext cx="5334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Dark text on a light area, or light text on a dark area. Keep small text off the busiest part of the gradient.</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2558032448d4119"/>
          <a:stretch xmlns:a="http://schemas.openxmlformats.org/drawingml/2006/main"/>
        </p:blipFill>
        <p:spPr>
          <a:xfrm xmlns:a="http://schemas.openxmlformats.org/drawingml/2006/main">
            <a:off x="7239679" y="1619250"/>
            <a:ext cx="3141893" cy="4067175"/>
          </a:xfrm>
          <a:prstGeom xmlns:a="http://schemas.openxmlformats.org/drawingml/2006/main" prst="rect">
            <a:avLst/>
          </a:prstGeom>
        </p:spPr>
      </p:pic>
      <p:sp>
        <p:nvSpPr>
          <p:cNvPr id="10" name="One solution, not a template">
            <a:extLst xmlns:a="http://schemas.openxmlformats.org/drawingml/2006/main">
              <a:ext uri="{FF2B5EF4-FFF2-40B4-BE49-F238E27FC236}">
                <a16:creationId xmlns:a16="http://schemas.microsoft.com/office/drawing/2014/main" id="{1CADC6D4-E717-4C3C-8A99-CC6BC1816D3E}"/>
              </a:ext>
            </a:extLst>
          </p:cNvPr>
          <p:cNvSpPr>
            <a:spLocks xmlns:a="http://schemas.openxmlformats.org/drawingml/2006/main" noGrp="1"/>
          </p:cNvSpPr>
          <p:nvPr/>
        </p:nvSpPr>
        <p:spPr>
          <a:xfrm xmlns:a="http://schemas.openxmlformats.org/drawingml/2006/main">
            <a:off x="7258050" y="5772150"/>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One solution, not a template</a:t>
            </a:r>
          </a:p>
        </p:txBody>
      </p:sp>
    </p:spTree>
    <p:extLst>
      <p:ext uri="{BB962C8B-B14F-4D97-AF65-F5344CB8AC3E}">
        <p14:creationId xmlns:p14="http://schemas.microsoft.com/office/powerpoint/2010/main" val="1667629199"/>
      </p:ext>
    </p:extLst>
  </p:cSld>
</p:sld>
</file>

<file path=ppt/slides/slide19.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AF7EF"/>
        </a:solidFill>
      </p:bgPr>
    </p:bg>
    <p:spTree>
      <p:nvGrpSpPr>
        <p:cNvPr id="1" name=""/>
        <p:cNvGrpSpPr/>
        <p:nvPr/>
      </p:nvGrpSpPr>
      <p:grpSpPr>
        <a:xfrm/>
      </p:grpSpPr>
      <p:sp>
        <p:nvSpPr>
          <p:cNvPr id="7" name="Canva demo and replay">
            <a:extLst>
              <a:ext uri="{FF2B5EF4-FFF2-40B4-BE49-F238E27FC236}">
                <ns2:creationId id="{F647F287-0FB0-4A5A-A9C5-080E77B16B8B}"/>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Canva demo and replay</a:t>
            </a:r>
          </a:p>
        </p:txBody>
      </p:sp>
      <p:sp>
        <p:nvSpPr>
          <p:cNvPr id="2" name="Watch one logo come together, then build yours.">
            <a:extLst>
              <a:ext uri="{FF2B5EF4-FFF2-40B4-BE49-F238E27FC236}">
                <ns2:creationId id="{683E6501-3D39-4D02-A08D-707BB1BC59FB}"/>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Watch one logo come together, then build yours.</a:t>
            </a:r>
          </a:p>
        </p:txBody>
      </p:sp>
      <p:pic>
        <p:nvPicPr>
          <p:cNvPr id="9" name=""/>
          <p:cNvPicPr>
            <a:picLocks noChangeAspect="1"/>
          </p:cNvPicPr>
          <p:nvPr/>
        </p:nvPicPr>
        <p:blipFill>
          <a:blip r:embed="R8dbdec5167ab4afe"/>
          <a:stretch/>
        </p:blipFill>
        <p:spPr>
          <a:xfrm>
            <a:off x="590550" y="2184666"/>
            <a:ext cx="8496300" cy="3650717"/>
          </a:xfrm>
          <a:prstGeom prst="rect">
            <a:avLst/>
          </a:prstGeom>
        </p:spPr>
      </p:pic>
      <p:sp>
        <p:nvSpPr>
          <p:cNvPr id="4" name="Two circles&#10;One action&#10;Add to design&#10;Gradient&#10;Band name&#10;Download PNG">
            <a:extLst>
              <a:ext uri="{FF2B5EF4-FFF2-40B4-BE49-F238E27FC236}">
                <ns2:creationId id="{6E19315A-BCF3-48C9-BBA3-D79759319CEA}"/>
              </a:ext>
            </a:extLst>
          </p:cNvPr>
          <p:cNvSpPr>
            <a:spLocks noGrp="1"/>
          </p:cNvSpPr>
          <p:nvPr/>
        </p:nvSpPr>
        <p:spPr>
          <a:xfrm>
            <a:off x="9391650" y="2114550"/>
            <a:ext cx="2333625" cy="3238500"/>
          </a:xfrm>
          <a:prstGeom prst="rect">
            <a:avLst/>
          </a:prstGeom>
          <a:noFill/>
          <a:ln w="0">
            <a:noFill/>
          </a:ln>
        </p:spPr>
        <p:txBody>
          <a:bodyPr wrap="square" lIns="0" tIns="0" rIns="0" bIns="0">
            <a:noAutofit/>
          </a:bodyPr>
          <a:lstStyle/>
          <a:p>
            <a:pPr>
              <a:defRPr sz="2175" b="1">
                <a:solidFill>
                  <a:srgbClr val="191919"/>
                </a:solidFill>
                <a:latin typeface="Arial"/>
                <a:ea typeface="Arial"/>
                <a:cs typeface="Arial"/>
              </a:defRPr>
            </a:pPr>
            <a:r>
              <a:rPr sz="2175" b="1">
                <a:solidFill>
                  <a:srgbClr val="191919"/>
                </a:solidFill>
                <a:latin typeface="Arial"/>
                <a:ea typeface="Arial"/>
                <a:cs typeface="Arial"/>
              </a:rPr>
              <a:t>Two circles</a:t>
            </a:r>
          </a:p>
          <a:p>
            <a:pPr>
              <a:defRPr sz="2175" b="1">
                <a:solidFill>
                  <a:srgbClr val="191919"/>
                </a:solidFill>
                <a:latin typeface="Arial"/>
                <a:ea typeface="Arial"/>
                <a:cs typeface="Arial"/>
              </a:defRPr>
            </a:pPr>
            <a:r>
              <a:rPr sz="2175" b="1">
                <a:solidFill>
                  <a:srgbClr val="191919"/>
                </a:solidFill>
                <a:latin typeface="Arial"/>
                <a:ea typeface="Arial"/>
                <a:cs typeface="Arial"/>
              </a:rPr>
              <a:t>One action</a:t>
            </a:r>
          </a:p>
          <a:p>
            <a:pPr>
              <a:defRPr sz="2175" b="1">
                <a:solidFill>
                  <a:srgbClr val="191919"/>
                </a:solidFill>
                <a:latin typeface="Arial"/>
                <a:ea typeface="Arial"/>
                <a:cs typeface="Arial"/>
              </a:defRPr>
            </a:pPr>
            <a:r>
              <a:rPr sz="2175" b="1">
                <a:solidFill>
                  <a:srgbClr val="191919"/>
                </a:solidFill>
                <a:latin typeface="Arial"/>
                <a:ea typeface="Arial"/>
                <a:cs typeface="Arial"/>
              </a:rPr>
              <a:t>Add to design</a:t>
            </a:r>
          </a:p>
          <a:p>
            <a:pPr>
              <a:defRPr sz="2175" b="1">
                <a:solidFill>
                  <a:srgbClr val="191919"/>
                </a:solidFill>
                <a:latin typeface="Arial"/>
                <a:ea typeface="Arial"/>
                <a:cs typeface="Arial"/>
              </a:defRPr>
            </a:pPr>
            <a:r>
              <a:rPr sz="2175" b="1">
                <a:solidFill>
                  <a:srgbClr val="191919"/>
                </a:solidFill>
                <a:latin typeface="Arial"/>
                <a:ea typeface="Arial"/>
                <a:cs typeface="Arial"/>
              </a:rPr>
              <a:t>Gradient</a:t>
            </a:r>
          </a:p>
          <a:p>
            <a:pPr>
              <a:defRPr sz="2175" b="1">
                <a:solidFill>
                  <a:srgbClr val="191919"/>
                </a:solidFill>
                <a:latin typeface="Arial"/>
                <a:ea typeface="Arial"/>
                <a:cs typeface="Arial"/>
              </a:defRPr>
            </a:pPr>
            <a:r>
              <a:rPr sz="2175" b="1">
                <a:solidFill>
                  <a:srgbClr val="191919"/>
                </a:solidFill>
                <a:latin typeface="Arial"/>
                <a:ea typeface="Arial"/>
                <a:cs typeface="Arial"/>
              </a:rPr>
              <a:t>Band name</a:t>
            </a:r>
          </a:p>
          <a:p>
            <a:pPr>
              <a:defRPr sz="2175" b="1">
                <a:solidFill>
                  <a:srgbClr val="191919"/>
                </a:solidFill>
                <a:latin typeface="Arial"/>
                <a:ea typeface="Arial"/>
                <a:cs typeface="Arial"/>
              </a:defRPr>
            </a:pPr>
            <a:r>
              <a:rPr sz="2175" b="1">
                <a:solidFill>
                  <a:srgbClr val="191919"/>
                </a:solidFill>
                <a:latin typeface="Arial"/>
                <a:ea typeface="Arial"/>
                <a:cs typeface="Arial"/>
              </a:rPr>
              <a:t>Download PNG</a:t>
            </a:r>
          </a:p>
        </p:txBody>
      </p:sp>
      <p:sp>
        <p:nvSpPr>
          <p:cNvPr id="5" name="link_combo">
            <a:extLst>
              <a:ext uri="{FF2B5EF4-FFF2-40B4-BE49-F238E27FC236}">
                <ns2:creationId id="{A557AA81-E89D-453E-BE69-3E9DED3967BD}"/>
              </a:ext>
            </a:extLst>
          </p:cNvPr>
          <p:cNvSpPr>
            <a:spLocks noGrp="1"/>
          </p:cNvSpPr>
          <p:nvPr/>
        </p:nvSpPr>
        <p:spPr>
          <a:xfrm>
            <a:off x="628650" y="6191250"/>
            <a:ext cx="4000500" cy="381000"/>
          </a:xfrm>
          <a:prstGeom prst="rect">
            <a:avLst/>
          </a:prstGeom>
          <a:noFill/>
          <a:ln w="0">
            <a:noFill/>
          </a:ln>
        </p:spPr>
        <p:txBody>
          <a:bodyPr wrap="square" lIns="0" tIns="0" rIns="0" bIns="0">
            <a:noAutofit/>
          </a:bodyPr>
          <a:lstStyle/>
          <a:p>
            <a:pPr>
              <a:defRPr sz="1650" b="1">
                <a:solidFill>
                  <a:srgbClr val="1955DB"/>
                </a:solidFill>
                <a:latin typeface="Arial"/>
                <a:ea typeface="Arial"/>
                <a:cs typeface="Arial"/>
              </a:defRPr>
            </a:pPr>
            <a:r>
              <a:rPr sz="1650" b="1">
                <a:solidFill>
                  <a:srgbClr val="1955DB"/>
                </a:solidFill>
                <a:latin typeface="Arial"/>
                <a:ea typeface="Arial"/>
                <a:cs typeface="Arial"/>
                <a:hlinkClick r:id="rIdlink_combo"/>
              </a:rPr>
              <a:t>Combo tutorial video</a:t>
            </a:r>
          </a:p>
        </p:txBody>
      </p:sp>
      <p:sp>
        <p:nvSpPr>
          <p:cNvPr id="6" name="link_overview">
            <a:extLst>
              <a:ext uri="{FF2B5EF4-FFF2-40B4-BE49-F238E27FC236}">
                <ns2:creationId id="{CE0AF47C-FCA9-47D8-AAB4-16DBFEF4C69D}"/>
              </a:ext>
            </a:extLst>
          </p:cNvPr>
          <p:cNvSpPr>
            <a:spLocks noGrp="1"/>
          </p:cNvSpPr>
          <p:nvPr/>
        </p:nvSpPr>
        <p:spPr>
          <a:xfrm>
            <a:off x="4762500" y="6191250"/>
            <a:ext cx="5334000" cy="381000"/>
          </a:xfrm>
          <a:prstGeom prst="rect">
            <a:avLst/>
          </a:prstGeom>
          <a:noFill/>
          <a:ln w="0">
            <a:noFill/>
          </a:ln>
        </p:spPr>
        <p:txBody>
          <a:bodyPr wrap="square" lIns="0" tIns="0" rIns="0" bIns="0">
            <a:noAutofit/>
          </a:bodyPr>
          <a:lstStyle/>
          <a:p>
            <a:pPr>
              <a:defRPr sz="1650" b="1">
                <a:solidFill>
                  <a:srgbClr val="1955DB"/>
                </a:solidFill>
                <a:latin typeface="Arial"/>
                <a:ea typeface="Arial"/>
                <a:cs typeface="Arial"/>
              </a:defRPr>
            </a:pPr>
            <a:r>
              <a:rPr sz="1650" b="1">
                <a:solidFill>
                  <a:srgbClr val="1955DB"/>
                </a:solidFill>
                <a:latin typeface="Arial"/>
                <a:ea typeface="Arial"/>
                <a:cs typeface="Arial"/>
                <a:hlinkClick r:id="rIdlink_overview"/>
              </a:rPr>
              <a:t>Compound shapes and gradients overview</a:t>
            </a:r>
          </a:p>
        </p:txBody>
      </p:sp>
    </p:spTree>
    <p:extLst>
      <p:ext uri="{BB962C8B-B14F-4D97-AF65-F5344CB8AC3E}">
        <ns4:creationId val="1971449150"/>
      </p:ext>
    </p:extLst>
  </p:cSld>
</p:sld>
</file>

<file path=ppt/slides/slide20.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9" name="A final design check">
            <a:extLst xmlns:a="http://schemas.openxmlformats.org/drawingml/2006/main">
              <a:ext uri="{FF2B5EF4-FFF2-40B4-BE49-F238E27FC236}">
                <a16:creationId xmlns:a16="http://schemas.microsoft.com/office/drawing/2014/main" id="{897CF2BD-D3E7-4D99-9464-724D69B2A765}"/>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A final design check</a:t>
            </a:r>
          </a:p>
        </p:txBody>
      </p:sp>
      <p:sp>
        <p:nvSpPr>
          <p:cNvPr id="2" name="Point to your compound shape. Which button made it?">
            <a:extLst xmlns:a="http://schemas.openxmlformats.org/drawingml/2006/main">
              <a:ext uri="{FF2B5EF4-FFF2-40B4-BE49-F238E27FC236}">
                <a16:creationId xmlns:a16="http://schemas.microsoft.com/office/drawing/2014/main" id="{F65D10BD-AF4D-467A-B4F1-1482AD9396EA}"/>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Point to your compound shape. Which button made it?</a:t>
            </a:r>
          </a:p>
        </p:txBody>
      </p:sp>
      <p:sp>
        <p:nvSpPr>
          <p:cNvPr id="3" name="circle">
            <a:extLst xmlns:a="http://schemas.openxmlformats.org/drawingml/2006/main">
              <a:ext uri="{FF2B5EF4-FFF2-40B4-BE49-F238E27FC236}">
                <a16:creationId xmlns:a16="http://schemas.microsoft.com/office/drawing/2014/main" id="{68DCF408-2041-4B28-A9EA-C8A47760A19F}"/>
              </a:ext>
            </a:extLst>
          </p:cNvPr>
          <p:cNvSpPr>
            <a:spLocks xmlns:a="http://schemas.openxmlformats.org/drawingml/2006/main" noGrp="1"/>
          </p:cNvSpPr>
          <p:nvPr/>
        </p:nvSpPr>
        <p:spPr>
          <a:xfrm xmlns:a="http://schemas.openxmlformats.org/drawingml/2006/main">
            <a:off x="857250" y="2286000"/>
            <a:ext cx="1619250" cy="161925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4" name="circle">
            <a:extLst xmlns:a="http://schemas.openxmlformats.org/drawingml/2006/main">
              <a:ext uri="{FF2B5EF4-FFF2-40B4-BE49-F238E27FC236}">
                <a16:creationId xmlns:a16="http://schemas.microsoft.com/office/drawing/2014/main" id="{6474F028-4877-4363-B2B9-E17406E553F2}"/>
              </a:ext>
            </a:extLst>
          </p:cNvPr>
          <p:cNvSpPr>
            <a:spLocks xmlns:a="http://schemas.openxmlformats.org/drawingml/2006/main" noGrp="1"/>
          </p:cNvSpPr>
          <p:nvPr/>
        </p:nvSpPr>
        <p:spPr>
          <a:xfrm xmlns:a="http://schemas.openxmlformats.org/drawingml/2006/main">
            <a:off x="1747838" y="2286000"/>
            <a:ext cx="1619250" cy="1619250"/>
          </a:xfrm>
          <a:prstGeom xmlns:a="http://schemas.openxmlformats.org/drawingml/2006/main" prst="ellipse">
            <a:avLst/>
          </a:prstGeom>
          <a:solidFill xmlns:a="http://schemas.openxmlformats.org/drawingml/2006/main">
            <a:srgbClr val="FAF7EF"/>
          </a:solidFill>
          <a:ln xmlns:a="http://schemas.openxmlformats.org/drawingml/2006/main" w="0">
            <a:noFill/>
          </a:ln>
        </p:spPr>
      </p:sp>
      <p:sp>
        <p:nvSpPr>
          <p:cNvPr id="5" name="circle">
            <a:extLst xmlns:a="http://schemas.openxmlformats.org/drawingml/2006/main">
              <a:ext uri="{FF2B5EF4-FFF2-40B4-BE49-F238E27FC236}">
                <a16:creationId xmlns:a16="http://schemas.microsoft.com/office/drawing/2014/main" id="{D53165D7-85DE-4EE0-A484-BC5DCAACBEDF}"/>
              </a:ext>
            </a:extLst>
          </p:cNvPr>
          <p:cNvSpPr>
            <a:spLocks xmlns:a="http://schemas.openxmlformats.org/drawingml/2006/main" noGrp="1"/>
          </p:cNvSpPr>
          <p:nvPr/>
        </p:nvSpPr>
        <p:spPr>
          <a:xfrm xmlns:a="http://schemas.openxmlformats.org/drawingml/2006/main">
            <a:off x="3619500" y="2286000"/>
            <a:ext cx="1619250" cy="1619250"/>
          </a:xfrm>
          <a:prstGeom xmlns:a="http://schemas.openxmlformats.org/drawingml/2006/main" prst="ellipse">
            <a:avLst/>
          </a:prstGeom>
          <a:noFill xmlns:a="http://schemas.openxmlformats.org/drawingml/2006/main"/>
          <a:ln xmlns:a="http://schemas.openxmlformats.org/drawingml/2006/main" w="19050">
            <a:solidFill>
              <a:srgbClr val="5B5B5B"/>
            </a:solidFill>
          </a:ln>
        </p:spPr>
      </p:sp>
      <p:sp>
        <p:nvSpPr>
          <p:cNvPr id="6" name="circle">
            <a:extLst xmlns:a="http://schemas.openxmlformats.org/drawingml/2006/main">
              <a:ext uri="{FF2B5EF4-FFF2-40B4-BE49-F238E27FC236}">
                <a16:creationId xmlns:a16="http://schemas.microsoft.com/office/drawing/2014/main" id="{C206CBD9-A792-42E5-8A07-4C774306FB8A}"/>
              </a:ext>
            </a:extLst>
          </p:cNvPr>
          <p:cNvSpPr>
            <a:spLocks xmlns:a="http://schemas.openxmlformats.org/drawingml/2006/main" noGrp="1"/>
          </p:cNvSpPr>
          <p:nvPr/>
        </p:nvSpPr>
        <p:spPr>
          <a:xfrm xmlns:a="http://schemas.openxmlformats.org/drawingml/2006/main">
            <a:off x="4510088" y="2286000"/>
            <a:ext cx="1619250" cy="1619250"/>
          </a:xfrm>
          <a:prstGeom xmlns:a="http://schemas.openxmlformats.org/drawingml/2006/main" prst="ellipse">
            <a:avLst/>
          </a:prstGeom>
          <a:noFill xmlns:a="http://schemas.openxmlformats.org/drawingml/2006/main"/>
          <a:ln xmlns:a="http://schemas.openxmlformats.org/drawingml/2006/main" w="19050">
            <a:solidFill>
              <a:srgbClr val="5B5B5B"/>
            </a:solidFill>
          </a:ln>
        </p:spPr>
      </p:sp>
      <p:sp>
        <p:nvSpPr>
          <p:cNvPr id="7" name="lens">
            <a:extLst xmlns:a="http://schemas.openxmlformats.org/drawingml/2006/main">
              <a:ext uri="{FF2B5EF4-FFF2-40B4-BE49-F238E27FC236}">
                <a16:creationId xmlns:a16="http://schemas.microsoft.com/office/drawing/2014/main" id="{6E276436-FF6C-42AC-BC59-0379E557B887}"/>
              </a:ext>
            </a:extLst>
          </p:cNvPr>
          <p:cNvSpPr>
            <a:spLocks xmlns:a="http://schemas.openxmlformats.org/drawingml/2006/main" noGrp="1"/>
          </p:cNvSpPr>
          <p:nvPr/>
        </p:nvSpPr>
        <p:spPr>
          <a:xfrm xmlns:a="http://schemas.openxmlformats.org/drawingml/2006/main">
            <a:off x="4510088" y="2577465"/>
            <a:ext cx="728662" cy="103632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8" name="circle">
            <a:extLst xmlns:a="http://schemas.openxmlformats.org/drawingml/2006/main">
              <a:ext uri="{FF2B5EF4-FFF2-40B4-BE49-F238E27FC236}">
                <a16:creationId xmlns:a16="http://schemas.microsoft.com/office/drawing/2014/main" id="{7E793BD1-85C1-4DB0-BC1C-9BF9DD2D4E18}"/>
              </a:ext>
            </a:extLst>
          </p:cNvPr>
          <p:cNvSpPr>
            <a:spLocks xmlns:a="http://schemas.openxmlformats.org/drawingml/2006/main" noGrp="1"/>
          </p:cNvSpPr>
          <p:nvPr/>
        </p:nvSpPr>
        <p:spPr>
          <a:xfrm xmlns:a="http://schemas.openxmlformats.org/drawingml/2006/main">
            <a:off x="6381750" y="2286000"/>
            <a:ext cx="1619250" cy="161925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9" name="circle">
            <a:extLst xmlns:a="http://schemas.openxmlformats.org/drawingml/2006/main">
              <a:ext uri="{FF2B5EF4-FFF2-40B4-BE49-F238E27FC236}">
                <a16:creationId xmlns:a16="http://schemas.microsoft.com/office/drawing/2014/main" id="{E9022E2C-C2F2-4CA6-8E99-6A94C163BE9D}"/>
              </a:ext>
            </a:extLst>
          </p:cNvPr>
          <p:cNvSpPr>
            <a:spLocks xmlns:a="http://schemas.openxmlformats.org/drawingml/2006/main" noGrp="1"/>
          </p:cNvSpPr>
          <p:nvPr/>
        </p:nvSpPr>
        <p:spPr>
          <a:xfrm xmlns:a="http://schemas.openxmlformats.org/drawingml/2006/main">
            <a:off x="7272338" y="2286000"/>
            <a:ext cx="1619250" cy="161925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10" name="circle">
            <a:extLst xmlns:a="http://schemas.openxmlformats.org/drawingml/2006/main">
              <a:ext uri="{FF2B5EF4-FFF2-40B4-BE49-F238E27FC236}">
                <a16:creationId xmlns:a16="http://schemas.microsoft.com/office/drawing/2014/main" id="{0E20EDD5-9BDF-46C4-B87B-E113F88EF232}"/>
              </a:ext>
            </a:extLst>
          </p:cNvPr>
          <p:cNvSpPr>
            <a:spLocks xmlns:a="http://schemas.openxmlformats.org/drawingml/2006/main" noGrp="1"/>
          </p:cNvSpPr>
          <p:nvPr/>
        </p:nvSpPr>
        <p:spPr>
          <a:xfrm xmlns:a="http://schemas.openxmlformats.org/drawingml/2006/main">
            <a:off x="9144000" y="2286000"/>
            <a:ext cx="1619250" cy="161925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11" name="circle">
            <a:extLst xmlns:a="http://schemas.openxmlformats.org/drawingml/2006/main">
              <a:ext uri="{FF2B5EF4-FFF2-40B4-BE49-F238E27FC236}">
                <a16:creationId xmlns:a16="http://schemas.microsoft.com/office/drawing/2014/main" id="{87B9C2A3-1A7E-40D4-8D90-A535D1829DF7}"/>
              </a:ext>
            </a:extLst>
          </p:cNvPr>
          <p:cNvSpPr>
            <a:spLocks xmlns:a="http://schemas.openxmlformats.org/drawingml/2006/main" noGrp="1"/>
          </p:cNvSpPr>
          <p:nvPr/>
        </p:nvSpPr>
        <p:spPr>
          <a:xfrm xmlns:a="http://schemas.openxmlformats.org/drawingml/2006/main">
            <a:off x="10034588" y="2286000"/>
            <a:ext cx="1619250" cy="1619250"/>
          </a:xfrm>
          <a:prstGeom xmlns:a="http://schemas.openxmlformats.org/drawingml/2006/main" prst="ellipse">
            <a:avLst/>
          </a:prstGeom>
          <a:solidFill xmlns:a="http://schemas.openxmlformats.org/drawingml/2006/main">
            <a:srgbClr val="7B2FD6"/>
          </a:solidFill>
          <a:ln xmlns:a="http://schemas.openxmlformats.org/drawingml/2006/main" w="0">
            <a:noFill/>
          </a:ln>
        </p:spPr>
      </p:sp>
      <p:sp>
        <p:nvSpPr>
          <p:cNvPr id="12" name="removed overlap">
            <a:extLst xmlns:a="http://schemas.openxmlformats.org/drawingml/2006/main">
              <a:ext uri="{FF2B5EF4-FFF2-40B4-BE49-F238E27FC236}">
                <a16:creationId xmlns:a16="http://schemas.microsoft.com/office/drawing/2014/main" id="{19305FC4-2749-427D-AF37-986F7E2781EE}"/>
              </a:ext>
            </a:extLst>
          </p:cNvPr>
          <p:cNvSpPr>
            <a:spLocks xmlns:a="http://schemas.openxmlformats.org/drawingml/2006/main" noGrp="1"/>
          </p:cNvSpPr>
          <p:nvPr/>
        </p:nvSpPr>
        <p:spPr>
          <a:xfrm xmlns:a="http://schemas.openxmlformats.org/drawingml/2006/main">
            <a:off x="10034588" y="2577465"/>
            <a:ext cx="728662" cy="1036320"/>
          </a:xfrm>
          <a:prstGeom xmlns:a="http://schemas.openxmlformats.org/drawingml/2006/main" prst="ellipse">
            <a:avLst/>
          </a:prstGeom>
          <a:solidFill xmlns:a="http://schemas.openxmlformats.org/drawingml/2006/main">
            <a:srgbClr val="FAF7EF"/>
          </a:solidFill>
          <a:ln xmlns:a="http://schemas.openxmlformats.org/drawingml/2006/main" w="0">
            <a:noFill/>
          </a:ln>
        </p:spPr>
      </p:sp>
      <p:sp>
        <p:nvSpPr>
          <p:cNvPr id="13" name="Subtract">
            <a:extLst xmlns:a="http://schemas.openxmlformats.org/drawingml/2006/main">
              <a:ext uri="{FF2B5EF4-FFF2-40B4-BE49-F238E27FC236}">
                <a16:creationId xmlns:a16="http://schemas.microsoft.com/office/drawing/2014/main" id="{9A004601-0697-4269-9075-F1C9749FCC16}"/>
              </a:ext>
            </a:extLst>
          </p:cNvPr>
          <p:cNvSpPr>
            <a:spLocks xmlns:a="http://schemas.openxmlformats.org/drawingml/2006/main" noGrp="1"/>
          </p:cNvSpPr>
          <p:nvPr/>
        </p:nvSpPr>
        <p:spPr>
          <a:xfrm xmlns:a="http://schemas.openxmlformats.org/drawingml/2006/main">
            <a:off x="762000" y="4381500"/>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ctr">
              <a:defRPr sz="1800" b="1">
                <a:solidFill>
                  <a:srgbClr val="191919"/>
                </a:solidFill>
                <a:latin typeface="Arial"/>
                <a:ea typeface="Arial"/>
                <a:cs typeface="Arial"/>
              </a:defRPr>
            </a:pPr>
            <a:r>
              <a:rPr sz="1800" b="1">
                <a:solidFill>
                  <a:srgbClr val="191919"/>
                </a:solidFill>
                <a:latin typeface="Arial"/>
                <a:ea typeface="Arial"/>
                <a:cs typeface="Arial"/>
              </a:rPr>
              <a:t>Subtract</a:t>
            </a:r>
          </a:p>
        </p:txBody>
      </p:sp>
      <p:sp>
        <p:nvSpPr>
          <p:cNvPr id="14" name="Intersect">
            <a:extLst xmlns:a="http://schemas.openxmlformats.org/drawingml/2006/main">
              <a:ext uri="{FF2B5EF4-FFF2-40B4-BE49-F238E27FC236}">
                <a16:creationId xmlns:a16="http://schemas.microsoft.com/office/drawing/2014/main" id="{F8B77A3B-8758-4C19-A7AA-A6576C053809}"/>
              </a:ext>
            </a:extLst>
          </p:cNvPr>
          <p:cNvSpPr>
            <a:spLocks xmlns:a="http://schemas.openxmlformats.org/drawingml/2006/main" noGrp="1"/>
          </p:cNvSpPr>
          <p:nvPr/>
        </p:nvSpPr>
        <p:spPr>
          <a:xfrm xmlns:a="http://schemas.openxmlformats.org/drawingml/2006/main">
            <a:off x="3524250" y="4381500"/>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ctr">
              <a:defRPr sz="1800" b="1">
                <a:solidFill>
                  <a:srgbClr val="191919"/>
                </a:solidFill>
                <a:latin typeface="Arial"/>
                <a:ea typeface="Arial"/>
                <a:cs typeface="Arial"/>
              </a:defRPr>
            </a:pPr>
            <a:r>
              <a:rPr sz="1800" b="1">
                <a:solidFill>
                  <a:srgbClr val="191919"/>
                </a:solidFill>
                <a:latin typeface="Arial"/>
                <a:ea typeface="Arial"/>
                <a:cs typeface="Arial"/>
              </a:rPr>
              <a:t>Intersect</a:t>
            </a:r>
          </a:p>
        </p:txBody>
      </p:sp>
      <p:sp>
        <p:nvSpPr>
          <p:cNvPr id="15" name="Union">
            <a:extLst xmlns:a="http://schemas.openxmlformats.org/drawingml/2006/main">
              <a:ext uri="{FF2B5EF4-FFF2-40B4-BE49-F238E27FC236}">
                <a16:creationId xmlns:a16="http://schemas.microsoft.com/office/drawing/2014/main" id="{2A658E02-4C6B-4CEE-9FF6-EE50C74989FF}"/>
              </a:ext>
            </a:extLst>
          </p:cNvPr>
          <p:cNvSpPr>
            <a:spLocks xmlns:a="http://schemas.openxmlformats.org/drawingml/2006/main" noGrp="1"/>
          </p:cNvSpPr>
          <p:nvPr/>
        </p:nvSpPr>
        <p:spPr>
          <a:xfrm xmlns:a="http://schemas.openxmlformats.org/drawingml/2006/main">
            <a:off x="6286500" y="4381500"/>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ctr">
              <a:defRPr sz="1800" b="1">
                <a:solidFill>
                  <a:srgbClr val="191919"/>
                </a:solidFill>
                <a:latin typeface="Arial"/>
                <a:ea typeface="Arial"/>
                <a:cs typeface="Arial"/>
              </a:defRPr>
            </a:pPr>
            <a:r>
              <a:rPr sz="1800" b="1">
                <a:solidFill>
                  <a:srgbClr val="191919"/>
                </a:solidFill>
                <a:latin typeface="Arial"/>
                <a:ea typeface="Arial"/>
                <a:cs typeface="Arial"/>
              </a:rPr>
              <a:t>Union</a:t>
            </a:r>
          </a:p>
        </p:txBody>
      </p:sp>
      <p:sp>
        <p:nvSpPr>
          <p:cNvPr id="16" name="Exclude">
            <a:extLst xmlns:a="http://schemas.openxmlformats.org/drawingml/2006/main">
              <a:ext uri="{FF2B5EF4-FFF2-40B4-BE49-F238E27FC236}">
                <a16:creationId xmlns:a16="http://schemas.microsoft.com/office/drawing/2014/main" id="{C135AA98-17F2-482F-9DC2-8E12E280DDF2}"/>
              </a:ext>
            </a:extLst>
          </p:cNvPr>
          <p:cNvSpPr>
            <a:spLocks xmlns:a="http://schemas.openxmlformats.org/drawingml/2006/main" noGrp="1"/>
          </p:cNvSpPr>
          <p:nvPr/>
        </p:nvSpPr>
        <p:spPr>
          <a:xfrm xmlns:a="http://schemas.openxmlformats.org/drawingml/2006/main">
            <a:off x="9048750" y="4381500"/>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ctr">
              <a:defRPr sz="1800" b="1">
                <a:solidFill>
                  <a:srgbClr val="191919"/>
                </a:solidFill>
                <a:latin typeface="Arial"/>
                <a:ea typeface="Arial"/>
                <a:cs typeface="Arial"/>
              </a:defRPr>
            </a:pPr>
            <a:r>
              <a:rPr sz="1800" b="1">
                <a:solidFill>
                  <a:srgbClr val="191919"/>
                </a:solidFill>
                <a:latin typeface="Arial"/>
                <a:ea typeface="Arial"/>
                <a:cs typeface="Arial"/>
              </a:rPr>
              <a:t>Exclude</a:t>
            </a:r>
          </a:p>
        </p:txBody>
      </p:sp>
      <p:sp>
        <p:nvSpPr>
          <p:cNvPr id="17" name="“I used ______. It ______ my two shapes.”">
            <a:extLst xmlns:a="http://schemas.openxmlformats.org/drawingml/2006/main">
              <a:ext uri="{FF2B5EF4-FFF2-40B4-BE49-F238E27FC236}">
                <a16:creationId xmlns:a16="http://schemas.microsoft.com/office/drawing/2014/main" id="{A07E5F83-607C-4056-A5A7-17E1058E2B78}"/>
              </a:ext>
            </a:extLst>
          </p:cNvPr>
          <p:cNvSpPr>
            <a:spLocks xmlns:a="http://schemas.openxmlformats.org/drawingml/2006/main" noGrp="1"/>
          </p:cNvSpPr>
          <p:nvPr/>
        </p:nvSpPr>
        <p:spPr>
          <a:xfrm xmlns:a="http://schemas.openxmlformats.org/drawingml/2006/main">
            <a:off x="628650" y="5143500"/>
            <a:ext cx="10953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“I used ______. It ______ my two shapes.”</a:t>
            </a:r>
          </a:p>
        </p:txBody>
      </p:sp>
      <p:sp>
        <p:nvSpPr>
          <p:cNvPr id="18" name="union = merges them · subtract = cuts the top shape out · intersect = keeps only the overlap · exclude = removes the overlap">
            <a:extLst xmlns:a="http://schemas.openxmlformats.org/drawingml/2006/main">
              <a:ext uri="{FF2B5EF4-FFF2-40B4-BE49-F238E27FC236}">
                <a16:creationId xmlns:a16="http://schemas.microsoft.com/office/drawing/2014/main" id="{354B78CA-B536-4BD9-8645-8C2746E04477}"/>
              </a:ext>
            </a:extLst>
          </p:cNvPr>
          <p:cNvSpPr>
            <a:spLocks xmlns:a="http://schemas.openxmlformats.org/drawingml/2006/main" noGrp="1"/>
          </p:cNvSpPr>
          <p:nvPr/>
        </p:nvSpPr>
        <p:spPr>
          <a:xfrm xmlns:a="http://schemas.openxmlformats.org/drawingml/2006/main">
            <a:off x="628650" y="571500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union = merges them · subtract = cuts the top shape out · intersect = keeps only the overlap · exclude = removes the overlap</a:t>
            </a:r>
          </a:p>
        </p:txBody>
      </p:sp>
    </p:spTree>
    <p:extLst>
      <p:ext uri="{BB962C8B-B14F-4D97-AF65-F5344CB8AC3E}">
        <p14:creationId xmlns:p14="http://schemas.microsoft.com/office/powerpoint/2010/main" val="1045014864"/>
      </p:ext>
    </p:extLst>
  </p:cSld>
</p:sld>
</file>

<file path=ppt/slides/slide2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6" name="Rainbow Music Collective">
            <a:extLst xmlns:a="http://schemas.openxmlformats.org/drawingml/2006/main">
              <a:ext uri="{FF2B5EF4-FFF2-40B4-BE49-F238E27FC236}">
                <a16:creationId xmlns:a16="http://schemas.microsoft.com/office/drawing/2014/main" id="{17B70EA7-FB9F-45C7-9C19-5DA9CDB348D9}"/>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Rainbow Music Collective</a:t>
            </a:r>
          </a:p>
        </p:txBody>
      </p:sp>
      <p:sp>
        <p:nvSpPr>
          <p:cNvPr id="2" name="Canvas: SW1 · Graphic Design with the 1960s">
            <a:extLst xmlns:a="http://schemas.openxmlformats.org/drawingml/2006/main">
              <a:ext uri="{FF2B5EF4-FFF2-40B4-BE49-F238E27FC236}">
                <a16:creationId xmlns:a16="http://schemas.microsoft.com/office/drawing/2014/main" id="{E6E48A3B-D2A4-4909-9A58-03ED8BFC44A1}"/>
              </a:ext>
            </a:extLst>
          </p:cNvPr>
          <p:cNvSpPr>
            <a:spLocks xmlns:a="http://schemas.openxmlformats.org/drawingml/2006/main" noGrp="1"/>
          </p:cNvSpPr>
          <p:nvPr/>
        </p:nvSpPr>
        <p:spPr>
          <a:xfrm xmlns:a="http://schemas.openxmlformats.org/drawingml/2006/main">
            <a:off x="628650" y="1200150"/>
            <a:ext cx="1095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Canvas: SW1 · Graphic Design with the 1960s</a:t>
            </a:r>
          </a:p>
        </p:txBody>
      </p:sp>
      <p:sp>
        <p:nvSpPr>
          <p:cNvPr id="3" name="Make">
            <a:extLst xmlns:a="http://schemas.openxmlformats.org/drawingml/2006/main">
              <a:ext uri="{FF2B5EF4-FFF2-40B4-BE49-F238E27FC236}">
                <a16:creationId xmlns:a16="http://schemas.microsoft.com/office/drawing/2014/main" id="{EB5F8106-F427-450A-AC74-8B6918920CE2}"/>
              </a:ext>
            </a:extLst>
          </p:cNvPr>
          <p:cNvSpPr>
            <a:spLocks xmlns:a="http://schemas.openxmlformats.org/drawingml/2006/main" noGrp="1"/>
          </p:cNvSpPr>
          <p:nvPr/>
        </p:nvSpPr>
        <p:spPr>
          <a:xfrm xmlns:a="http://schemas.openxmlformats.org/drawingml/2006/main">
            <a:off x="628650" y="1676400"/>
            <a:ext cx="5048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7B2FD6"/>
                </a:solidFill>
                <a:latin typeface="Arial Black"/>
                <a:ea typeface="Arial Black"/>
                <a:cs typeface="Arial Black"/>
              </a:defRPr>
            </a:pPr>
            <a:r>
              <a:rPr sz="2325" b="1">
                <a:solidFill>
                  <a:srgbClr val="7B2FD6"/>
                </a:solidFill>
                <a:latin typeface="Arial Black"/>
                <a:ea typeface="Arial Black"/>
                <a:cs typeface="Arial Black"/>
              </a:rPr>
              <a:t>Make</a:t>
            </a:r>
          </a:p>
        </p:txBody>
      </p:sp>
      <p:sp>
        <p:nvSpPr>
          <p:cNvPr id="4" name="The band’s full name.&#10;At least one shape made in Combo.&#10;At least one gradient.&#10;A bold 1960s look.">
            <a:extLst xmlns:a="http://schemas.openxmlformats.org/drawingml/2006/main">
              <a:ext uri="{FF2B5EF4-FFF2-40B4-BE49-F238E27FC236}">
                <a16:creationId xmlns:a16="http://schemas.microsoft.com/office/drawing/2014/main" id="{922B594B-16BD-4BF2-AE20-11BC46FF5C9B}"/>
              </a:ext>
            </a:extLst>
          </p:cNvPr>
          <p:cNvSpPr>
            <a:spLocks xmlns:a="http://schemas.openxmlformats.org/drawingml/2006/main" noGrp="1"/>
          </p:cNvSpPr>
          <p:nvPr/>
        </p:nvSpPr>
        <p:spPr>
          <a:xfrm xmlns:a="http://schemas.openxmlformats.org/drawingml/2006/main">
            <a:off x="628650" y="2114550"/>
            <a:ext cx="5334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The band’s full name.</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At least one shape made in Combo.</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At least one gradient.</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A bold 1960s look.</a:t>
            </a:r>
          </a:p>
        </p:txBody>
      </p:sp>
      <p:sp>
        <p:nvSpPr>
          <p:cNvPr id="5" name="Ready to turn in?">
            <a:extLst xmlns:a="http://schemas.openxmlformats.org/drawingml/2006/main">
              <a:ext uri="{FF2B5EF4-FFF2-40B4-BE49-F238E27FC236}">
                <a16:creationId xmlns:a16="http://schemas.microsoft.com/office/drawing/2014/main" id="{909ACBF0-040B-4211-A0DE-B37069BF9314}"/>
              </a:ext>
            </a:extLst>
          </p:cNvPr>
          <p:cNvSpPr>
            <a:spLocks xmlns:a="http://schemas.openxmlformats.org/drawingml/2006/main" noGrp="1"/>
          </p:cNvSpPr>
          <p:nvPr/>
        </p:nvSpPr>
        <p:spPr>
          <a:xfrm xmlns:a="http://schemas.openxmlformats.org/drawingml/2006/main">
            <a:off x="628650" y="3352800"/>
            <a:ext cx="5286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7B2FD6"/>
                </a:solidFill>
                <a:latin typeface="Arial Black"/>
                <a:ea typeface="Arial Black"/>
                <a:cs typeface="Arial Black"/>
              </a:defRPr>
            </a:pPr>
            <a:r>
              <a:rPr sz="2325" b="1">
                <a:solidFill>
                  <a:srgbClr val="7B2FD6"/>
                </a:solidFill>
                <a:latin typeface="Arial Black"/>
                <a:ea typeface="Arial Black"/>
                <a:cs typeface="Arial Black"/>
              </a:rPr>
              <a:t>Ready to turn in?</a:t>
            </a:r>
          </a:p>
        </p:txBody>
      </p:sp>
      <p:sp>
        <p:nvSpPr>
          <p:cNvPr id="6" name="The name is readable.&#10;You can name your Combo button and what it did.&#10;File named LastName-FirstName-BandLogo.png">
            <a:extLst xmlns:a="http://schemas.openxmlformats.org/drawingml/2006/main">
              <a:ext uri="{FF2B5EF4-FFF2-40B4-BE49-F238E27FC236}">
                <a16:creationId xmlns:a16="http://schemas.microsoft.com/office/drawing/2014/main" id="{CC00642C-F33D-4B7A-808C-C74E01BA41DC}"/>
              </a:ext>
            </a:extLst>
          </p:cNvPr>
          <p:cNvSpPr>
            <a:spLocks xmlns:a="http://schemas.openxmlformats.org/drawingml/2006/main" noGrp="1"/>
          </p:cNvSpPr>
          <p:nvPr/>
        </p:nvSpPr>
        <p:spPr>
          <a:xfrm xmlns:a="http://schemas.openxmlformats.org/drawingml/2006/main">
            <a:off x="628650" y="3790950"/>
            <a:ext cx="5715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The name is readable.</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You can name your Combo button and what it did.</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File named LastName-FirstName-BandLogo.png</a:t>
            </a:r>
          </a:p>
        </p:txBody>
      </p:sp>
      <p:sp>
        <p:nvSpPr>
          <p:cNvPr id="7" name="Turn it in">
            <a:extLst xmlns:a="http://schemas.openxmlformats.org/drawingml/2006/main">
              <a:ext uri="{FF2B5EF4-FFF2-40B4-BE49-F238E27FC236}">
                <a16:creationId xmlns:a16="http://schemas.microsoft.com/office/drawing/2014/main" id="{824544B6-7CAF-4C39-8F79-AC630B2AA6CF}"/>
              </a:ext>
            </a:extLst>
          </p:cNvPr>
          <p:cNvSpPr>
            <a:spLocks xmlns:a="http://schemas.openxmlformats.org/drawingml/2006/main" noGrp="1"/>
          </p:cNvSpPr>
          <p:nvPr/>
        </p:nvSpPr>
        <p:spPr>
          <a:xfrm xmlns:a="http://schemas.openxmlformats.org/drawingml/2006/main">
            <a:off x="628650" y="4705350"/>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7B2FD6"/>
                </a:solidFill>
                <a:latin typeface="Arial Black"/>
                <a:ea typeface="Arial Black"/>
                <a:cs typeface="Arial Black"/>
              </a:defRPr>
            </a:pPr>
            <a:r>
              <a:rPr sz="2325" b="1">
                <a:solidFill>
                  <a:srgbClr val="7B2FD6"/>
                </a:solidFill>
                <a:latin typeface="Arial Black"/>
                <a:ea typeface="Arial Black"/>
                <a:cs typeface="Arial Black"/>
              </a:rPr>
              <a:t>Turn it in</a:t>
            </a:r>
          </a:p>
        </p:txBody>
      </p:sp>
      <p:sp>
        <p:nvSpPr>
          <p:cNvPr id="8" name="Share, Download, PNG. Upload it to Lesson 5.&#10;Comments: I used ______ (union, subtract, intersect,&#10;or exclude). It ______ my two shapes, which made ______.">
            <a:extLst xmlns:a="http://schemas.openxmlformats.org/drawingml/2006/main">
              <a:ext uri="{FF2B5EF4-FFF2-40B4-BE49-F238E27FC236}">
                <a16:creationId xmlns:a16="http://schemas.microsoft.com/office/drawing/2014/main" id="{70A7C061-8767-4C1E-8D39-2E11CB3E78D7}"/>
              </a:ext>
            </a:extLst>
          </p:cNvPr>
          <p:cNvSpPr>
            <a:spLocks xmlns:a="http://schemas.openxmlformats.org/drawingml/2006/main" noGrp="1"/>
          </p:cNvSpPr>
          <p:nvPr/>
        </p:nvSpPr>
        <p:spPr>
          <a:xfrm xmlns:a="http://schemas.openxmlformats.org/drawingml/2006/main">
            <a:off x="628650" y="5143500"/>
            <a:ext cx="5715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Share, Download, PNG. Upload it to Lesson 5.</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Comments: I used ______ (union, subtract, intersect,</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or exclude). It ______ my two shapes, which made ______.</a:t>
            </a:r>
          </a:p>
        </p:txBody>
      </p:sp>
      <p:sp>
        <p:nvSpPr>
          <p:cNvPr id="9" name="union = merges · subtract = cuts out · intersect = keeps the overlap&#10;exclude = removes the overlap · crescent · lens · ring · gradient">
            <a:extLst xmlns:a="http://schemas.openxmlformats.org/drawingml/2006/main">
              <a:ext uri="{FF2B5EF4-FFF2-40B4-BE49-F238E27FC236}">
                <a16:creationId xmlns:a16="http://schemas.microsoft.com/office/drawing/2014/main" id="{043136F3-6714-49AC-B828-81820A9BFF32}"/>
              </a:ext>
            </a:extLst>
          </p:cNvPr>
          <p:cNvSpPr>
            <a:spLocks xmlns:a="http://schemas.openxmlformats.org/drawingml/2006/main" noGrp="1"/>
          </p:cNvSpPr>
          <p:nvPr/>
        </p:nvSpPr>
        <p:spPr>
          <a:xfrm xmlns:a="http://schemas.openxmlformats.org/drawingml/2006/main">
            <a:off x="628650" y="6115050"/>
            <a:ext cx="5715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425" b="0">
                <a:solidFill>
                  <a:srgbClr val="5B5B5B"/>
                </a:solidFill>
                <a:latin typeface="Arial"/>
                <a:ea typeface="Arial"/>
                <a:cs typeface="Arial"/>
              </a:defRPr>
            </a:pPr>
            <a:r>
              <a:rPr sz="1425" b="0">
                <a:solidFill>
                  <a:srgbClr val="5B5B5B"/>
                </a:solidFill>
                <a:latin typeface="Arial"/>
                <a:ea typeface="Arial"/>
                <a:cs typeface="Arial"/>
              </a:rPr>
              <a:t>union = merges · subtract = cuts out · intersect = keeps the overlap</a:t>
            </a:r>
          </a:p>
          <a:p xmlns:a="http://schemas.openxmlformats.org/drawingml/2006/main">
            <a:pPr>
              <a:defRPr sz="1425" b="0">
                <a:solidFill>
                  <a:srgbClr val="5B5B5B"/>
                </a:solidFill>
                <a:latin typeface="Arial"/>
                <a:ea typeface="Arial"/>
                <a:cs typeface="Arial"/>
              </a:defRPr>
            </a:pPr>
            <a:r>
              <a:rPr sz="1425" b="0">
                <a:solidFill>
                  <a:srgbClr val="5B5B5B"/>
                </a:solidFill>
                <a:latin typeface="Arial"/>
                <a:ea typeface="Arial"/>
                <a:cs typeface="Arial"/>
              </a:rPr>
              <a:t>exclude = removes the overlap · crescent · lens · ring · gradient</a:t>
            </a:r>
          </a:p>
        </p:txBody>
      </p:sp>
      <p:sp>
        <p:nvSpPr>
          <p:cNvPr id="10" name="shape">
            <a:extLst xmlns:a="http://schemas.openxmlformats.org/drawingml/2006/main">
              <a:ext uri="{FF2B5EF4-FFF2-40B4-BE49-F238E27FC236}">
                <a16:creationId xmlns:a16="http://schemas.microsoft.com/office/drawing/2014/main" id="{D2781B16-DA36-48DF-87AF-5FD066330527}"/>
              </a:ext>
            </a:extLst>
          </p:cNvPr>
          <p:cNvSpPr>
            <a:spLocks xmlns:a="http://schemas.openxmlformats.org/drawingml/2006/main" noGrp="1"/>
          </p:cNvSpPr>
          <p:nvPr/>
        </p:nvSpPr>
        <p:spPr>
          <a:xfrm xmlns:a="http://schemas.openxmlformats.org/drawingml/2006/main">
            <a:off x="6296025" y="1676400"/>
            <a:ext cx="5286375" cy="2647950"/>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9fc5e2b3f9b44420"/>
          <a:stretch xmlns:a="http://schemas.openxmlformats.org/drawingml/2006/main"/>
        </p:blipFill>
        <p:spPr>
          <a:xfrm xmlns:a="http://schemas.openxmlformats.org/drawingml/2006/main">
            <a:off x="6438900" y="1867141"/>
            <a:ext cx="2857500" cy="2152168"/>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6c3e87c42a8c47c2"/>
          <a:stretch xmlns:a="http://schemas.openxmlformats.org/drawingml/2006/main"/>
        </p:blipFill>
        <p:spPr>
          <a:xfrm xmlns:a="http://schemas.openxmlformats.org/drawingml/2006/main">
            <a:off x="9429750" y="1811075"/>
            <a:ext cx="1866900" cy="2416699"/>
          </a:xfrm>
          <a:prstGeom xmlns:a="http://schemas.openxmlformats.org/drawingml/2006/main" prst="rect">
            <a:avLst/>
          </a:prstGeom>
        </p:spPr>
      </p:pic>
      <p:sp>
        <p:nvSpPr>
          <p:cNvPr id="13" name="Examples: a Combo result and a finished logo">
            <a:extLst xmlns:a="http://schemas.openxmlformats.org/drawingml/2006/main">
              <a:ext uri="{FF2B5EF4-FFF2-40B4-BE49-F238E27FC236}">
                <a16:creationId xmlns:a16="http://schemas.microsoft.com/office/drawing/2014/main" id="{9CB2F7A4-B9E9-4FE2-973F-225A74D8CDFA}"/>
              </a:ext>
            </a:extLst>
          </p:cNvPr>
          <p:cNvSpPr>
            <a:spLocks xmlns:a="http://schemas.openxmlformats.org/drawingml/2006/main" noGrp="1"/>
          </p:cNvSpPr>
          <p:nvPr/>
        </p:nvSpPr>
        <p:spPr>
          <a:xfrm xmlns:a="http://schemas.openxmlformats.org/drawingml/2006/main">
            <a:off x="6324600" y="4400550"/>
            <a:ext cx="5257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Examples: a Combo result and a finished logo</a:t>
            </a:r>
          </a:p>
        </p:txBody>
      </p:sp>
      <p:sp>
        <p:nvSpPr>
          <p:cNvPr id="14" name="Open Lesson 5 in Canvas">
            <a:extLst xmlns:a="http://schemas.openxmlformats.org/drawingml/2006/main">
              <a:ext uri="{FF2B5EF4-FFF2-40B4-BE49-F238E27FC236}">
                <a16:creationId xmlns:a16="http://schemas.microsoft.com/office/drawing/2014/main" id="{D6CB63DD-70D6-4912-8D1B-D690701F36E9}"/>
              </a:ext>
            </a:extLst>
          </p:cNvPr>
          <p:cNvSpPr>
            <a:spLocks xmlns:a="http://schemas.openxmlformats.org/drawingml/2006/main" noGrp="1"/>
          </p:cNvSpPr>
          <p:nvPr/>
        </p:nvSpPr>
        <p:spPr>
          <a:xfrm xmlns:a="http://schemas.openxmlformats.org/drawingml/2006/main">
            <a:off x="6343650" y="4762500"/>
            <a:ext cx="5276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191919"/>
                </a:solidFill>
                <a:latin typeface="Arial"/>
                <a:ea typeface="Arial"/>
                <a:cs typeface="Arial"/>
              </a:defRPr>
            </a:pPr>
            <a:r>
              <a:rPr sz="1875" b="1">
                <a:solidFill>
                  <a:srgbClr val="191919"/>
                </a:solidFill>
                <a:latin typeface="Arial"/>
                <a:ea typeface="Arial"/>
                <a:cs typeface="Arial"/>
              </a:rPr>
              <a:t>Open Lesson 5 in Canvas</a:t>
            </a:r>
          </a:p>
        </p:txBody>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96a6ca1cafe248cd"/>
          <a:stretch xmlns:a="http://schemas.openxmlformats.org/drawingml/2006/main"/>
        </p:blipFill>
        <p:spPr>
          <a:xfrm xmlns:a="http://schemas.openxmlformats.org/drawingml/2006/main">
            <a:off x="6330365" y="5143500"/>
            <a:ext cx="5265320" cy="1543050"/>
          </a:xfrm>
          <a:prstGeom xmlns:a="http://schemas.openxmlformats.org/drawingml/2006/main" prst="rect">
            <a:avLst/>
          </a:prstGeom>
        </p:spPr>
      </p:pic>
    </p:spTree>
    <p:extLst>
      <p:ext uri="{BB962C8B-B14F-4D97-AF65-F5344CB8AC3E}">
        <p14:creationId xmlns:p14="http://schemas.microsoft.com/office/powerpoint/2010/main" val="5577630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2026-09-22T16:50:00.8100000Z</dcterms:created>
  <dcterms:modified xsi:type="dcterms:W3CDTF">2026-09-22T16:50:00.8100000Z</dcterms:modified>
</coreProperties>
</file>