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2" r:id="rId3"/>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Helvetica Neue"/>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HelveticaNeue-bold.fntdata"/><Relationship Id="rId25" Type="http://schemas.openxmlformats.org/officeDocument/2006/relationships/font" Target="fonts/HelveticaNeue-regular.fntdata"/><Relationship Id="rId28" Type="http://schemas.openxmlformats.org/officeDocument/2006/relationships/font" Target="fonts/HelveticaNeue-boldItalic.fntdata"/><Relationship Id="rId27" Type="http://schemas.openxmlformats.org/officeDocument/2006/relationships/font" Target="fonts/HelveticaNeue-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 name="Google Shape;30;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Teacher move: About 50 minutes. Students make two pictographs using shapes, with at least one Gestalt principle in each. Do not replace the current task with an emoji assignment.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Current course snapshot, generated student pages and facilitator guides in innovative-technology-site, inspected 2026-09-07. Original ZIP supplied by Elisha Lucero.</a:t>
            </a:r>
            <a:endParaRPr/>
          </a:p>
          <a:p>
            <a:pPr indent="0" lvl="0" marL="0" rtl="0" algn="l">
              <a:spcBef>
                <a:spcPts val="0"/>
              </a:spcBef>
              <a:spcAft>
                <a:spcPts val="0"/>
              </a:spcAft>
              <a:buNone/>
            </a:pPr>
            <a:r>
              <a:rPr lang="en-US" sz="1200"/>
              <a:t>Canva editor and Combo app, Graphic Design Lesson Demonstrations, https://www.canva.com/design/DAHUiq9hUJg/IwU_7AR5EXsmRbdnEBtkhA/edit . Screenshots captured directly in the Bowie Middle School account, 2026-09-07. Interface labels may vary by account. Canva screenshots used for classroom software instruction.</a:t>
            </a:r>
            <a:endParaRPr/>
          </a:p>
          <a:p>
            <a:pPr indent="0" lvl="0" marL="0" rtl="0" algn="l">
              <a:spcBef>
                <a:spcPts val="0"/>
              </a:spcBef>
              <a:spcAft>
                <a:spcPts val="0"/>
              </a:spcAft>
              <a:buNone/>
            </a:pPr>
            <a:r>
              <a:rPr lang="en-US" sz="1200"/>
              <a:t>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Visual: source-24.jpg. 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Visual reference: source-24.jpg. Supplied teaching artwork or a direct Canva interface capture, as recorded in the source ledger.</a:t>
            </a:r>
            <a:endParaRPr/>
          </a:p>
        </p:txBody>
      </p:sp>
      <p:sp>
        <p:nvSpPr>
          <p:cNvPr id="31" name="Google Shape;31;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3fba13b3a56_0_282: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37" name="Google Shape;37;g3fba13b3a56_0_282: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 name="Google Shape;38;g3fba13b3a56_0_282: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3fba13b3a56_0_297: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45" name="Google Shape;45;g3fba13b3a56_0_297: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 name="Google Shape;46;g3fba13b3a56_0_297: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fba13b3a56_0_289: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 name="Google Shape;53;g3fba13b3a56_0_289:notes"/>
          <p:cNvSpPr txBox="1"/>
          <p:nvPr>
            <p:ph idx="1" type="body"/>
          </p:nvPr>
        </p:nvSpPr>
        <p:spPr>
          <a:xfrm>
            <a:off x="381000" y="4343400"/>
            <a:ext cx="60960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320"/>
              </a:spcBef>
              <a:spcAft>
                <a:spcPts val="0"/>
              </a:spcAft>
              <a:buClr>
                <a:schemeClr val="dk1"/>
              </a:buClr>
              <a:buFont typeface="Arial"/>
              <a:buNone/>
            </a:pPr>
            <a:r>
              <a:rPr lang="en-US" sz="1600">
                <a:latin typeface="Helvetica Neue"/>
                <a:ea typeface="Helvetica Neue"/>
                <a:cs typeface="Helvetica Neue"/>
                <a:sym typeface="Helvetica Neue"/>
              </a:rPr>
              <a:t>Gestalt is a German word that roughly means "configuration" or the way things are put together to form a whole object.​</a:t>
            </a:r>
            <a:endParaRPr/>
          </a:p>
        </p:txBody>
      </p:sp>
      <p:sp>
        <p:nvSpPr>
          <p:cNvPr id="54" name="Google Shape;54;g3fba13b3a56_0_28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fba13b3a56_0_311: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 name="Google Shape;62;g3fba13b3a56_0_311: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 name="Google Shape;68;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Teacher move: 1 minute. Introduce Gestalt principles as descriptions of common perceptual tendencies. They are useful design guides, not guarantees that every viewer perceives the same thing. Each next slide names one principle and shows it.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Current course snapshot, generated student pages and facilitator guides in innovative-technology-site, inspected 2026-09-07. Original ZIP supplied by Elisha Lucero.</a:t>
            </a:r>
            <a:endParaRPr/>
          </a:p>
          <a:p>
            <a:pPr indent="0" lvl="0" marL="0" rtl="0" algn="l">
              <a:spcBef>
                <a:spcPts val="0"/>
              </a:spcBef>
              <a:spcAft>
                <a:spcPts val="0"/>
              </a:spcAft>
              <a:buNone/>
            </a:pPr>
            <a:r>
              <a:rPr lang="en-US" sz="1200"/>
              <a:t>Canva editor and Combo app, Graphic Design Lesson Demonstrations, https://www.canva.com/design/DAHUiq9hUJg/IwU_7AR5EXsmRbdnEBtkhA/edit . Screenshots captured directly in the Bowie Middle School account, 2026-09-07. Interface labels may vary by account. Canva screenshots used for classroom software instruction.</a:t>
            </a:r>
            <a:endParaRPr/>
          </a:p>
          <a:p>
            <a:pPr indent="0" lvl="0" marL="0" rtl="0" algn="l">
              <a:spcBef>
                <a:spcPts val="0"/>
              </a:spcBef>
              <a:spcAft>
                <a:spcPts val="0"/>
              </a:spcAft>
              <a:buNone/>
            </a:pPr>
            <a:r>
              <a:rPr lang="en-US" sz="1200"/>
              <a:t>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Visual reference: source-36.jpg. Supplied teaching artwork or a direct Canva interface capture, as recorded in the source ledger.</a:t>
            </a:r>
            <a:endParaRPr/>
          </a:p>
        </p:txBody>
      </p:sp>
      <p:sp>
        <p:nvSpPr>
          <p:cNvPr id="69" name="Google Shape;69;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fba13b3a56_0_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fba13b3a56_0_0:notes"/>
          <p:cNvSpPr txBox="1"/>
          <p:nvPr>
            <p:ph idx="1" type="body"/>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 name="Google Shape;76;g3fba13b3a56_0_0:notes"/>
          <p:cNvSpPr txBox="1"/>
          <p:nvPr>
            <p:ph idx="12" type="sldNum"/>
          </p:nvPr>
        </p:nvSpPr>
        <p:spPr>
          <a:xfrm>
            <a:off x="0" y="0"/>
            <a:ext cx="3000000" cy="3000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fba13b3a56_0_89: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81" name="Google Shape;81;g3fba13b3a56_0_89: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g3fba13b3a56_0_89: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fba13b3a56_0_96: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89" name="Google Shape;89;g3fba13b3a56_0_96: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g3fba13b3a56_0_96: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ba13b3a56_0_103: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97" name="Google Shape;97;g3fba13b3a56_0_103: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g3fba13b3a56_0_103: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fba13b3a56_0_110: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fba13b3a56_0_110: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g3fba13b3a56_0_110: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fba13b3a56_0_117: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fba13b3a56_0_117: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g3fba13b3a56_0_117: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fba13b3a56_0_125: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fba13b3a56_0_125: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g3fba13b3a56_0_125: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fba13b3a56_0_8:notes"/>
          <p:cNvSpPr/>
          <p:nvPr>
            <p:ph idx="2" type="sldImg"/>
          </p:nvPr>
        </p:nvSpPr>
        <p:spPr>
          <a:xfrm>
            <a:off x="1714500" y="685800"/>
            <a:ext cx="3429000" cy="34293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fba13b3a56_0_8:notes"/>
          <p:cNvSpPr txBox="1"/>
          <p:nvPr>
            <p:ph idx="1" type="body"/>
          </p:nvPr>
        </p:nvSpPr>
        <p:spPr>
          <a:xfrm>
            <a:off x="381000" y="4343400"/>
            <a:ext cx="60960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g3fba13b3a56_0_8:notes"/>
          <p:cNvSpPr txBox="1"/>
          <p:nvPr>
            <p:ph idx="12" type="sldNum"/>
          </p:nvPr>
        </p:nvSpPr>
        <p:spPr>
          <a:xfrm>
            <a:off x="3884613" y="8685213"/>
            <a:ext cx="2971800" cy="45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Teacher move: 3 minutes. Model identifying two circles and a connecting frame in a bicycle sign. Then sketch a different simple message live, such as a pause area or water refill location. Keep familiar pictographs as inspiration and have students build their own shapes.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Current course snapshot, generated student pages and facilitator guides in innovative-technology-site, inspected 2026-09-07. Original ZIP supplied by Elisha Lucero.</a:t>
            </a:r>
            <a:endParaRPr/>
          </a:p>
          <a:p>
            <a:pPr indent="0" lvl="0" marL="0" rtl="0" algn="l">
              <a:spcBef>
                <a:spcPts val="0"/>
              </a:spcBef>
              <a:spcAft>
                <a:spcPts val="0"/>
              </a:spcAft>
              <a:buNone/>
            </a:pPr>
            <a:r>
              <a:rPr lang="en-US" sz="1200"/>
              <a:t>Canva editor and Combo app, Graphic Design Lesson Demonstrations, https://www.canva.com/design/DAHUiq9hUJg/IwU_7AR5EXsmRbdnEBtkhA/edit . Screenshots captured directly in the Bowie Middle School account, 2026-09-07. Interface labels may vary by account. Canva screenshots used for classroom software instruction.</a:t>
            </a:r>
            <a:endParaRPr/>
          </a:p>
          <a:p>
            <a:pPr indent="0" lvl="0" marL="0" rtl="0" algn="l">
              <a:spcBef>
                <a:spcPts val="0"/>
              </a:spcBef>
              <a:spcAft>
                <a:spcPts val="0"/>
              </a:spcAft>
              <a:buNone/>
            </a:pPr>
            <a:r>
              <a:rPr lang="en-US" sz="1200"/>
              <a:t>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Visual: source-24.jpg. 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Visual reference: source-24.jpg. Supplied teaching artwork or a direct Canva interface capture, as recorded in the source ledger.</a:t>
            </a:r>
            <a:endParaRPr/>
          </a:p>
        </p:txBody>
      </p:sp>
      <p:sp>
        <p:nvSpPr>
          <p:cNvPr id="141" name="Google Shape;141;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7" name="Google Shape;147;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Teacher move: 3 minutes. Model a pause symbol live: add one rectangle, make it narrow and tall, duplicate it, and place the two bars side by side with a clear gap. Keep their height, width, and color equal. Name similarity as the principle connecting them. Ask a partner to infer the meaning before you explain. Then change the gap to show how proximity affects the grouping. No text or pre-made icon is needed.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Current course snapshot, generated student pages and facilitator guides in innovative-technology-site, inspected 2026-09-07. Original ZIP supplied by Elisha Lucero.</a:t>
            </a:r>
            <a:endParaRPr/>
          </a:p>
          <a:p>
            <a:pPr indent="0" lvl="0" marL="0" rtl="0" algn="l">
              <a:spcBef>
                <a:spcPts val="0"/>
              </a:spcBef>
              <a:spcAft>
                <a:spcPts val="0"/>
              </a:spcAft>
              <a:buNone/>
            </a:pPr>
            <a:r>
              <a:rPr lang="en-US" sz="1200"/>
              <a:t>Canva editor and Combo app, Graphic Design Lesson Demonstrations, https://www.canva.com/design/DAHUiq9hUJg/IwU_7AR5EXsmRbdnEBtkhA/edit . Screenshots captured directly in the Bowie Middle School account, 2026-09-07. Interface labels may vary by account. Canva screenshots used for classroom software instruction.</a:t>
            </a:r>
            <a:endParaRPr/>
          </a:p>
          <a:p>
            <a:pPr indent="0" lvl="0" marL="0" rtl="0" algn="l">
              <a:spcBef>
                <a:spcPts val="0"/>
              </a:spcBef>
              <a:spcAft>
                <a:spcPts val="0"/>
              </a:spcAft>
              <a:buNone/>
            </a:pPr>
            <a:r>
              <a:rPr lang="en-US" sz="1200"/>
              <a:t>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Visual: canva-shapes.png. Canva editor and Combo app, Graphic Design Lesson Demonstrations, https://www.canva.com/design/DAHUiq9hUJg/IwU_7AR5EXsmRbdnEBtkhA/edit . Screenshots captured directly in the Bowie Middle School account, 2026-09-07. Interface labels may vary by account. Canva screenshots used for classroom software instruction.</a:t>
            </a:r>
            <a:endParaRPr/>
          </a:p>
          <a:p>
            <a:pPr indent="0" lvl="0" marL="0" rtl="0" algn="l">
              <a:spcBef>
                <a:spcPts val="0"/>
              </a:spcBef>
              <a:spcAft>
                <a:spcPts val="0"/>
              </a:spcAft>
              <a:buNone/>
            </a:pPr>
            <a:r>
              <a:rPr lang="en-US" sz="1200"/>
              <a:t>Visual reference: canva-shapes.png. Supplied teaching artwork or a direct Canva interface capture, as recorded in the source ledger.</a:t>
            </a:r>
            <a:endParaRPr/>
          </a:p>
        </p:txBody>
      </p:sp>
      <p:sp>
        <p:nvSpPr>
          <p:cNvPr id="148" name="Google Shape;148;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4" name="Google Shape;154;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Teacher move: 2 minutes. Partner A shows the graphic without speaking. Partner B names the message and the clue. Swap roles. If the message is unclear, revise one shape or its arrangement.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Current course snapshot, generated student pages and facilitator guides in innovative-technology-site, inspected 2026-09-07. Original ZIP supplied by Elisha Lucero.</a:t>
            </a:r>
            <a:endParaRPr/>
          </a:p>
          <a:p>
            <a:pPr indent="0" lvl="0" marL="0" rtl="0" algn="l">
              <a:spcBef>
                <a:spcPts val="0"/>
              </a:spcBef>
              <a:spcAft>
                <a:spcPts val="0"/>
              </a:spcAft>
              <a:buNone/>
            </a:pPr>
            <a:r>
              <a:rPr lang="en-US" sz="1200"/>
              <a:t>Canva editor and Combo app, Graphic Design Lesson Demonstrations, https://www.canva.com/design/DAHUiq9hUJg/IwU_7AR5EXsmRbdnEBtkhA/edit . Screenshots captured directly in the Bowie Middle School account, 2026-09-07. Interface labels may vary by account. Canva screenshots used for classroom software instruction.</a:t>
            </a:r>
            <a:endParaRPr/>
          </a:p>
          <a:p>
            <a:pPr indent="0" lvl="0" marL="0" rtl="0" algn="l">
              <a:spcBef>
                <a:spcPts val="0"/>
              </a:spcBef>
              <a:spcAft>
                <a:spcPts val="0"/>
              </a:spcAft>
              <a:buNone/>
            </a:pPr>
            <a:r>
              <a:rPr lang="en-US" sz="1200"/>
              <a:t>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Visual reference: source-36.jpg. Supplied teaching artwork or a direct Canva interface capture, as recorded in the source ledger.</a:t>
            </a:r>
            <a:endParaRPr/>
          </a:p>
        </p:txBody>
      </p:sp>
      <p:sp>
        <p:nvSpPr>
          <p:cNvPr id="155" name="Google Shape;155;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Teacher move: Leave this screen projected throughout independent work. It contains the required product, observable completion checks, an exemplar, and the existing submission route. Use verbal reminders and brief conferences instead of cycling through separate task, submission, and done slides. The exemplar is inspiration, not a template to copy. Before class, open the named assignment in your own course and confirm the submission controls.</a:t>
            </a:r>
            <a:endParaRPr/>
          </a:p>
          <a:p>
            <a:pPr indent="0" lvl="0" marL="0" rtl="0" algn="l">
              <a:spcBef>
                <a:spcPts val="0"/>
              </a:spcBef>
              <a:spcAft>
                <a:spcPts val="0"/>
              </a:spcAft>
              <a:buNone/>
            </a:pPr>
            <a:r>
              <a:rPr lang="en-US" sz="1200"/>
              <a:t>Each of the two pictographs needs at least one shape and at least one Gestalt principle. Students may export them together on one page or as separate PNGs. They should test the messages silently with a partner.</a:t>
            </a:r>
            <a:endParaRPr/>
          </a:p>
          <a:p>
            <a:pPr indent="0" lvl="0" marL="0" rtl="0" algn="l">
              <a:spcBef>
                <a:spcPts val="0"/>
              </a:spcBef>
              <a:spcAft>
                <a:spcPts val="0"/>
              </a:spcAft>
              <a:buNone/>
            </a:pPr>
            <a:r>
              <a:rPr lang="en-US" sz="1200"/>
              <a:t>The existing assignment rubric and points remain authoritative. Confer on one useful revision at a time.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Current course snapshot, generated student pages and facilitator guides in innovative-technology-site, inspected 2026-09-07. Original ZIP supplied by Elisha Lucero.</a:t>
            </a:r>
            <a:endParaRPr/>
          </a:p>
          <a:p>
            <a:pPr indent="0" lvl="0" marL="0" rtl="0" algn="l">
              <a:spcBef>
                <a:spcPts val="0"/>
              </a:spcBef>
              <a:spcAft>
                <a:spcPts val="0"/>
              </a:spcAft>
              <a:buNone/>
            </a:pPr>
            <a:r>
              <a:rPr lang="en-US" sz="1200"/>
              <a:t>Canva editor and Combo app, Graphic Design Lesson Demonstrations, https://www.canva.com/design/DAHUiq9hUJg/IwU_7AR5EXsmRbdnEBtkhA/edit . Screenshots captured directly in the Bowie Middle School account, 2026-09-07. Interface labels may vary by account. Canva screenshots used for classroom software instruction.</a:t>
            </a:r>
            <a:endParaRPr/>
          </a:p>
          <a:p>
            <a:pPr indent="0" lvl="0" marL="0" rtl="0" algn="l">
              <a:spcBef>
                <a:spcPts val="0"/>
              </a:spcBef>
              <a:spcAft>
                <a:spcPts val="0"/>
              </a:spcAft>
              <a:buNone/>
            </a:pPr>
            <a:r>
              <a:rPr lang="en-US" sz="1200"/>
              <a:t>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Exemplar: source-36.jpg, from the supplied classroom materials. Canvas: live assignment and submission types verified through the API on September 7, 2026. Screenshot: real teacher-view assignment banner, cropped to omit editing controls. The unpublished template module prevents Student View access; publication was not changed.</a:t>
            </a:r>
            <a:endParaRPr/>
          </a:p>
        </p:txBody>
      </p:sp>
      <p:sp>
        <p:nvSpPr>
          <p:cNvPr id="162" name="Google Shape;162;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 name="Google Shape;173;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Teacher move: Optional reference. Current lesson tutorial: https://www.youtube.com/watch?v=etexc2tkE1I . Preview it before class and pause when students need time to practice.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Current course snapshot, generated student pages and facilitator guides in innovative-technology-site, inspected 2026-09-07. Original ZIP supplied by Elisha Lucero.</a:t>
            </a:r>
            <a:endParaRPr/>
          </a:p>
          <a:p>
            <a:pPr indent="0" lvl="0" marL="0" rtl="0" algn="l">
              <a:spcBef>
                <a:spcPts val="0"/>
              </a:spcBef>
              <a:spcAft>
                <a:spcPts val="0"/>
              </a:spcAft>
              <a:buNone/>
            </a:pPr>
            <a:r>
              <a:rPr lang="en-US" sz="1200"/>
              <a:t>Canva editor and Combo app, Graphic Design Lesson Demonstrations, https://www.canva.com/design/DAHUiq9hUJg/IwU_7AR5EXsmRbdnEBtkhA/edit . Screenshots captured directly in the Bowie Middle School account, 2026-09-07. Interface labels may vary by account. Canva screenshots used for classroom software instruction.</a:t>
            </a:r>
            <a:endParaRPr/>
          </a:p>
          <a:p>
            <a:pPr indent="0" lvl="0" marL="0" rtl="0" algn="l">
              <a:spcBef>
                <a:spcPts val="0"/>
              </a:spcBef>
              <a:spcAft>
                <a:spcPts val="0"/>
              </a:spcAft>
              <a:buNone/>
            </a:pPr>
            <a:r>
              <a:rPr lang="en-US" sz="1200"/>
              <a:t>Selected instructional image retained from the user-supplied Unit 1 DPI 2026 teaching materials. Reuse is for this classroom teaching adaptation. Original image rights remain with their respective creators; no open license is asserted.</a:t>
            </a:r>
            <a:endParaRPr/>
          </a:p>
          <a:p>
            <a:pPr indent="0" lvl="0" marL="0" rtl="0" algn="l">
              <a:spcBef>
                <a:spcPts val="0"/>
              </a:spcBef>
              <a:spcAft>
                <a:spcPts val="0"/>
              </a:spcAft>
              <a:buNone/>
            </a:pPr>
            <a:r>
              <a:rPr lang="en-US" sz="1200"/>
              <a:t>Visual reference: video-04.jpg. Thumbnail published by the linked video on YouTube.</a:t>
            </a:r>
            <a:endParaRPr/>
          </a:p>
        </p:txBody>
      </p:sp>
      <p:sp>
        <p:nvSpPr>
          <p:cNvPr id="174" name="Google Shape;174;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1" name="Shape 11"/>
        <p:cNvGrpSpPr/>
        <p:nvPr/>
      </p:nvGrpSpPr>
      <p:grpSpPr>
        <a:xfrm>
          <a:off x="0" y="0"/>
          <a:ext cx="0" cy="0"/>
          <a:chOff x="0" y="0"/>
          <a:chExt cx="0" cy="0"/>
        </a:xfrm>
      </p:grpSpPr>
      <p:sp>
        <p:nvSpPr>
          <p:cNvPr id="12" name="Google Shape;12;p3"/>
          <p:cNvSpPr txBox="1"/>
          <p:nvPr>
            <p:ph idx="1" type="body"/>
          </p:nvPr>
        </p:nvSpPr>
        <p:spPr>
          <a:xfrm>
            <a:off x="609600" y="1946107"/>
            <a:ext cx="9448800" cy="39720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1200"/>
              </a:spcBef>
              <a:spcAft>
                <a:spcPts val="0"/>
              </a:spcAft>
              <a:buClr>
                <a:schemeClr val="dk1"/>
              </a:buClr>
              <a:buSzPts val="2400"/>
              <a:buNone/>
              <a:defRPr sz="1900">
                <a:latin typeface="Arial"/>
                <a:ea typeface="Arial"/>
                <a:cs typeface="Arial"/>
                <a:sym typeface="Arial"/>
              </a:defRPr>
            </a:lvl1pPr>
            <a:lvl2pPr indent="-228600" lvl="1" marL="914400" algn="l">
              <a:lnSpc>
                <a:spcPct val="100000"/>
              </a:lnSpc>
              <a:spcBef>
                <a:spcPts val="1200"/>
              </a:spcBef>
              <a:spcAft>
                <a:spcPts val="0"/>
              </a:spcAft>
              <a:buClr>
                <a:schemeClr val="dk1"/>
              </a:buClr>
              <a:buSzPts val="2400"/>
              <a:buNone/>
              <a:defRPr sz="1900"/>
            </a:lvl2pPr>
            <a:lvl3pPr indent="-381000" lvl="2" marL="1371600" algn="l">
              <a:lnSpc>
                <a:spcPct val="100000"/>
              </a:lnSpc>
              <a:spcBef>
                <a:spcPts val="800"/>
              </a:spcBef>
              <a:spcAft>
                <a:spcPts val="0"/>
              </a:spcAft>
              <a:buClr>
                <a:schemeClr val="dk1"/>
              </a:buClr>
              <a:buSzPts val="2400"/>
              <a:buChar char="•"/>
              <a:defRPr sz="1900"/>
            </a:lvl3pPr>
            <a:lvl4pPr indent="-381000" lvl="3" marL="1828800" algn="l">
              <a:lnSpc>
                <a:spcPct val="100000"/>
              </a:lnSpc>
              <a:spcBef>
                <a:spcPts val="800"/>
              </a:spcBef>
              <a:spcAft>
                <a:spcPts val="0"/>
              </a:spcAft>
              <a:buClr>
                <a:schemeClr val="dk1"/>
              </a:buClr>
              <a:buSzPts val="2400"/>
              <a:buChar char="–"/>
              <a:defRPr sz="1900"/>
            </a:lvl4pPr>
            <a:lvl5pPr indent="-381000" lvl="4" marL="2286000" algn="l">
              <a:lnSpc>
                <a:spcPct val="100000"/>
              </a:lnSpc>
              <a:spcBef>
                <a:spcPts val="800"/>
              </a:spcBef>
              <a:spcAft>
                <a:spcPts val="0"/>
              </a:spcAft>
              <a:buClr>
                <a:schemeClr val="dk1"/>
              </a:buClr>
              <a:buSzPts val="2400"/>
              <a:buChar char="–"/>
              <a:defRPr sz="1900"/>
            </a:lvl5pPr>
            <a:lvl6pPr indent="-381000" lvl="5" marL="2743200" algn="l">
              <a:lnSpc>
                <a:spcPct val="100000"/>
              </a:lnSpc>
              <a:spcBef>
                <a:spcPts val="800"/>
              </a:spcBef>
              <a:spcAft>
                <a:spcPts val="0"/>
              </a:spcAft>
              <a:buClr>
                <a:schemeClr val="dk1"/>
              </a:buClr>
              <a:buSzPts val="2400"/>
              <a:buChar char="–"/>
              <a:defRPr sz="1900"/>
            </a:lvl6pPr>
            <a:lvl7pPr indent="-381000" lvl="6" marL="3200400" algn="l">
              <a:lnSpc>
                <a:spcPct val="100000"/>
              </a:lnSpc>
              <a:spcBef>
                <a:spcPts val="800"/>
              </a:spcBef>
              <a:spcAft>
                <a:spcPts val="0"/>
              </a:spcAft>
              <a:buClr>
                <a:schemeClr val="dk1"/>
              </a:buClr>
              <a:buSzPts val="2400"/>
              <a:buChar char="–"/>
              <a:defRPr sz="1900"/>
            </a:lvl7pPr>
            <a:lvl8pPr indent="-381000" lvl="7" marL="3657600" algn="l">
              <a:lnSpc>
                <a:spcPct val="100000"/>
              </a:lnSpc>
              <a:spcBef>
                <a:spcPts val="800"/>
              </a:spcBef>
              <a:spcAft>
                <a:spcPts val="0"/>
              </a:spcAft>
              <a:buClr>
                <a:schemeClr val="dk1"/>
              </a:buClr>
              <a:buSzPts val="2400"/>
              <a:buChar char="–"/>
              <a:defRPr sz="1900"/>
            </a:lvl8pPr>
            <a:lvl9pPr indent="-381000" lvl="8" marL="4114800" algn="l">
              <a:lnSpc>
                <a:spcPct val="100000"/>
              </a:lnSpc>
              <a:spcBef>
                <a:spcPts val="800"/>
              </a:spcBef>
              <a:spcAft>
                <a:spcPts val="0"/>
              </a:spcAft>
              <a:buClr>
                <a:schemeClr val="dk1"/>
              </a:buClr>
              <a:buSzPts val="2400"/>
              <a:buChar char="–"/>
              <a:defRPr sz="1900"/>
            </a:lvl9pPr>
          </a:lstStyle>
          <a:p/>
        </p:txBody>
      </p:sp>
      <p:cxnSp>
        <p:nvCxnSpPr>
          <p:cNvPr id="13" name="Google Shape;13;p3"/>
          <p:cNvCxnSpPr/>
          <p:nvPr/>
        </p:nvCxnSpPr>
        <p:spPr>
          <a:xfrm>
            <a:off x="609600" y="609600"/>
            <a:ext cx="10972800" cy="0"/>
          </a:xfrm>
          <a:prstGeom prst="straightConnector1">
            <a:avLst/>
          </a:prstGeom>
          <a:noFill/>
          <a:ln cap="flat" cmpd="sng" w="63500">
            <a:solidFill>
              <a:schemeClr val="dk1"/>
            </a:solidFill>
            <a:prstDash val="solid"/>
            <a:round/>
            <a:headEnd len="sm" w="sm" type="none"/>
            <a:tailEnd len="sm" w="sm" type="none"/>
          </a:ln>
        </p:spPr>
      </p:cxnSp>
      <p:sp>
        <p:nvSpPr>
          <p:cNvPr id="14" name="Google Shape;14;p3"/>
          <p:cNvSpPr txBox="1"/>
          <p:nvPr>
            <p:ph type="title"/>
          </p:nvPr>
        </p:nvSpPr>
        <p:spPr>
          <a:xfrm>
            <a:off x="609600" y="787400"/>
            <a:ext cx="9448800" cy="914400"/>
          </a:xfrm>
          <a:prstGeom prst="rect">
            <a:avLst/>
          </a:prstGeom>
          <a:noFill/>
          <a:ln>
            <a:noFill/>
          </a:ln>
        </p:spPr>
        <p:txBody>
          <a:bodyPr anchorCtr="0" anchor="t" bIns="0" lIns="0" spcFirstLastPara="1" rIns="0" wrap="square" tIns="0">
            <a:normAutofit/>
          </a:bodyPr>
          <a:lstStyle>
            <a:lvl1pPr lvl="0" algn="l">
              <a:lnSpc>
                <a:spcPct val="80000"/>
              </a:lnSpc>
              <a:spcBef>
                <a:spcPts val="0"/>
              </a:spcBef>
              <a:spcAft>
                <a:spcPts val="0"/>
              </a:spcAft>
              <a:buClr>
                <a:schemeClr val="dk1"/>
              </a:buClr>
              <a:buSzPts val="2400"/>
              <a:buNone/>
              <a:defRPr sz="1900">
                <a:latin typeface="Arial"/>
                <a:ea typeface="Arial"/>
                <a:cs typeface="Arial"/>
                <a:sym typeface="Arial"/>
              </a:defRPr>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p:txBody>
      </p:sp>
      <p:sp>
        <p:nvSpPr>
          <p:cNvPr id="15" name="Google Shape;15;p3"/>
          <p:cNvSpPr txBox="1"/>
          <p:nvPr/>
        </p:nvSpPr>
        <p:spPr>
          <a:xfrm>
            <a:off x="0" y="6162507"/>
            <a:ext cx="12192000" cy="401700"/>
          </a:xfrm>
          <a:prstGeom prst="rect">
            <a:avLst/>
          </a:prstGeom>
          <a:noFill/>
          <a:ln>
            <a:noFill/>
          </a:ln>
        </p:spPr>
        <p:txBody>
          <a:bodyPr anchorCtr="0" anchor="b" bIns="0" lIns="0" spcFirstLastPara="1" rIns="0" wrap="square" tIns="0">
            <a:noAutofit/>
          </a:bodyPr>
          <a:lstStyle/>
          <a:p>
            <a:pPr indent="0" lvl="0" marL="0" marR="0" rtl="0" algn="ctr">
              <a:lnSpc>
                <a:spcPct val="113846"/>
              </a:lnSpc>
              <a:spcBef>
                <a:spcPts val="0"/>
              </a:spcBef>
              <a:spcAft>
                <a:spcPts val="0"/>
              </a:spcAft>
              <a:buNone/>
            </a:pPr>
            <a:r>
              <a:rPr b="0" i="0" lang="en-US" sz="900" u="none" cap="none" strike="noStrike">
                <a:solidFill>
                  <a:schemeClr val="dk1"/>
                </a:solidFill>
                <a:latin typeface="Arial"/>
                <a:ea typeface="Arial"/>
                <a:cs typeface="Arial"/>
                <a:sym typeface="Arial"/>
              </a:rPr>
              <a:t>Verizon confidential and proprietary. Unauthorized disclosure, reproduction or other use prohibited.</a:t>
            </a:r>
            <a:endParaRPr b="0" i="0" sz="9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20" name="Shape 20"/>
        <p:cNvGrpSpPr/>
        <p:nvPr/>
      </p:nvGrpSpPr>
      <p:grpSpPr>
        <a:xfrm>
          <a:off x="0" y="0"/>
          <a:ext cx="0" cy="0"/>
          <a:chOff x="0" y="0"/>
          <a:chExt cx="0" cy="0"/>
        </a:xfrm>
      </p:grpSpPr>
      <p:sp>
        <p:nvSpPr>
          <p:cNvPr id="21" name="Google Shape;21;p5"/>
          <p:cNvSpPr txBox="1"/>
          <p:nvPr>
            <p:ph type="ctrTitle"/>
          </p:nvPr>
        </p:nvSpPr>
        <p:spPr>
          <a:xfrm>
            <a:off x="609599" y="617431"/>
            <a:ext cx="10919100" cy="23163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dk1"/>
              </a:buClr>
              <a:buSzPts val="8000"/>
              <a:buFont typeface="Helvetica Neue"/>
              <a:buNone/>
              <a:defRPr i="0" sz="8000">
                <a:latin typeface="Arial"/>
                <a:ea typeface="Arial"/>
                <a:cs typeface="Arial"/>
                <a:sym typeface="Arial"/>
              </a:defRPr>
            </a:lvl1pPr>
            <a:lvl2pPr lvl="1" algn="l">
              <a:lnSpc>
                <a:spcPct val="100000"/>
              </a:lnSpc>
              <a:spcBef>
                <a:spcPts val="0"/>
              </a:spcBef>
              <a:spcAft>
                <a:spcPts val="0"/>
              </a:spcAft>
              <a:buSzPts val="1900"/>
              <a:buFont typeface="Helvetica Neue"/>
              <a:buNone/>
              <a:defRPr>
                <a:latin typeface="Helvetica Neue"/>
                <a:ea typeface="Helvetica Neue"/>
                <a:cs typeface="Helvetica Neue"/>
                <a:sym typeface="Helvetica Neue"/>
              </a:defRPr>
            </a:lvl2pPr>
            <a:lvl3pPr lvl="2" algn="l">
              <a:lnSpc>
                <a:spcPct val="100000"/>
              </a:lnSpc>
              <a:spcBef>
                <a:spcPts val="0"/>
              </a:spcBef>
              <a:spcAft>
                <a:spcPts val="0"/>
              </a:spcAft>
              <a:buSzPts val="1900"/>
              <a:buFont typeface="Helvetica Neue"/>
              <a:buNone/>
              <a:defRPr>
                <a:latin typeface="Helvetica Neue"/>
                <a:ea typeface="Helvetica Neue"/>
                <a:cs typeface="Helvetica Neue"/>
                <a:sym typeface="Helvetica Neue"/>
              </a:defRPr>
            </a:lvl3pPr>
            <a:lvl4pPr lvl="3" algn="l">
              <a:lnSpc>
                <a:spcPct val="100000"/>
              </a:lnSpc>
              <a:spcBef>
                <a:spcPts val="0"/>
              </a:spcBef>
              <a:spcAft>
                <a:spcPts val="0"/>
              </a:spcAft>
              <a:buSzPts val="1900"/>
              <a:buFont typeface="Helvetica Neue"/>
              <a:buNone/>
              <a:defRPr>
                <a:latin typeface="Helvetica Neue"/>
                <a:ea typeface="Helvetica Neue"/>
                <a:cs typeface="Helvetica Neue"/>
                <a:sym typeface="Helvetica Neue"/>
              </a:defRPr>
            </a:lvl4pPr>
            <a:lvl5pPr lvl="4" algn="l">
              <a:lnSpc>
                <a:spcPct val="100000"/>
              </a:lnSpc>
              <a:spcBef>
                <a:spcPts val="0"/>
              </a:spcBef>
              <a:spcAft>
                <a:spcPts val="0"/>
              </a:spcAft>
              <a:buSzPts val="1900"/>
              <a:buFont typeface="Helvetica Neue"/>
              <a:buNone/>
              <a:defRPr>
                <a:latin typeface="Helvetica Neue"/>
                <a:ea typeface="Helvetica Neue"/>
                <a:cs typeface="Helvetica Neue"/>
                <a:sym typeface="Helvetica Neue"/>
              </a:defRPr>
            </a:lvl5pPr>
            <a:lvl6pPr lvl="5" algn="l">
              <a:lnSpc>
                <a:spcPct val="100000"/>
              </a:lnSpc>
              <a:spcBef>
                <a:spcPts val="0"/>
              </a:spcBef>
              <a:spcAft>
                <a:spcPts val="0"/>
              </a:spcAft>
              <a:buSzPts val="1900"/>
              <a:buFont typeface="Helvetica Neue"/>
              <a:buNone/>
              <a:defRPr>
                <a:latin typeface="Helvetica Neue"/>
                <a:ea typeface="Helvetica Neue"/>
                <a:cs typeface="Helvetica Neue"/>
                <a:sym typeface="Helvetica Neue"/>
              </a:defRPr>
            </a:lvl6pPr>
            <a:lvl7pPr lvl="6" algn="l">
              <a:lnSpc>
                <a:spcPct val="100000"/>
              </a:lnSpc>
              <a:spcBef>
                <a:spcPts val="0"/>
              </a:spcBef>
              <a:spcAft>
                <a:spcPts val="0"/>
              </a:spcAft>
              <a:buSzPts val="1900"/>
              <a:buFont typeface="Helvetica Neue"/>
              <a:buNone/>
              <a:defRPr>
                <a:latin typeface="Helvetica Neue"/>
                <a:ea typeface="Helvetica Neue"/>
                <a:cs typeface="Helvetica Neue"/>
                <a:sym typeface="Helvetica Neue"/>
              </a:defRPr>
            </a:lvl7pPr>
            <a:lvl8pPr lvl="7" algn="l">
              <a:lnSpc>
                <a:spcPct val="100000"/>
              </a:lnSpc>
              <a:spcBef>
                <a:spcPts val="0"/>
              </a:spcBef>
              <a:spcAft>
                <a:spcPts val="0"/>
              </a:spcAft>
              <a:buSzPts val="1900"/>
              <a:buFont typeface="Helvetica Neue"/>
              <a:buNone/>
              <a:defRPr>
                <a:latin typeface="Helvetica Neue"/>
                <a:ea typeface="Helvetica Neue"/>
                <a:cs typeface="Helvetica Neue"/>
                <a:sym typeface="Helvetica Neue"/>
              </a:defRPr>
            </a:lvl8pPr>
            <a:lvl9pPr lvl="8" algn="l">
              <a:lnSpc>
                <a:spcPct val="100000"/>
              </a:lnSpc>
              <a:spcBef>
                <a:spcPts val="0"/>
              </a:spcBef>
              <a:spcAft>
                <a:spcPts val="0"/>
              </a:spcAft>
              <a:buSzPts val="1900"/>
              <a:buFont typeface="Helvetica Neue"/>
              <a:buNone/>
              <a:defRPr>
                <a:latin typeface="Helvetica Neue"/>
                <a:ea typeface="Helvetica Neue"/>
                <a:cs typeface="Helvetica Neue"/>
                <a:sym typeface="Helvetica Neue"/>
              </a:defRPr>
            </a:lvl9pPr>
          </a:lstStyle>
          <a:p/>
        </p:txBody>
      </p:sp>
      <p:sp>
        <p:nvSpPr>
          <p:cNvPr id="22" name="Google Shape;22;p5"/>
          <p:cNvSpPr txBox="1"/>
          <p:nvPr>
            <p:ph idx="1" type="subTitle"/>
          </p:nvPr>
        </p:nvSpPr>
        <p:spPr>
          <a:xfrm>
            <a:off x="609599" y="3055831"/>
            <a:ext cx="6185700" cy="1828800"/>
          </a:xfrm>
          <a:prstGeom prst="rect">
            <a:avLst/>
          </a:prstGeom>
          <a:noFill/>
          <a:ln>
            <a:noFill/>
          </a:ln>
        </p:spPr>
        <p:txBody>
          <a:bodyPr anchorCtr="0" anchor="t" bIns="0" lIns="0" spcFirstLastPara="1" rIns="0" wrap="square" tIns="0">
            <a:noAutofit/>
          </a:bodyPr>
          <a:lstStyle>
            <a:lvl1pPr lvl="0" algn="l">
              <a:lnSpc>
                <a:spcPct val="80000"/>
              </a:lnSpc>
              <a:spcBef>
                <a:spcPts val="1200"/>
              </a:spcBef>
              <a:spcAft>
                <a:spcPts val="0"/>
              </a:spcAft>
              <a:buClr>
                <a:schemeClr val="dk1"/>
              </a:buClr>
              <a:buSzPts val="2700"/>
              <a:buFont typeface="Helvetica Neue"/>
              <a:buNone/>
              <a:defRPr b="0" i="0" sz="2700">
                <a:solidFill>
                  <a:schemeClr val="dk1"/>
                </a:solidFill>
                <a:latin typeface="Arial"/>
                <a:ea typeface="Arial"/>
                <a:cs typeface="Arial"/>
                <a:sym typeface="Arial"/>
              </a:defRPr>
            </a:lvl1pPr>
            <a:lvl2pPr lvl="1" algn="l">
              <a:lnSpc>
                <a:spcPct val="80000"/>
              </a:lnSpc>
              <a:spcBef>
                <a:spcPts val="1200"/>
              </a:spcBef>
              <a:spcAft>
                <a:spcPts val="0"/>
              </a:spcAft>
              <a:buClr>
                <a:schemeClr val="dk1"/>
              </a:buClr>
              <a:buSzPts val="2700"/>
              <a:buFont typeface="Helvetica Neue"/>
              <a:buNone/>
              <a:defRPr b="1" sz="2700">
                <a:solidFill>
                  <a:schemeClr val="dk1"/>
                </a:solidFill>
                <a:latin typeface="Helvetica Neue"/>
                <a:ea typeface="Helvetica Neue"/>
                <a:cs typeface="Helvetica Neue"/>
                <a:sym typeface="Helvetica Neue"/>
              </a:defRPr>
            </a:lvl2pPr>
            <a:lvl3pPr lvl="2" algn="l">
              <a:lnSpc>
                <a:spcPct val="80000"/>
              </a:lnSpc>
              <a:spcBef>
                <a:spcPts val="1200"/>
              </a:spcBef>
              <a:spcAft>
                <a:spcPts val="0"/>
              </a:spcAft>
              <a:buClr>
                <a:schemeClr val="dk1"/>
              </a:buClr>
              <a:buSzPts val="2700"/>
              <a:buFont typeface="Helvetica Neue"/>
              <a:buNone/>
              <a:defRPr b="1" sz="2700">
                <a:solidFill>
                  <a:schemeClr val="dk1"/>
                </a:solidFill>
                <a:latin typeface="Helvetica Neue"/>
                <a:ea typeface="Helvetica Neue"/>
                <a:cs typeface="Helvetica Neue"/>
                <a:sym typeface="Helvetica Neue"/>
              </a:defRPr>
            </a:lvl3pPr>
            <a:lvl4pPr lvl="3" algn="l">
              <a:lnSpc>
                <a:spcPct val="80000"/>
              </a:lnSpc>
              <a:spcBef>
                <a:spcPts val="1200"/>
              </a:spcBef>
              <a:spcAft>
                <a:spcPts val="0"/>
              </a:spcAft>
              <a:buClr>
                <a:schemeClr val="dk1"/>
              </a:buClr>
              <a:buSzPts val="2700"/>
              <a:buFont typeface="Helvetica Neue"/>
              <a:buNone/>
              <a:defRPr b="1" sz="2700">
                <a:solidFill>
                  <a:schemeClr val="dk1"/>
                </a:solidFill>
                <a:latin typeface="Helvetica Neue"/>
                <a:ea typeface="Helvetica Neue"/>
                <a:cs typeface="Helvetica Neue"/>
                <a:sym typeface="Helvetica Neue"/>
              </a:defRPr>
            </a:lvl4pPr>
            <a:lvl5pPr lvl="4" algn="l">
              <a:lnSpc>
                <a:spcPct val="80000"/>
              </a:lnSpc>
              <a:spcBef>
                <a:spcPts val="1200"/>
              </a:spcBef>
              <a:spcAft>
                <a:spcPts val="0"/>
              </a:spcAft>
              <a:buClr>
                <a:schemeClr val="dk1"/>
              </a:buClr>
              <a:buSzPts val="2700"/>
              <a:buFont typeface="Helvetica Neue"/>
              <a:buNone/>
              <a:defRPr b="1" sz="2700">
                <a:solidFill>
                  <a:schemeClr val="dk1"/>
                </a:solidFill>
                <a:latin typeface="Helvetica Neue"/>
                <a:ea typeface="Helvetica Neue"/>
                <a:cs typeface="Helvetica Neue"/>
                <a:sym typeface="Helvetica Neue"/>
              </a:defRPr>
            </a:lvl5pPr>
            <a:lvl6pPr lvl="5" algn="l">
              <a:lnSpc>
                <a:spcPct val="80000"/>
              </a:lnSpc>
              <a:spcBef>
                <a:spcPts val="1200"/>
              </a:spcBef>
              <a:spcAft>
                <a:spcPts val="0"/>
              </a:spcAft>
              <a:buClr>
                <a:schemeClr val="dk1"/>
              </a:buClr>
              <a:buSzPts val="2700"/>
              <a:buFont typeface="Helvetica Neue"/>
              <a:buNone/>
              <a:defRPr b="1" sz="2700">
                <a:solidFill>
                  <a:schemeClr val="dk1"/>
                </a:solidFill>
                <a:latin typeface="Helvetica Neue"/>
                <a:ea typeface="Helvetica Neue"/>
                <a:cs typeface="Helvetica Neue"/>
                <a:sym typeface="Helvetica Neue"/>
              </a:defRPr>
            </a:lvl6pPr>
            <a:lvl7pPr lvl="6" algn="l">
              <a:lnSpc>
                <a:spcPct val="80000"/>
              </a:lnSpc>
              <a:spcBef>
                <a:spcPts val="1200"/>
              </a:spcBef>
              <a:spcAft>
                <a:spcPts val="0"/>
              </a:spcAft>
              <a:buClr>
                <a:schemeClr val="dk1"/>
              </a:buClr>
              <a:buSzPts val="2700"/>
              <a:buFont typeface="Helvetica Neue"/>
              <a:buNone/>
              <a:defRPr b="1" sz="2700">
                <a:solidFill>
                  <a:schemeClr val="dk1"/>
                </a:solidFill>
                <a:latin typeface="Helvetica Neue"/>
                <a:ea typeface="Helvetica Neue"/>
                <a:cs typeface="Helvetica Neue"/>
                <a:sym typeface="Helvetica Neue"/>
              </a:defRPr>
            </a:lvl7pPr>
            <a:lvl8pPr lvl="7" algn="l">
              <a:lnSpc>
                <a:spcPct val="80000"/>
              </a:lnSpc>
              <a:spcBef>
                <a:spcPts val="1200"/>
              </a:spcBef>
              <a:spcAft>
                <a:spcPts val="0"/>
              </a:spcAft>
              <a:buClr>
                <a:schemeClr val="dk1"/>
              </a:buClr>
              <a:buSzPts val="2700"/>
              <a:buFont typeface="Helvetica Neue"/>
              <a:buNone/>
              <a:defRPr b="1" sz="2700">
                <a:solidFill>
                  <a:schemeClr val="dk1"/>
                </a:solidFill>
                <a:latin typeface="Helvetica Neue"/>
                <a:ea typeface="Helvetica Neue"/>
                <a:cs typeface="Helvetica Neue"/>
                <a:sym typeface="Helvetica Neue"/>
              </a:defRPr>
            </a:lvl8pPr>
            <a:lvl9pPr lvl="8" algn="l">
              <a:lnSpc>
                <a:spcPct val="80000"/>
              </a:lnSpc>
              <a:spcBef>
                <a:spcPts val="1200"/>
              </a:spcBef>
              <a:spcAft>
                <a:spcPts val="0"/>
              </a:spcAft>
              <a:buClr>
                <a:schemeClr val="dk1"/>
              </a:buClr>
              <a:buSzPts val="2700"/>
              <a:buFont typeface="Helvetica Neue"/>
              <a:buNone/>
              <a:defRPr b="1" sz="2700">
                <a:solidFill>
                  <a:schemeClr val="dk1"/>
                </a:solidFill>
                <a:latin typeface="Helvetica Neue"/>
                <a:ea typeface="Helvetica Neue"/>
                <a:cs typeface="Helvetica Neue"/>
                <a:sym typeface="Helvetica Neu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6"/>
          <p:cNvSpPr txBox="1"/>
          <p:nvPr>
            <p:ph idx="1" type="body"/>
          </p:nvPr>
        </p:nvSpPr>
        <p:spPr>
          <a:xfrm>
            <a:off x="609600" y="1946107"/>
            <a:ext cx="9448800" cy="39720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1200"/>
              </a:spcBef>
              <a:spcAft>
                <a:spcPts val="0"/>
              </a:spcAft>
              <a:buClr>
                <a:schemeClr val="dk1"/>
              </a:buClr>
              <a:buSzPts val="2400"/>
              <a:buNone/>
              <a:defRPr>
                <a:latin typeface="Arial"/>
                <a:ea typeface="Arial"/>
                <a:cs typeface="Arial"/>
                <a:sym typeface="Arial"/>
              </a:defRPr>
            </a:lvl1pPr>
            <a:lvl2pPr indent="-228600" lvl="1" marL="914400" algn="l">
              <a:lnSpc>
                <a:spcPct val="100000"/>
              </a:lnSpc>
              <a:spcBef>
                <a:spcPts val="1200"/>
              </a:spcBef>
              <a:spcAft>
                <a:spcPts val="0"/>
              </a:spcAft>
              <a:buClr>
                <a:schemeClr val="dk1"/>
              </a:buClr>
              <a:buSzPts val="2400"/>
              <a:buNone/>
              <a:defRPr/>
            </a:lvl2pPr>
            <a:lvl3pPr indent="-381000" lvl="2" marL="1371600" algn="l">
              <a:lnSpc>
                <a:spcPct val="100000"/>
              </a:lnSpc>
              <a:spcBef>
                <a:spcPts val="800"/>
              </a:spcBef>
              <a:spcAft>
                <a:spcPts val="0"/>
              </a:spcAft>
              <a:buClr>
                <a:schemeClr val="dk1"/>
              </a:buClr>
              <a:buSzPts val="2400"/>
              <a:buChar char="•"/>
              <a:defRPr/>
            </a:lvl3pPr>
            <a:lvl4pPr indent="-381000" lvl="3" marL="1828800" algn="l">
              <a:lnSpc>
                <a:spcPct val="100000"/>
              </a:lnSpc>
              <a:spcBef>
                <a:spcPts val="800"/>
              </a:spcBef>
              <a:spcAft>
                <a:spcPts val="0"/>
              </a:spcAft>
              <a:buClr>
                <a:schemeClr val="dk1"/>
              </a:buClr>
              <a:buSzPts val="2400"/>
              <a:buChar char="–"/>
              <a:defRPr/>
            </a:lvl4pPr>
            <a:lvl5pPr indent="-381000" lvl="4" marL="2286000" algn="l">
              <a:lnSpc>
                <a:spcPct val="100000"/>
              </a:lnSpc>
              <a:spcBef>
                <a:spcPts val="800"/>
              </a:spcBef>
              <a:spcAft>
                <a:spcPts val="0"/>
              </a:spcAft>
              <a:buClr>
                <a:schemeClr val="dk1"/>
              </a:buClr>
              <a:buSzPts val="2400"/>
              <a:buChar char="–"/>
              <a:defRPr/>
            </a:lvl5pPr>
            <a:lvl6pPr indent="-381000" lvl="5" marL="2743200" algn="l">
              <a:lnSpc>
                <a:spcPct val="100000"/>
              </a:lnSpc>
              <a:spcBef>
                <a:spcPts val="800"/>
              </a:spcBef>
              <a:spcAft>
                <a:spcPts val="0"/>
              </a:spcAft>
              <a:buClr>
                <a:schemeClr val="dk1"/>
              </a:buClr>
              <a:buSzPts val="2400"/>
              <a:buChar char="–"/>
              <a:defRPr/>
            </a:lvl6pPr>
            <a:lvl7pPr indent="-381000" lvl="6" marL="3200400" algn="l">
              <a:lnSpc>
                <a:spcPct val="100000"/>
              </a:lnSpc>
              <a:spcBef>
                <a:spcPts val="800"/>
              </a:spcBef>
              <a:spcAft>
                <a:spcPts val="0"/>
              </a:spcAft>
              <a:buClr>
                <a:schemeClr val="dk1"/>
              </a:buClr>
              <a:buSzPts val="2400"/>
              <a:buChar char="–"/>
              <a:defRPr/>
            </a:lvl7pPr>
            <a:lvl8pPr indent="-381000" lvl="7" marL="3657600" algn="l">
              <a:lnSpc>
                <a:spcPct val="100000"/>
              </a:lnSpc>
              <a:spcBef>
                <a:spcPts val="800"/>
              </a:spcBef>
              <a:spcAft>
                <a:spcPts val="0"/>
              </a:spcAft>
              <a:buClr>
                <a:schemeClr val="dk1"/>
              </a:buClr>
              <a:buSzPts val="2400"/>
              <a:buChar char="–"/>
              <a:defRPr/>
            </a:lvl8pPr>
            <a:lvl9pPr indent="-381000" lvl="8" marL="4114800" algn="l">
              <a:lnSpc>
                <a:spcPct val="100000"/>
              </a:lnSpc>
              <a:spcBef>
                <a:spcPts val="800"/>
              </a:spcBef>
              <a:spcAft>
                <a:spcPts val="0"/>
              </a:spcAft>
              <a:buClr>
                <a:schemeClr val="dk1"/>
              </a:buClr>
              <a:buSzPts val="2400"/>
              <a:buChar char="–"/>
              <a:defRPr/>
            </a:lvl9pPr>
          </a:lstStyle>
          <a:p/>
        </p:txBody>
      </p:sp>
      <p:cxnSp>
        <p:nvCxnSpPr>
          <p:cNvPr id="25" name="Google Shape;25;p6"/>
          <p:cNvCxnSpPr/>
          <p:nvPr/>
        </p:nvCxnSpPr>
        <p:spPr>
          <a:xfrm>
            <a:off x="609600" y="609600"/>
            <a:ext cx="10972800" cy="0"/>
          </a:xfrm>
          <a:prstGeom prst="straightConnector1">
            <a:avLst/>
          </a:prstGeom>
          <a:noFill/>
          <a:ln cap="flat" cmpd="sng" w="63500">
            <a:solidFill>
              <a:schemeClr val="dk1"/>
            </a:solidFill>
            <a:prstDash val="solid"/>
            <a:round/>
            <a:headEnd len="sm" w="sm" type="none"/>
            <a:tailEnd len="sm" w="sm" type="none"/>
          </a:ln>
        </p:spPr>
      </p:cxnSp>
      <p:sp>
        <p:nvSpPr>
          <p:cNvPr id="26" name="Google Shape;26;p6"/>
          <p:cNvSpPr txBox="1"/>
          <p:nvPr>
            <p:ph type="title"/>
          </p:nvPr>
        </p:nvSpPr>
        <p:spPr>
          <a:xfrm>
            <a:off x="609600" y="787400"/>
            <a:ext cx="9448800" cy="914400"/>
          </a:xfrm>
          <a:prstGeom prst="rect">
            <a:avLst/>
          </a:prstGeom>
          <a:noFill/>
          <a:ln>
            <a:noFill/>
          </a:ln>
        </p:spPr>
        <p:txBody>
          <a:bodyPr anchorCtr="0" anchor="t" bIns="0" lIns="0" spcFirstLastPara="1" rIns="0" wrap="square" tIns="0">
            <a:normAutofit/>
          </a:bodyPr>
          <a:lstStyle>
            <a:lvl1pPr lvl="0" algn="l">
              <a:lnSpc>
                <a:spcPct val="80000"/>
              </a:lnSpc>
              <a:spcBef>
                <a:spcPts val="0"/>
              </a:spcBef>
              <a:spcAft>
                <a:spcPts val="0"/>
              </a:spcAft>
              <a:buClr>
                <a:schemeClr val="dk1"/>
              </a:buClr>
              <a:buSzPts val="2400"/>
              <a:buNone/>
              <a:defRPr>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27" name="Google Shape;27;p6"/>
          <p:cNvSpPr txBox="1"/>
          <p:nvPr/>
        </p:nvSpPr>
        <p:spPr>
          <a:xfrm>
            <a:off x="0" y="6162507"/>
            <a:ext cx="12192000" cy="401700"/>
          </a:xfrm>
          <a:prstGeom prst="rect">
            <a:avLst/>
          </a:prstGeom>
          <a:noFill/>
          <a:ln>
            <a:noFill/>
          </a:ln>
        </p:spPr>
        <p:txBody>
          <a:bodyPr anchorCtr="0" anchor="b" bIns="0" lIns="0" spcFirstLastPara="1" rIns="0" wrap="square" tIns="0">
            <a:noAutofit/>
          </a:bodyPr>
          <a:lstStyle/>
          <a:p>
            <a:pPr indent="0" lvl="0" marL="0" marR="0" rtl="0" algn="ctr">
              <a:lnSpc>
                <a:spcPct val="113846"/>
              </a:lnSpc>
              <a:spcBef>
                <a:spcPts val="0"/>
              </a:spcBef>
              <a:spcAft>
                <a:spcPts val="0"/>
              </a:spcAft>
              <a:buNone/>
            </a:pPr>
            <a:r>
              <a:rPr b="0" i="0" lang="en-US" sz="900" u="none" cap="none" strike="noStrike">
                <a:solidFill>
                  <a:schemeClr val="dk1"/>
                </a:solidFill>
                <a:latin typeface="Arial"/>
                <a:ea typeface="Arial"/>
                <a:cs typeface="Arial"/>
                <a:sym typeface="Arial"/>
              </a:rPr>
              <a:t>Verizon confidential and proprietary. Unauthorized disclosure, reproduction or other use prohibited.</a:t>
            </a:r>
            <a:endParaRPr b="0" i="0" sz="900" u="none" cap="none" strike="noStrike">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 name="Shape 16"/>
        <p:cNvGrpSpPr/>
        <p:nvPr/>
      </p:nvGrpSpPr>
      <p:grpSpPr>
        <a:xfrm>
          <a:off x="0" y="0"/>
          <a:ext cx="0" cy="0"/>
          <a:chOff x="0" y="0"/>
          <a:chExt cx="0" cy="0"/>
        </a:xfrm>
      </p:grpSpPr>
      <p:sp>
        <p:nvSpPr>
          <p:cNvPr id="17" name="Google Shape;17;p4"/>
          <p:cNvSpPr txBox="1"/>
          <p:nvPr>
            <p:ph type="title"/>
          </p:nvPr>
        </p:nvSpPr>
        <p:spPr>
          <a:xfrm>
            <a:off x="609600" y="787400"/>
            <a:ext cx="9448800" cy="914400"/>
          </a:xfrm>
          <a:prstGeom prst="rect">
            <a:avLst/>
          </a:prstGeom>
          <a:noFill/>
          <a:ln>
            <a:noFill/>
          </a:ln>
        </p:spPr>
        <p:txBody>
          <a:bodyPr anchorCtr="0" anchor="t" bIns="0" lIns="0" spcFirstLastPara="1" rIns="0" wrap="square" tIns="0">
            <a:normAutofit/>
          </a:bodyPr>
          <a:lstStyle>
            <a:lvl1pPr lvl="0" marR="0" algn="l">
              <a:lnSpc>
                <a:spcPct val="80000"/>
              </a:lnSpc>
              <a:spcBef>
                <a:spcPts val="0"/>
              </a:spcBef>
              <a:spcAft>
                <a:spcPts val="0"/>
              </a:spcAft>
              <a:buClr>
                <a:schemeClr val="dk1"/>
              </a:buClr>
              <a:buSzPts val="3200"/>
              <a:buFont typeface="Helvetica Neue"/>
              <a:buNone/>
              <a:defRPr b="1" i="0" sz="3200" u="none" cap="none" strike="noStrike">
                <a:solidFill>
                  <a:schemeClr val="dk1"/>
                </a:solidFill>
                <a:latin typeface="Helvetica Neue"/>
                <a:ea typeface="Helvetica Neue"/>
                <a:cs typeface="Helvetica Neue"/>
                <a:sym typeface="Helvetica Neue"/>
              </a:defRPr>
            </a:lvl1pPr>
            <a:lvl2pPr lvl="1" marR="0" algn="l">
              <a:lnSpc>
                <a:spcPct val="100000"/>
              </a:lnSpc>
              <a:spcBef>
                <a:spcPts val="0"/>
              </a:spcBef>
              <a:spcAft>
                <a:spcPts val="0"/>
              </a:spcAft>
              <a:buClr>
                <a:srgbClr val="000000"/>
              </a:buClr>
              <a:buSzPts val="1900"/>
              <a:buFont typeface="Helvetica Neue"/>
              <a:buNone/>
              <a:defRPr b="0" i="0" sz="2400" u="none" cap="none" strike="noStrike">
                <a:solidFill>
                  <a:srgbClr val="000000"/>
                </a:solidFill>
                <a:latin typeface="Helvetica Neue"/>
                <a:ea typeface="Helvetica Neue"/>
                <a:cs typeface="Helvetica Neue"/>
                <a:sym typeface="Helvetica Neue"/>
              </a:defRPr>
            </a:lvl2pPr>
            <a:lvl3pPr lvl="2" marR="0" algn="l">
              <a:lnSpc>
                <a:spcPct val="100000"/>
              </a:lnSpc>
              <a:spcBef>
                <a:spcPts val="0"/>
              </a:spcBef>
              <a:spcAft>
                <a:spcPts val="0"/>
              </a:spcAft>
              <a:buClr>
                <a:srgbClr val="000000"/>
              </a:buClr>
              <a:buSzPts val="1900"/>
              <a:buFont typeface="Helvetica Neue"/>
              <a:buNone/>
              <a:defRPr b="0" i="0" sz="2400" u="none" cap="none" strike="noStrike">
                <a:solidFill>
                  <a:srgbClr val="000000"/>
                </a:solidFill>
                <a:latin typeface="Helvetica Neue"/>
                <a:ea typeface="Helvetica Neue"/>
                <a:cs typeface="Helvetica Neue"/>
                <a:sym typeface="Helvetica Neue"/>
              </a:defRPr>
            </a:lvl3pPr>
            <a:lvl4pPr lvl="3" marR="0" algn="l">
              <a:lnSpc>
                <a:spcPct val="100000"/>
              </a:lnSpc>
              <a:spcBef>
                <a:spcPts val="0"/>
              </a:spcBef>
              <a:spcAft>
                <a:spcPts val="0"/>
              </a:spcAft>
              <a:buClr>
                <a:srgbClr val="000000"/>
              </a:buClr>
              <a:buSzPts val="1900"/>
              <a:buFont typeface="Helvetica Neue"/>
              <a:buNone/>
              <a:defRPr b="0" i="0" sz="2400" u="none" cap="none" strike="noStrike">
                <a:solidFill>
                  <a:srgbClr val="000000"/>
                </a:solidFill>
                <a:latin typeface="Helvetica Neue"/>
                <a:ea typeface="Helvetica Neue"/>
                <a:cs typeface="Helvetica Neue"/>
                <a:sym typeface="Helvetica Neue"/>
              </a:defRPr>
            </a:lvl4pPr>
            <a:lvl5pPr lvl="4" marR="0" algn="l">
              <a:lnSpc>
                <a:spcPct val="100000"/>
              </a:lnSpc>
              <a:spcBef>
                <a:spcPts val="0"/>
              </a:spcBef>
              <a:spcAft>
                <a:spcPts val="0"/>
              </a:spcAft>
              <a:buClr>
                <a:srgbClr val="000000"/>
              </a:buClr>
              <a:buSzPts val="1900"/>
              <a:buFont typeface="Helvetica Neue"/>
              <a:buNone/>
              <a:defRPr b="0" i="0" sz="2400" u="none" cap="none" strike="noStrike">
                <a:solidFill>
                  <a:srgbClr val="000000"/>
                </a:solidFill>
                <a:latin typeface="Helvetica Neue"/>
                <a:ea typeface="Helvetica Neue"/>
                <a:cs typeface="Helvetica Neue"/>
                <a:sym typeface="Helvetica Neue"/>
              </a:defRPr>
            </a:lvl5pPr>
            <a:lvl6pPr lvl="5" marR="0" algn="l">
              <a:lnSpc>
                <a:spcPct val="100000"/>
              </a:lnSpc>
              <a:spcBef>
                <a:spcPts val="0"/>
              </a:spcBef>
              <a:spcAft>
                <a:spcPts val="0"/>
              </a:spcAft>
              <a:buClr>
                <a:srgbClr val="000000"/>
              </a:buClr>
              <a:buSzPts val="1900"/>
              <a:buFont typeface="Helvetica Neue"/>
              <a:buNone/>
              <a:defRPr b="0" i="0" sz="2400" u="none" cap="none" strike="noStrike">
                <a:solidFill>
                  <a:srgbClr val="000000"/>
                </a:solidFill>
                <a:latin typeface="Helvetica Neue"/>
                <a:ea typeface="Helvetica Neue"/>
                <a:cs typeface="Helvetica Neue"/>
                <a:sym typeface="Helvetica Neue"/>
              </a:defRPr>
            </a:lvl6pPr>
            <a:lvl7pPr lvl="6" marR="0" algn="l">
              <a:lnSpc>
                <a:spcPct val="100000"/>
              </a:lnSpc>
              <a:spcBef>
                <a:spcPts val="0"/>
              </a:spcBef>
              <a:spcAft>
                <a:spcPts val="0"/>
              </a:spcAft>
              <a:buClr>
                <a:srgbClr val="000000"/>
              </a:buClr>
              <a:buSzPts val="1900"/>
              <a:buFont typeface="Helvetica Neue"/>
              <a:buNone/>
              <a:defRPr b="0" i="0" sz="2400" u="none" cap="none" strike="noStrike">
                <a:solidFill>
                  <a:srgbClr val="000000"/>
                </a:solidFill>
                <a:latin typeface="Helvetica Neue"/>
                <a:ea typeface="Helvetica Neue"/>
                <a:cs typeface="Helvetica Neue"/>
                <a:sym typeface="Helvetica Neue"/>
              </a:defRPr>
            </a:lvl7pPr>
            <a:lvl8pPr lvl="7" marR="0" algn="l">
              <a:lnSpc>
                <a:spcPct val="100000"/>
              </a:lnSpc>
              <a:spcBef>
                <a:spcPts val="0"/>
              </a:spcBef>
              <a:spcAft>
                <a:spcPts val="0"/>
              </a:spcAft>
              <a:buClr>
                <a:srgbClr val="000000"/>
              </a:buClr>
              <a:buSzPts val="1900"/>
              <a:buFont typeface="Helvetica Neue"/>
              <a:buNone/>
              <a:defRPr b="0" i="0" sz="2400" u="none" cap="none" strike="noStrike">
                <a:solidFill>
                  <a:srgbClr val="000000"/>
                </a:solidFill>
                <a:latin typeface="Helvetica Neue"/>
                <a:ea typeface="Helvetica Neue"/>
                <a:cs typeface="Helvetica Neue"/>
                <a:sym typeface="Helvetica Neue"/>
              </a:defRPr>
            </a:lvl8pPr>
            <a:lvl9pPr lvl="8" marR="0" algn="l">
              <a:lnSpc>
                <a:spcPct val="100000"/>
              </a:lnSpc>
              <a:spcBef>
                <a:spcPts val="0"/>
              </a:spcBef>
              <a:spcAft>
                <a:spcPts val="0"/>
              </a:spcAft>
              <a:buClr>
                <a:srgbClr val="000000"/>
              </a:buClr>
              <a:buSzPts val="1900"/>
              <a:buFont typeface="Helvetica Neue"/>
              <a:buNone/>
              <a:defRPr b="0" i="0" sz="2400" u="none" cap="none" strike="noStrike">
                <a:solidFill>
                  <a:srgbClr val="000000"/>
                </a:solidFill>
                <a:latin typeface="Helvetica Neue"/>
                <a:ea typeface="Helvetica Neue"/>
                <a:cs typeface="Helvetica Neue"/>
                <a:sym typeface="Helvetica Neue"/>
              </a:defRPr>
            </a:lvl9pPr>
          </a:lstStyle>
          <a:p/>
        </p:txBody>
      </p:sp>
      <p:sp>
        <p:nvSpPr>
          <p:cNvPr id="18" name="Google Shape;18;p4"/>
          <p:cNvSpPr txBox="1"/>
          <p:nvPr>
            <p:ph idx="1" type="body"/>
          </p:nvPr>
        </p:nvSpPr>
        <p:spPr>
          <a:xfrm>
            <a:off x="609600" y="1950720"/>
            <a:ext cx="9448800" cy="3967500"/>
          </a:xfrm>
          <a:prstGeom prst="rect">
            <a:avLst/>
          </a:prstGeom>
          <a:noFill/>
          <a:ln>
            <a:noFill/>
          </a:ln>
        </p:spPr>
        <p:txBody>
          <a:bodyPr anchorCtr="0" anchor="t" bIns="0" lIns="0" spcFirstLastPara="1" rIns="0" wrap="square" tIns="0">
            <a:normAutofit/>
          </a:bodyPr>
          <a:lstStyle>
            <a:lvl1pPr indent="-228600" lvl="0" marL="457200" marR="0" algn="l">
              <a:lnSpc>
                <a:spcPct val="100000"/>
              </a:lnSpc>
              <a:spcBef>
                <a:spcPts val="1200"/>
              </a:spcBef>
              <a:spcAft>
                <a:spcPts val="0"/>
              </a:spcAft>
              <a:buClr>
                <a:schemeClr val="dk1"/>
              </a:buClr>
              <a:buSzPts val="1600"/>
              <a:buFont typeface="Helvetica Neue"/>
              <a:buNone/>
              <a:defRPr b="1" i="0" sz="1600" u="none" cap="none" strike="noStrike">
                <a:solidFill>
                  <a:schemeClr val="dk1"/>
                </a:solidFill>
                <a:latin typeface="Helvetica Neue"/>
                <a:ea typeface="Helvetica Neue"/>
                <a:cs typeface="Helvetica Neue"/>
                <a:sym typeface="Helvetica Neue"/>
              </a:defRPr>
            </a:lvl1pPr>
            <a:lvl2pPr indent="-228600" lvl="1" marL="914400" marR="0" algn="l">
              <a:lnSpc>
                <a:spcPct val="100000"/>
              </a:lnSpc>
              <a:spcBef>
                <a:spcPts val="1200"/>
              </a:spcBef>
              <a:spcAft>
                <a:spcPts val="0"/>
              </a:spcAft>
              <a:buClr>
                <a:schemeClr val="dk1"/>
              </a:buClr>
              <a:buSzPts val="1600"/>
              <a:buFont typeface="Helvetica Neue"/>
              <a:buNone/>
              <a:defRPr b="0" i="0" sz="1600" u="none" cap="none" strike="noStrike">
                <a:solidFill>
                  <a:schemeClr val="dk1"/>
                </a:solidFill>
                <a:latin typeface="Helvetica Neue"/>
                <a:ea typeface="Helvetica Neue"/>
                <a:cs typeface="Helvetica Neue"/>
                <a:sym typeface="Helvetica Neue"/>
              </a:defRPr>
            </a:lvl2pPr>
            <a:lvl3pPr indent="-330200" lvl="2" marL="1371600" marR="0" algn="l">
              <a:lnSpc>
                <a:spcPct val="100000"/>
              </a:lnSpc>
              <a:spcBef>
                <a:spcPts val="800"/>
              </a:spcBef>
              <a:spcAft>
                <a:spcPts val="0"/>
              </a:spcAft>
              <a:buClr>
                <a:schemeClr val="dk1"/>
              </a:buClr>
              <a:buSzPts val="1600"/>
              <a:buFont typeface="Helvetica Neue"/>
              <a:buChar char="•"/>
              <a:defRPr b="0" i="0" sz="1600" u="none" cap="none" strike="noStrike">
                <a:solidFill>
                  <a:schemeClr val="dk1"/>
                </a:solidFill>
                <a:latin typeface="Helvetica Neue"/>
                <a:ea typeface="Helvetica Neue"/>
                <a:cs typeface="Helvetica Neue"/>
                <a:sym typeface="Helvetica Neue"/>
              </a:defRPr>
            </a:lvl3pPr>
            <a:lvl4pPr indent="-330200" lvl="3" marL="1828800" marR="0" algn="l">
              <a:lnSpc>
                <a:spcPct val="100000"/>
              </a:lnSpc>
              <a:spcBef>
                <a:spcPts val="800"/>
              </a:spcBef>
              <a:spcAft>
                <a:spcPts val="0"/>
              </a:spcAft>
              <a:buClr>
                <a:schemeClr val="dk1"/>
              </a:buClr>
              <a:buSzPts val="1600"/>
              <a:buFont typeface="Helvetica Neue"/>
              <a:buChar char="–"/>
              <a:defRPr b="0" i="0" sz="1600" u="none" cap="none" strike="noStrike">
                <a:solidFill>
                  <a:schemeClr val="dk1"/>
                </a:solidFill>
                <a:latin typeface="Helvetica Neue"/>
                <a:ea typeface="Helvetica Neue"/>
                <a:cs typeface="Helvetica Neue"/>
                <a:sym typeface="Helvetica Neue"/>
              </a:defRPr>
            </a:lvl4pPr>
            <a:lvl5pPr indent="-330200" lvl="4" marL="2286000" marR="0" algn="l">
              <a:lnSpc>
                <a:spcPct val="100000"/>
              </a:lnSpc>
              <a:spcBef>
                <a:spcPts val="800"/>
              </a:spcBef>
              <a:spcAft>
                <a:spcPts val="0"/>
              </a:spcAft>
              <a:buClr>
                <a:schemeClr val="dk1"/>
              </a:buClr>
              <a:buSzPts val="1600"/>
              <a:buFont typeface="Helvetica Neue"/>
              <a:buChar char="–"/>
              <a:defRPr b="0" i="0" sz="1600" u="none" cap="none" strike="noStrike">
                <a:solidFill>
                  <a:schemeClr val="dk1"/>
                </a:solidFill>
                <a:latin typeface="Helvetica Neue"/>
                <a:ea typeface="Helvetica Neue"/>
                <a:cs typeface="Helvetica Neue"/>
                <a:sym typeface="Helvetica Neue"/>
              </a:defRPr>
            </a:lvl5pPr>
            <a:lvl6pPr indent="-330200" lvl="5" marL="2743200" marR="0" algn="l">
              <a:lnSpc>
                <a:spcPct val="100000"/>
              </a:lnSpc>
              <a:spcBef>
                <a:spcPts val="800"/>
              </a:spcBef>
              <a:spcAft>
                <a:spcPts val="0"/>
              </a:spcAft>
              <a:buClr>
                <a:schemeClr val="dk1"/>
              </a:buClr>
              <a:buSzPts val="1600"/>
              <a:buFont typeface="Helvetica Neue"/>
              <a:buChar char="–"/>
              <a:defRPr b="0" i="0" sz="1600" u="none" cap="none" strike="noStrike">
                <a:solidFill>
                  <a:schemeClr val="dk1"/>
                </a:solidFill>
                <a:latin typeface="Helvetica Neue"/>
                <a:ea typeface="Helvetica Neue"/>
                <a:cs typeface="Helvetica Neue"/>
                <a:sym typeface="Helvetica Neue"/>
              </a:defRPr>
            </a:lvl6pPr>
            <a:lvl7pPr indent="-330200" lvl="6" marL="3200400" marR="0" algn="l">
              <a:lnSpc>
                <a:spcPct val="100000"/>
              </a:lnSpc>
              <a:spcBef>
                <a:spcPts val="800"/>
              </a:spcBef>
              <a:spcAft>
                <a:spcPts val="0"/>
              </a:spcAft>
              <a:buClr>
                <a:schemeClr val="dk1"/>
              </a:buClr>
              <a:buSzPts val="1600"/>
              <a:buFont typeface="Helvetica Neue"/>
              <a:buChar char="–"/>
              <a:defRPr b="0" i="0" sz="1600" u="none" cap="none" strike="noStrike">
                <a:solidFill>
                  <a:schemeClr val="dk1"/>
                </a:solidFill>
                <a:latin typeface="Helvetica Neue"/>
                <a:ea typeface="Helvetica Neue"/>
                <a:cs typeface="Helvetica Neue"/>
                <a:sym typeface="Helvetica Neue"/>
              </a:defRPr>
            </a:lvl7pPr>
            <a:lvl8pPr indent="-330200" lvl="7" marL="3657600" marR="0" algn="l">
              <a:lnSpc>
                <a:spcPct val="100000"/>
              </a:lnSpc>
              <a:spcBef>
                <a:spcPts val="800"/>
              </a:spcBef>
              <a:spcAft>
                <a:spcPts val="0"/>
              </a:spcAft>
              <a:buClr>
                <a:schemeClr val="dk1"/>
              </a:buClr>
              <a:buSzPts val="1600"/>
              <a:buFont typeface="Helvetica Neue"/>
              <a:buChar char="–"/>
              <a:defRPr b="0" i="0" sz="1600" u="none" cap="none" strike="noStrike">
                <a:solidFill>
                  <a:schemeClr val="dk1"/>
                </a:solidFill>
                <a:latin typeface="Helvetica Neue"/>
                <a:ea typeface="Helvetica Neue"/>
                <a:cs typeface="Helvetica Neue"/>
                <a:sym typeface="Helvetica Neue"/>
              </a:defRPr>
            </a:lvl8pPr>
            <a:lvl9pPr indent="-330200" lvl="8" marL="4114800" marR="0" algn="l">
              <a:lnSpc>
                <a:spcPct val="100000"/>
              </a:lnSpc>
              <a:spcBef>
                <a:spcPts val="800"/>
              </a:spcBef>
              <a:spcAft>
                <a:spcPts val="0"/>
              </a:spcAft>
              <a:buClr>
                <a:schemeClr val="dk1"/>
              </a:buClr>
              <a:buSzPts val="1600"/>
              <a:buFont typeface="Helvetica Neue"/>
              <a:buChar char="–"/>
              <a:defRPr b="0" i="0" sz="1600" u="none" cap="none" strike="noStrike">
                <a:solidFill>
                  <a:schemeClr val="dk1"/>
                </a:solidFill>
                <a:latin typeface="Helvetica Neue"/>
                <a:ea typeface="Helvetica Neue"/>
                <a:cs typeface="Helvetica Neue"/>
                <a:sym typeface="Helvetica Neue"/>
              </a:defRPr>
            </a:lvl9pPr>
          </a:lstStyle>
          <a:p/>
        </p:txBody>
      </p:sp>
      <p:pic>
        <p:nvPicPr>
          <p:cNvPr descr="Logos: Verizon Innovative Learning and J. Orin Edson Entrepreneurship + Innovation Institute at Arizona State University" id="19" name="Google Shape;19;p4"/>
          <p:cNvPicPr preferRelativeResize="0"/>
          <p:nvPr/>
        </p:nvPicPr>
        <p:blipFill rotWithShape="1">
          <a:blip r:embed="rId1">
            <a:alphaModFix/>
          </a:blip>
          <a:srcRect b="76281" l="20605" r="22111" t="14584"/>
          <a:stretch/>
        </p:blipFill>
        <p:spPr>
          <a:xfrm>
            <a:off x="609601" y="5966297"/>
            <a:ext cx="2987472" cy="64851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84">
          <p15:clr>
            <a:srgbClr val="F26B43"/>
          </p15:clr>
        </p15:guide>
        <p15:guide id="2" pos="384">
          <p15:clr>
            <a:srgbClr val="F26B43"/>
          </p15:clr>
        </p15:guide>
        <p15:guide id="3" pos="7296">
          <p15:clr>
            <a:srgbClr val="F26B43"/>
          </p15:clr>
        </p15:guide>
        <p15:guide id="4" pos="6336">
          <p15:clr>
            <a:srgbClr val="F26B43"/>
          </p15:clr>
        </p15:guide>
        <p15:guide id="5" orient="horz" pos="1224">
          <p15:clr>
            <a:srgbClr val="F26B43"/>
          </p15:clr>
        </p15:guide>
        <p15:guide id="6" orient="horz" pos="3952">
          <p15:clr>
            <a:srgbClr val="F26B43"/>
          </p15:clr>
        </p15:guide>
        <p15:guide id="7" pos="3840">
          <p15:clr>
            <a:srgbClr val="F26B43"/>
          </p15:clr>
        </p15:guide>
        <p15:guide id="8" orient="horz" pos="496">
          <p15:clr>
            <a:srgbClr val="F26B43"/>
          </p15:clr>
        </p15:guide>
        <p15:guide id="9" orient="horz" pos="4112">
          <p15:clr>
            <a:srgbClr val="F26B43"/>
          </p15:clr>
        </p15:guide>
        <p15:guide id="10" orient="horz" pos="3728">
          <p15:clr>
            <a:srgbClr val="F26B43"/>
          </p15:clr>
        </p15:guide>
        <p15:guide id="11" pos="112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2.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hyperlink" Target="https://www.verywellmind.com/what-is-gestalt-psychology-2795808"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www.youtube.com/watch?v=dk7cXdjX2Ys"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www.verywellmind.com/gestalt-laws-of-perceptual-organization-2795835" TargetMode="Externa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5.png"/><Relationship Id="rId5"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20.png"/><Relationship Id="rId5" Type="http://schemas.openxmlformats.org/officeDocument/2006/relationships/image" Target="../media/image27.png"/><Relationship Id="rId6" Type="http://schemas.openxmlformats.org/officeDocument/2006/relationships/image" Target="../media/image31.png"/><Relationship Id="rId7"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youtube.com/watch?v=etexc2tkE1I" TargetMode="External"/><Relationship Id="rId4" Type="http://schemas.openxmlformats.org/officeDocument/2006/relationships/image" Target="../media/image22.png"/><Relationship Id="rId5" Type="http://schemas.openxmlformats.org/officeDocument/2006/relationships/hyperlink" Target="https://www.youtube.com/watch?v=etexc2tkE1I" TargetMode="External"/><Relationship Id="rId6"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pic>
        <p:nvPicPr>
          <p:cNvPr id="33" name="Google Shape;33;p7"/>
          <p:cNvPicPr preferRelativeResize="0"/>
          <p:nvPr/>
        </p:nvPicPr>
        <p:blipFill>
          <a:blip r:embed="rId3">
            <a:alphaModFix/>
          </a:blip>
          <a:stretch>
            <a:fillRect/>
          </a:stretch>
        </p:blipFill>
        <p:spPr>
          <a:xfrm>
            <a:off x="0" y="0"/>
            <a:ext cx="6096000" cy="6858000"/>
          </a:xfrm>
          <a:prstGeom prst="rect">
            <a:avLst/>
          </a:prstGeom>
          <a:noFill/>
          <a:ln>
            <a:noFill/>
          </a:ln>
        </p:spPr>
      </p:pic>
      <p:pic>
        <p:nvPicPr>
          <p:cNvPr id="34" name="Google Shape;34;p7"/>
          <p:cNvPicPr preferRelativeResize="0"/>
          <p:nvPr/>
        </p:nvPicPr>
        <p:blipFill>
          <a:blip r:embed="rId4">
            <a:alphaModFix/>
          </a:blip>
          <a:stretch>
            <a:fillRect/>
          </a:stretch>
        </p:blipFill>
        <p:spPr>
          <a:xfrm>
            <a:off x="6096000" y="0"/>
            <a:ext cx="6096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8"/>
          <p:cNvSpPr txBox="1"/>
          <p:nvPr>
            <p:ph idx="1" type="body"/>
          </p:nvPr>
        </p:nvSpPr>
        <p:spPr>
          <a:xfrm>
            <a:off x="609600" y="1946107"/>
            <a:ext cx="9448800" cy="3972000"/>
          </a:xfrm>
          <a:prstGeom prst="rect">
            <a:avLst/>
          </a:prstGeom>
        </p:spPr>
        <p:txBody>
          <a:bodyPr anchorCtr="0" anchor="t" bIns="0" lIns="0" spcFirstLastPara="1" rIns="0" wrap="square" tIns="0">
            <a:normAutofit/>
          </a:bodyPr>
          <a:lstStyle/>
          <a:p>
            <a:pPr indent="0" lvl="0" marL="0" rtl="0" algn="l">
              <a:spcBef>
                <a:spcPts val="1200"/>
              </a:spcBef>
              <a:spcAft>
                <a:spcPts val="0"/>
              </a:spcAft>
              <a:buNone/>
            </a:pPr>
            <a:r>
              <a:t/>
            </a:r>
            <a:endParaRPr/>
          </a:p>
        </p:txBody>
      </p:sp>
      <p:sp>
        <p:nvSpPr>
          <p:cNvPr id="41" name="Google Shape;41;p8"/>
          <p:cNvSpPr txBox="1"/>
          <p:nvPr>
            <p:ph type="title"/>
          </p:nvPr>
        </p:nvSpPr>
        <p:spPr>
          <a:xfrm>
            <a:off x="609600" y="787400"/>
            <a:ext cx="9448800" cy="91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t/>
            </a:r>
            <a:endParaRPr/>
          </a:p>
        </p:txBody>
      </p:sp>
      <p:pic>
        <p:nvPicPr>
          <p:cNvPr id="42" name="Google Shape;42;p8"/>
          <p:cNvPicPr preferRelativeResize="0"/>
          <p:nvPr/>
        </p:nvPicPr>
        <p:blipFill>
          <a:blip r:embed="rId3">
            <a:alphaModFix/>
          </a:blip>
          <a:stretch>
            <a:fillRect/>
          </a:stretch>
        </p:blipFill>
        <p:spPr>
          <a:xfrm>
            <a:off x="-455767" y="-50800"/>
            <a:ext cx="13409802" cy="70183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pic>
        <p:nvPicPr>
          <p:cNvPr id="48" name="Google Shape;48;p9"/>
          <p:cNvPicPr preferRelativeResize="0"/>
          <p:nvPr/>
        </p:nvPicPr>
        <p:blipFill>
          <a:blip r:embed="rId3">
            <a:alphaModFix/>
          </a:blip>
          <a:stretch>
            <a:fillRect/>
          </a:stretch>
        </p:blipFill>
        <p:spPr>
          <a:xfrm>
            <a:off x="3308134" y="1037648"/>
            <a:ext cx="4786001" cy="4782700"/>
          </a:xfrm>
          <a:prstGeom prst="rect">
            <a:avLst/>
          </a:prstGeom>
          <a:noFill/>
          <a:ln>
            <a:noFill/>
          </a:ln>
        </p:spPr>
      </p:pic>
      <p:sp>
        <p:nvSpPr>
          <p:cNvPr id="49" name="Google Shape;49;p9"/>
          <p:cNvSpPr txBox="1"/>
          <p:nvPr/>
        </p:nvSpPr>
        <p:spPr>
          <a:xfrm>
            <a:off x="1095100" y="191633"/>
            <a:ext cx="7884900" cy="920100"/>
          </a:xfrm>
          <a:prstGeom prst="rect">
            <a:avLst/>
          </a:prstGeom>
          <a:noFill/>
          <a:ln>
            <a:noFill/>
          </a:ln>
        </p:spPr>
        <p:txBody>
          <a:bodyPr anchorCtr="0" anchor="t" bIns="121900" lIns="121900" spcFirstLastPara="1" rIns="121900" wrap="square" tIns="121900">
            <a:normAutofit/>
          </a:bodyPr>
          <a:lstStyle/>
          <a:p>
            <a:pPr indent="0" lvl="0" marL="0" rtl="0" algn="l">
              <a:spcBef>
                <a:spcPts val="0"/>
              </a:spcBef>
              <a:spcAft>
                <a:spcPts val="0"/>
              </a:spcAft>
              <a:buNone/>
            </a:pPr>
            <a:r>
              <a:rPr lang="en-US" sz="1900">
                <a:latin typeface="Helvetica Neue"/>
                <a:ea typeface="Helvetica Neue"/>
                <a:cs typeface="Helvetica Neue"/>
                <a:sym typeface="Helvetica Neue"/>
              </a:rPr>
              <a:t>What do you see?</a:t>
            </a:r>
            <a:endParaRPr sz="1900">
              <a:latin typeface="Helvetica Neue"/>
              <a:ea typeface="Helvetica Neue"/>
              <a:cs typeface="Helvetica Neue"/>
              <a:sym typeface="Helvetica Neue"/>
            </a:endParaRPr>
          </a:p>
        </p:txBody>
      </p:sp>
      <p:pic>
        <p:nvPicPr>
          <p:cNvPr id="50" name="Google Shape;50;p9" title="CleanShot 2026-09-18 at 10.19.55 AM@2x.png"/>
          <p:cNvPicPr preferRelativeResize="0"/>
          <p:nvPr/>
        </p:nvPicPr>
        <p:blipFill>
          <a:blip r:embed="rId4">
            <a:alphaModFix/>
          </a:blip>
          <a:stretch>
            <a:fillRect/>
          </a:stretch>
        </p:blipFill>
        <p:spPr>
          <a:xfrm>
            <a:off x="8246534" y="1264133"/>
            <a:ext cx="3793066" cy="3759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0"/>
          <p:cNvSpPr txBox="1"/>
          <p:nvPr>
            <p:ph type="title"/>
          </p:nvPr>
        </p:nvSpPr>
        <p:spPr>
          <a:xfrm>
            <a:off x="609599" y="787400"/>
            <a:ext cx="10539600" cy="9144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3200"/>
              <a:buFont typeface="Arial"/>
              <a:buNone/>
            </a:pPr>
            <a:r>
              <a:rPr lang="en-US" sz="3700">
                <a:solidFill>
                  <a:srgbClr val="231F20"/>
                </a:solidFill>
                <a:latin typeface="Helvetica Neue"/>
                <a:ea typeface="Helvetica Neue"/>
                <a:cs typeface="Helvetica Neue"/>
                <a:sym typeface="Helvetica Neue"/>
              </a:rPr>
              <a:t>Gestalt Design Principles </a:t>
            </a:r>
            <a:endParaRPr sz="3700">
              <a:solidFill>
                <a:srgbClr val="231F20"/>
              </a:solidFill>
              <a:latin typeface="Helvetica Neue"/>
              <a:ea typeface="Helvetica Neue"/>
              <a:cs typeface="Helvetica Neue"/>
              <a:sym typeface="Helvetica Neue"/>
            </a:endParaRPr>
          </a:p>
          <a:p>
            <a:pPr indent="0" lvl="0" marL="0" rtl="0" algn="l">
              <a:lnSpc>
                <a:spcPct val="80000"/>
              </a:lnSpc>
              <a:spcBef>
                <a:spcPts val="0"/>
              </a:spcBef>
              <a:spcAft>
                <a:spcPts val="0"/>
              </a:spcAft>
              <a:buClr>
                <a:schemeClr val="dk1"/>
              </a:buClr>
              <a:buSzPts val="3200"/>
              <a:buFont typeface="Arial"/>
              <a:buNone/>
            </a:pPr>
            <a:r>
              <a:rPr lang="en-US" sz="3700">
                <a:solidFill>
                  <a:srgbClr val="231F20"/>
                </a:solidFill>
                <a:latin typeface="Helvetica Neue"/>
                <a:ea typeface="Helvetica Neue"/>
                <a:cs typeface="Helvetica Neue"/>
                <a:sym typeface="Helvetica Neue"/>
              </a:rPr>
              <a:t> </a:t>
            </a:r>
            <a:r>
              <a:rPr lang="en-US" sz="2400">
                <a:solidFill>
                  <a:srgbClr val="202124"/>
                </a:solidFill>
                <a:latin typeface="Helvetica Neue"/>
                <a:ea typeface="Helvetica Neue"/>
                <a:cs typeface="Helvetica Neue"/>
                <a:sym typeface="Helvetica Neue"/>
              </a:rPr>
              <a:t>[GUHSH] + [TALT]</a:t>
            </a:r>
            <a:r>
              <a:rPr lang="en-US" sz="2400">
                <a:solidFill>
                  <a:srgbClr val="231F20"/>
                </a:solidFill>
                <a:latin typeface="Helvetica Neue"/>
                <a:ea typeface="Helvetica Neue"/>
                <a:cs typeface="Helvetica Neue"/>
                <a:sym typeface="Helvetica Neue"/>
              </a:rPr>
              <a:t> </a:t>
            </a:r>
            <a:r>
              <a:rPr b="0" lang="en-US" sz="3700">
                <a:latin typeface="Helvetica Neue"/>
                <a:ea typeface="Helvetica Neue"/>
                <a:cs typeface="Helvetica Neue"/>
                <a:sym typeface="Helvetica Neue"/>
              </a:rPr>
              <a:t>​</a:t>
            </a:r>
            <a:endParaRPr>
              <a:latin typeface="Helvetica Neue"/>
              <a:ea typeface="Helvetica Neue"/>
              <a:cs typeface="Helvetica Neue"/>
              <a:sym typeface="Helvetica Neue"/>
            </a:endParaRPr>
          </a:p>
        </p:txBody>
      </p:sp>
      <p:sp>
        <p:nvSpPr>
          <p:cNvPr id="57" name="Google Shape;57;p10"/>
          <p:cNvSpPr txBox="1"/>
          <p:nvPr/>
        </p:nvSpPr>
        <p:spPr>
          <a:xfrm>
            <a:off x="609600" y="1842233"/>
            <a:ext cx="5486400" cy="3885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400"/>
              </a:spcBef>
              <a:spcAft>
                <a:spcPts val="0"/>
              </a:spcAft>
              <a:buClr>
                <a:schemeClr val="dk1"/>
              </a:buClr>
              <a:buFont typeface="Arial"/>
              <a:buNone/>
            </a:pPr>
            <a:r>
              <a:rPr lang="en-US" sz="2100">
                <a:solidFill>
                  <a:schemeClr val="dk1"/>
                </a:solidFill>
                <a:latin typeface="Helvetica Neue"/>
                <a:ea typeface="Helvetica Neue"/>
                <a:cs typeface="Helvetica Neue"/>
                <a:sym typeface="Helvetica Neue"/>
              </a:rPr>
              <a:t>Gestalt Principles of Design are rules that describe how the human brain perceives visual elements. </a:t>
            </a:r>
            <a:r>
              <a:rPr lang="en-US" sz="2100" u="sng">
                <a:solidFill>
                  <a:schemeClr val="dk1"/>
                </a:solidFill>
                <a:latin typeface="Helvetica Neue"/>
                <a:ea typeface="Helvetica Neue"/>
                <a:cs typeface="Helvetica Neue"/>
                <a:sym typeface="Helvetica Neue"/>
              </a:rPr>
              <a:t>They also support how the brain views the shapes as a single, united form rather than the separate simpler elements involved. ​</a:t>
            </a:r>
            <a:endParaRPr sz="2100" u="sng">
              <a:latin typeface="Helvetica Neue"/>
              <a:ea typeface="Helvetica Neue"/>
              <a:cs typeface="Helvetica Neue"/>
              <a:sym typeface="Helvetica Neue"/>
            </a:endParaRPr>
          </a:p>
          <a:p>
            <a:pPr indent="0" lvl="0" marL="0" marR="0" rtl="0" algn="l">
              <a:lnSpc>
                <a:spcPct val="115000"/>
              </a:lnSpc>
              <a:spcBef>
                <a:spcPts val="400"/>
              </a:spcBef>
              <a:spcAft>
                <a:spcPts val="0"/>
              </a:spcAft>
              <a:buNone/>
            </a:pPr>
            <a:r>
              <a:rPr i="1" lang="en-US" sz="1700">
                <a:latin typeface="Helvetica Neue"/>
                <a:ea typeface="Helvetica Neue"/>
                <a:cs typeface="Helvetica Neue"/>
                <a:sym typeface="Helvetica Neue"/>
              </a:rPr>
              <a:t>Los Principios de Diseño Gestalt son reglas que describen cómo el ojo humano percibe los elementos visuales. También respaldan cómo los ojos ven las formas como una forma única y unida en lugar de los elementos separados más simples involucrados.​</a:t>
            </a:r>
            <a:endParaRPr i="1" sz="1700">
              <a:latin typeface="Helvetica Neue"/>
              <a:ea typeface="Helvetica Neue"/>
              <a:cs typeface="Helvetica Neue"/>
              <a:sym typeface="Helvetica Neue"/>
            </a:endParaRPr>
          </a:p>
          <a:p>
            <a:pPr indent="0" lvl="0" marL="0" marR="0" rtl="0" algn="l">
              <a:lnSpc>
                <a:spcPct val="115000"/>
              </a:lnSpc>
              <a:spcBef>
                <a:spcPts val="400"/>
              </a:spcBef>
              <a:spcAft>
                <a:spcPts val="0"/>
              </a:spcAft>
              <a:buNone/>
            </a:pPr>
            <a:r>
              <a:t/>
            </a:r>
            <a:endParaRPr sz="2100">
              <a:latin typeface="Helvetica Neue"/>
              <a:ea typeface="Helvetica Neue"/>
              <a:cs typeface="Helvetica Neue"/>
              <a:sym typeface="Helvetica Neue"/>
            </a:endParaRPr>
          </a:p>
        </p:txBody>
      </p:sp>
      <p:pic>
        <p:nvPicPr>
          <p:cNvPr id="58" name="Google Shape;58;p10"/>
          <p:cNvPicPr preferRelativeResize="0"/>
          <p:nvPr/>
        </p:nvPicPr>
        <p:blipFill>
          <a:blip r:embed="rId3">
            <a:alphaModFix/>
          </a:blip>
          <a:stretch>
            <a:fillRect/>
          </a:stretch>
        </p:blipFill>
        <p:spPr>
          <a:xfrm>
            <a:off x="6540333" y="2013224"/>
            <a:ext cx="5042081" cy="3367143"/>
          </a:xfrm>
          <a:prstGeom prst="rect">
            <a:avLst/>
          </a:prstGeom>
          <a:noFill/>
          <a:ln>
            <a:noFill/>
          </a:ln>
        </p:spPr>
      </p:pic>
      <p:sp>
        <p:nvSpPr>
          <p:cNvPr id="59" name="Google Shape;59;p10"/>
          <p:cNvSpPr txBox="1"/>
          <p:nvPr/>
        </p:nvSpPr>
        <p:spPr>
          <a:xfrm>
            <a:off x="6309167" y="5489867"/>
            <a:ext cx="5504400" cy="5388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900">
                <a:latin typeface="Helvetica Neue"/>
                <a:ea typeface="Helvetica Neue"/>
                <a:cs typeface="Helvetica Neue"/>
                <a:sym typeface="Helvetica Neue"/>
              </a:rPr>
              <a:t>Image credit: </a:t>
            </a:r>
            <a:r>
              <a:rPr lang="en-US" sz="1900" u="sng">
                <a:solidFill>
                  <a:schemeClr val="hlink"/>
                </a:solidFill>
                <a:latin typeface="Helvetica Neue"/>
                <a:ea typeface="Helvetica Neue"/>
                <a:cs typeface="Helvetica Neue"/>
                <a:sym typeface="Helvetica Neue"/>
                <a:hlinkClick r:id="rId4"/>
              </a:rPr>
              <a:t>verywell mind</a:t>
            </a:r>
            <a:endParaRPr sz="1900">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1"/>
          <p:cNvSpPr txBox="1"/>
          <p:nvPr>
            <p:ph type="title"/>
          </p:nvPr>
        </p:nvSpPr>
        <p:spPr>
          <a:xfrm>
            <a:off x="609600" y="787400"/>
            <a:ext cx="9448800" cy="9144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None/>
            </a:pPr>
            <a:r>
              <a:rPr lang="en-US"/>
              <a:t>The six Gestalt Design Principles</a:t>
            </a:r>
            <a:endParaRPr/>
          </a:p>
        </p:txBody>
      </p:sp>
      <p:sp>
        <p:nvSpPr>
          <p:cNvPr id="65" name="Google Shape;65;p11"/>
          <p:cNvSpPr txBox="1"/>
          <p:nvPr>
            <p:ph idx="1" type="body"/>
          </p:nvPr>
        </p:nvSpPr>
        <p:spPr>
          <a:xfrm>
            <a:off x="609600" y="1501633"/>
            <a:ext cx="10908900" cy="4181100"/>
          </a:xfrm>
          <a:prstGeom prst="rect">
            <a:avLst/>
          </a:prstGeom>
          <a:noFill/>
          <a:ln>
            <a:noFill/>
          </a:ln>
        </p:spPr>
        <p:txBody>
          <a:bodyPr anchorCtr="0" anchor="t" bIns="0" lIns="0" spcFirstLastPara="1" rIns="0" wrap="square" tIns="0">
            <a:noAutofit/>
          </a:bodyPr>
          <a:lstStyle/>
          <a:p>
            <a:pPr indent="0" lvl="0" marL="609600" rtl="0" algn="l">
              <a:lnSpc>
                <a:spcPct val="150000"/>
              </a:lnSpc>
              <a:spcBef>
                <a:spcPts val="0"/>
              </a:spcBef>
              <a:spcAft>
                <a:spcPts val="0"/>
              </a:spcAft>
              <a:buSzPts val="2400"/>
              <a:buNone/>
            </a:pPr>
            <a:r>
              <a:rPr b="0" lang="en-US" sz="3500">
                <a:solidFill>
                  <a:srgbClr val="000000"/>
                </a:solidFill>
                <a:latin typeface="Helvetica Neue"/>
                <a:ea typeface="Helvetica Neue"/>
                <a:cs typeface="Helvetica Neue"/>
                <a:sym typeface="Helvetica Neue"/>
              </a:rPr>
              <a:t>1. </a:t>
            </a:r>
            <a:r>
              <a:rPr b="0" lang="en-US" sz="3500">
                <a:solidFill>
                  <a:schemeClr val="accent1"/>
                </a:solidFill>
                <a:latin typeface="Helvetica Neue"/>
                <a:ea typeface="Helvetica Neue"/>
                <a:cs typeface="Helvetica Neue"/>
                <a:sym typeface="Helvetica Neue"/>
              </a:rPr>
              <a:t>Similarity</a:t>
            </a:r>
            <a:r>
              <a:rPr b="0" lang="en-US" sz="3500">
                <a:solidFill>
                  <a:srgbClr val="000000"/>
                </a:solidFill>
                <a:latin typeface="Helvetica Neue"/>
                <a:ea typeface="Helvetica Neue"/>
                <a:cs typeface="Helvetica Neue"/>
                <a:sym typeface="Helvetica Neue"/>
              </a:rPr>
              <a:t> | Similitud ​</a:t>
            </a:r>
            <a:endParaRPr b="0" sz="35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500">
                <a:solidFill>
                  <a:srgbClr val="000000"/>
                </a:solidFill>
                <a:latin typeface="Helvetica Neue"/>
                <a:ea typeface="Helvetica Neue"/>
                <a:cs typeface="Helvetica Neue"/>
                <a:sym typeface="Helvetica Neue"/>
              </a:rPr>
              <a:t>2. </a:t>
            </a:r>
            <a:r>
              <a:rPr b="0" lang="en-US" sz="3500">
                <a:solidFill>
                  <a:schemeClr val="accent1"/>
                </a:solidFill>
                <a:latin typeface="Helvetica Neue"/>
                <a:ea typeface="Helvetica Neue"/>
                <a:cs typeface="Helvetica Neue"/>
                <a:sym typeface="Helvetica Neue"/>
              </a:rPr>
              <a:t>Continuation</a:t>
            </a:r>
            <a:r>
              <a:rPr b="0" lang="en-US" sz="3500">
                <a:solidFill>
                  <a:srgbClr val="000000"/>
                </a:solidFill>
                <a:latin typeface="Helvetica Neue"/>
                <a:ea typeface="Helvetica Neue"/>
                <a:cs typeface="Helvetica Neue"/>
                <a:sym typeface="Helvetica Neue"/>
              </a:rPr>
              <a:t> | Continuación​</a:t>
            </a:r>
            <a:endParaRPr b="0" sz="35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500">
                <a:solidFill>
                  <a:srgbClr val="000000"/>
                </a:solidFill>
                <a:latin typeface="Helvetica Neue"/>
                <a:ea typeface="Helvetica Neue"/>
                <a:cs typeface="Helvetica Neue"/>
                <a:sym typeface="Helvetica Neue"/>
              </a:rPr>
              <a:t>3. </a:t>
            </a:r>
            <a:r>
              <a:rPr b="0" lang="en-US" sz="3500">
                <a:solidFill>
                  <a:schemeClr val="accent1"/>
                </a:solidFill>
                <a:latin typeface="Helvetica Neue"/>
                <a:ea typeface="Helvetica Neue"/>
                <a:cs typeface="Helvetica Neue"/>
                <a:sym typeface="Helvetica Neue"/>
              </a:rPr>
              <a:t>Closure</a:t>
            </a:r>
            <a:r>
              <a:rPr b="0" lang="en-US" sz="3500">
                <a:solidFill>
                  <a:srgbClr val="000000"/>
                </a:solidFill>
                <a:latin typeface="Helvetica Neue"/>
                <a:ea typeface="Helvetica Neue"/>
                <a:cs typeface="Helvetica Neue"/>
                <a:sym typeface="Helvetica Neue"/>
              </a:rPr>
              <a:t> | Cierre ​</a:t>
            </a:r>
            <a:endParaRPr b="0" sz="35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500">
                <a:solidFill>
                  <a:srgbClr val="000000"/>
                </a:solidFill>
                <a:latin typeface="Helvetica Neue"/>
                <a:ea typeface="Helvetica Neue"/>
                <a:cs typeface="Helvetica Neue"/>
                <a:sym typeface="Helvetica Neue"/>
              </a:rPr>
              <a:t>4. </a:t>
            </a:r>
            <a:r>
              <a:rPr b="0" lang="en-US" sz="3500">
                <a:solidFill>
                  <a:schemeClr val="accent1"/>
                </a:solidFill>
                <a:latin typeface="Helvetica Neue"/>
                <a:ea typeface="Helvetica Neue"/>
                <a:cs typeface="Helvetica Neue"/>
                <a:sym typeface="Helvetica Neue"/>
              </a:rPr>
              <a:t>Proximity</a:t>
            </a:r>
            <a:r>
              <a:rPr b="0" lang="en-US" sz="3500">
                <a:solidFill>
                  <a:srgbClr val="000000"/>
                </a:solidFill>
                <a:latin typeface="Helvetica Neue"/>
                <a:ea typeface="Helvetica Neue"/>
                <a:cs typeface="Helvetica Neue"/>
                <a:sym typeface="Helvetica Neue"/>
              </a:rPr>
              <a:t> | Proximidad ​</a:t>
            </a:r>
            <a:endParaRPr b="0" sz="35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500">
                <a:solidFill>
                  <a:srgbClr val="000000"/>
                </a:solidFill>
                <a:latin typeface="Helvetica Neue"/>
                <a:ea typeface="Helvetica Neue"/>
                <a:cs typeface="Helvetica Neue"/>
                <a:sym typeface="Helvetica Neue"/>
              </a:rPr>
              <a:t>5. </a:t>
            </a:r>
            <a:r>
              <a:rPr b="0" lang="en-US" sz="3500">
                <a:solidFill>
                  <a:schemeClr val="accent1"/>
                </a:solidFill>
                <a:latin typeface="Helvetica Neue"/>
                <a:ea typeface="Helvetica Neue"/>
                <a:cs typeface="Helvetica Neue"/>
                <a:sym typeface="Helvetica Neue"/>
              </a:rPr>
              <a:t>Figure</a:t>
            </a:r>
            <a:r>
              <a:rPr b="0" lang="en-US" sz="3500">
                <a:solidFill>
                  <a:srgbClr val="000000"/>
                </a:solidFill>
                <a:latin typeface="Helvetica Neue"/>
                <a:ea typeface="Helvetica Neue"/>
                <a:cs typeface="Helvetica Neue"/>
                <a:sym typeface="Helvetica Neue"/>
              </a:rPr>
              <a:t> | Figura/suelo ​</a:t>
            </a:r>
            <a:endParaRPr b="0" sz="35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500">
                <a:solidFill>
                  <a:srgbClr val="000000"/>
                </a:solidFill>
                <a:latin typeface="Helvetica Neue"/>
                <a:ea typeface="Helvetica Neue"/>
                <a:cs typeface="Helvetica Neue"/>
                <a:sym typeface="Helvetica Neue"/>
              </a:rPr>
              <a:t>6. </a:t>
            </a:r>
            <a:r>
              <a:rPr b="0" lang="en-US" sz="3500">
                <a:solidFill>
                  <a:schemeClr val="accent1"/>
                </a:solidFill>
                <a:latin typeface="Helvetica Neue"/>
                <a:ea typeface="Helvetica Neue"/>
                <a:cs typeface="Helvetica Neue"/>
                <a:sym typeface="Helvetica Neue"/>
              </a:rPr>
              <a:t>Symmetry</a:t>
            </a:r>
            <a:r>
              <a:rPr b="0" lang="en-US" sz="3500">
                <a:solidFill>
                  <a:srgbClr val="000000"/>
                </a:solidFill>
                <a:latin typeface="Helvetica Neue"/>
                <a:ea typeface="Helvetica Neue"/>
                <a:cs typeface="Helvetica Neue"/>
                <a:sym typeface="Helvetica Neue"/>
              </a:rPr>
              <a:t> &amp; Order | Simetría y orden</a:t>
            </a:r>
            <a:endParaRPr b="0" sz="35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t/>
            </a:r>
            <a:endParaRPr b="0" sz="3500">
              <a:solidFill>
                <a:srgbClr val="000000"/>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12"/>
          <p:cNvPicPr preferRelativeResize="0"/>
          <p:nvPr/>
        </p:nvPicPr>
        <p:blipFill>
          <a:blip r:embed="rId3">
            <a:alphaModFix/>
          </a:blip>
          <a:stretch>
            <a:fillRect/>
          </a:stretch>
        </p:blipFill>
        <p:spPr>
          <a:xfrm>
            <a:off x="0" y="0"/>
            <a:ext cx="6096000" cy="6858000"/>
          </a:xfrm>
          <a:prstGeom prst="rect">
            <a:avLst/>
          </a:prstGeom>
          <a:noFill/>
          <a:ln>
            <a:noFill/>
          </a:ln>
        </p:spPr>
      </p:pic>
      <p:pic>
        <p:nvPicPr>
          <p:cNvPr id="72" name="Google Shape;72;p12"/>
          <p:cNvPicPr preferRelativeResize="0"/>
          <p:nvPr/>
        </p:nvPicPr>
        <p:blipFill>
          <a:blip r:embed="rId4">
            <a:alphaModFix/>
          </a:blip>
          <a:stretch>
            <a:fillRect/>
          </a:stretch>
        </p:blipFill>
        <p:spPr>
          <a:xfrm>
            <a:off x="6096000" y="0"/>
            <a:ext cx="60960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descr="Download HubSpot's Official Introduction to Marketing Psychology [FREE RESOURCE] https://clickhubspot.com/cod&#10;&#10;What is Gestalt Psychology and Why It's Essential for Good Design?&#10;Why do we see what we do?  What helps our brains perceive the world around us?  What makes something poorly designed?  Gestalt psychology helps us with all these questions and can be applied to anything from a website to a well-designed logo.&#10;&#10;📔 Grow Your Career and Business with HubSpot Academy: https://clickhubspot.com/Popular-Courses&#10;&#10;📔 Favorite Free Certification Courses:&#10;&#10;• Social Media Marketing Course: &#10;https://clickhubspot.com/Social-Media-Certification&#10;• SEO Training Course: &#10;https://clickhubspot.com/SEO-Training-Course&#10;• Inbound Course:&#10;https://clickhubspot.com/Inbound-Certification&#10;• Inbound Marketing Course: &#10;https://clickhubspot.com/Inbound-Marketing-Certification&#10;• Email Marketing Course: &#10;https://clickhubspot.com/Email-Marketing-Certification&#10;• Inbound Sales Course: &#10;https://clickhubspot.com/Inbound-Sales-Certification&#10;• Taking your Business Online Course: &#10;https://clickhubspot.com/Business-Online&#10;&#10;&#10;About HubSpot: &#10;HubSpot is a leading growth platform with thousands of customers around the world. Comprised of a Marketing Hub, Sales Hub, Service Hub, and a powerful free CRM, HubSpot gives companies the tools they need to grow better.&#10;&#10;HubSpot Academy is a worldwide leader in free online training for inbound marketing, sales, and customer service professionals. We specialize in comprehensive certifications, singular topic courses, and bite-sized lessons for professionals looking to grow their career and business.&#10;&#10;#hubspot" id="78" name="Google Shape;78;p13" title="Gestalt Psychology and Why It's Essential for Good Design">
            <a:hlinkClick r:id="rId3"/>
          </p:cNvPr>
          <p:cNvPicPr preferRelativeResize="0"/>
          <p:nvPr/>
        </p:nvPicPr>
        <p:blipFill>
          <a:blip r:embed="rId4">
            <a:alphaModFix/>
          </a:blip>
          <a:stretch>
            <a:fillRect/>
          </a:stretch>
        </p:blipFill>
        <p:spPr>
          <a:xfrm>
            <a:off x="152400" y="152400"/>
            <a:ext cx="11921066" cy="6705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4"/>
          <p:cNvSpPr txBox="1"/>
          <p:nvPr>
            <p:ph idx="1" type="body"/>
          </p:nvPr>
        </p:nvSpPr>
        <p:spPr>
          <a:xfrm>
            <a:off x="609600" y="1946100"/>
            <a:ext cx="4972800" cy="3692400"/>
          </a:xfrm>
          <a:prstGeom prst="rect">
            <a:avLst/>
          </a:prstGeom>
        </p:spPr>
        <p:txBody>
          <a:bodyPr anchorCtr="0" anchor="t" bIns="0" lIns="0" spcFirstLastPara="1" rIns="0" wrap="square" tIns="0">
            <a:normAutofit/>
          </a:bodyPr>
          <a:lstStyle/>
          <a:p>
            <a:pPr indent="0" lvl="0" marL="0" rtl="0" algn="l">
              <a:spcBef>
                <a:spcPts val="1200"/>
              </a:spcBef>
              <a:spcAft>
                <a:spcPts val="0"/>
              </a:spcAft>
              <a:buNone/>
            </a:pPr>
            <a:r>
              <a:rPr b="0" lang="en-US" sz="2700">
                <a:solidFill>
                  <a:srgbClr val="000000"/>
                </a:solidFill>
                <a:latin typeface="Helvetica Neue"/>
                <a:ea typeface="Helvetica Neue"/>
                <a:cs typeface="Helvetica Neue"/>
                <a:sym typeface="Helvetica Neue"/>
              </a:rPr>
              <a:t>It’s natural to group like things together. In Gestalt, </a:t>
            </a:r>
            <a:r>
              <a:rPr b="0" lang="en-US" sz="2700" u="sng">
                <a:solidFill>
                  <a:srgbClr val="000000"/>
                </a:solidFill>
                <a:latin typeface="Helvetica Neue"/>
                <a:ea typeface="Helvetica Neue"/>
                <a:cs typeface="Helvetica Neue"/>
                <a:sym typeface="Helvetica Neue"/>
              </a:rPr>
              <a:t>similar elements are grouped</a:t>
            </a:r>
            <a:r>
              <a:rPr b="0" lang="en-US" sz="2700">
                <a:solidFill>
                  <a:srgbClr val="000000"/>
                </a:solidFill>
                <a:latin typeface="Helvetica Neue"/>
                <a:ea typeface="Helvetica Neue"/>
                <a:cs typeface="Helvetica Neue"/>
                <a:sym typeface="Helvetica Neue"/>
              </a:rPr>
              <a:t> regardless of their proximity to each other. They can be grouped by color, shape or size. ​</a:t>
            </a:r>
            <a:endParaRPr sz="2700">
              <a:solidFill>
                <a:srgbClr val="000000"/>
              </a:solidFill>
              <a:latin typeface="Helvetica Neue"/>
              <a:ea typeface="Helvetica Neue"/>
              <a:cs typeface="Helvetica Neue"/>
              <a:sym typeface="Helvetica Neue"/>
            </a:endParaRPr>
          </a:p>
        </p:txBody>
      </p:sp>
      <p:sp>
        <p:nvSpPr>
          <p:cNvPr id="85" name="Google Shape;85;p14"/>
          <p:cNvSpPr txBox="1"/>
          <p:nvPr>
            <p:ph type="title"/>
          </p:nvPr>
        </p:nvSpPr>
        <p:spPr>
          <a:xfrm>
            <a:off x="609600" y="787400"/>
            <a:ext cx="9448800" cy="914400"/>
          </a:xfrm>
          <a:prstGeom prst="rect">
            <a:avLst/>
          </a:prstGeom>
        </p:spPr>
        <p:txBody>
          <a:bodyPr anchorCtr="0" anchor="t" bIns="0" lIns="0" spcFirstLastPara="1" rIns="0" wrap="square" tIns="0">
            <a:normAutofit/>
          </a:bodyPr>
          <a:lstStyle/>
          <a:p>
            <a:pPr indent="-457200" lvl="0" marL="609600" rtl="0" algn="l">
              <a:spcBef>
                <a:spcPts val="0"/>
              </a:spcBef>
              <a:spcAft>
                <a:spcPts val="0"/>
              </a:spcAft>
              <a:buSzPts val="2400"/>
              <a:buAutoNum type="arabicPeriod"/>
            </a:pPr>
            <a:r>
              <a:rPr lang="en-US"/>
              <a:t>Similarity</a:t>
            </a:r>
            <a:endParaRPr/>
          </a:p>
        </p:txBody>
      </p:sp>
      <p:pic>
        <p:nvPicPr>
          <p:cNvPr id="86" name="Google Shape;86;p14"/>
          <p:cNvPicPr preferRelativeResize="0"/>
          <p:nvPr/>
        </p:nvPicPr>
        <p:blipFill rotWithShape="1">
          <a:blip r:embed="rId3">
            <a:alphaModFix/>
          </a:blip>
          <a:srcRect b="4095" l="0" r="0" t="4095"/>
          <a:stretch/>
        </p:blipFill>
        <p:spPr>
          <a:xfrm>
            <a:off x="5650833" y="1560500"/>
            <a:ext cx="6212931" cy="399299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5"/>
          <p:cNvSpPr txBox="1"/>
          <p:nvPr>
            <p:ph idx="1" type="body"/>
          </p:nvPr>
        </p:nvSpPr>
        <p:spPr>
          <a:xfrm>
            <a:off x="609600" y="1946100"/>
            <a:ext cx="5175900" cy="3692400"/>
          </a:xfrm>
          <a:prstGeom prst="rect">
            <a:avLst/>
          </a:prstGeom>
        </p:spPr>
        <p:txBody>
          <a:bodyPr anchorCtr="0" anchor="t" bIns="0" lIns="0" spcFirstLastPara="1" rIns="0" wrap="square" tIns="0">
            <a:noAutofit/>
          </a:bodyPr>
          <a:lstStyle/>
          <a:p>
            <a:pPr indent="0" lvl="0" marL="0" rtl="0" algn="l">
              <a:spcBef>
                <a:spcPts val="1200"/>
              </a:spcBef>
              <a:spcAft>
                <a:spcPts val="0"/>
              </a:spcAft>
              <a:buNone/>
            </a:pPr>
            <a:r>
              <a:rPr b="0" lang="en-US" sz="2100">
                <a:solidFill>
                  <a:srgbClr val="000000"/>
                </a:solidFill>
                <a:latin typeface="Helvetica Neue"/>
                <a:ea typeface="Helvetica Neue"/>
                <a:cs typeface="Helvetica Neue"/>
                <a:sym typeface="Helvetica Neue"/>
              </a:rPr>
              <a:t>The law of continuity shows that the human eye will follow the smoothest path when viewing lines, regardless of how the lines were drawn.​</a:t>
            </a:r>
            <a:endParaRPr b="0" sz="2100">
              <a:solidFill>
                <a:srgbClr val="000000"/>
              </a:solidFill>
              <a:latin typeface="Helvetica Neue"/>
              <a:ea typeface="Helvetica Neue"/>
              <a:cs typeface="Helvetica Neue"/>
              <a:sym typeface="Helvetica Neue"/>
            </a:endParaRPr>
          </a:p>
          <a:p>
            <a:pPr indent="0" lvl="0" marL="0" rtl="0" algn="l">
              <a:spcBef>
                <a:spcPts val="1200"/>
              </a:spcBef>
              <a:spcAft>
                <a:spcPts val="0"/>
              </a:spcAft>
              <a:buNone/>
            </a:pPr>
            <a:r>
              <a:rPr b="0" lang="en-US" sz="2100">
                <a:solidFill>
                  <a:srgbClr val="000000"/>
                </a:solidFill>
                <a:latin typeface="Helvetica Neue"/>
                <a:ea typeface="Helvetica Neue"/>
                <a:cs typeface="Helvetica Neue"/>
                <a:sym typeface="Helvetica Neue"/>
              </a:rPr>
              <a:t>This continuation can be a valuable tool when the goal is to guide a visitor’s eye in a certain direction. They will follow the simplest path on the page, so make sure the most vital parts they should see fall within that path.​</a:t>
            </a:r>
            <a:endParaRPr b="0" sz="2100">
              <a:solidFill>
                <a:srgbClr val="000000"/>
              </a:solidFill>
              <a:latin typeface="Helvetica Neue"/>
              <a:ea typeface="Helvetica Neue"/>
              <a:cs typeface="Helvetica Neue"/>
              <a:sym typeface="Helvetica Neue"/>
            </a:endParaRPr>
          </a:p>
        </p:txBody>
      </p:sp>
      <p:sp>
        <p:nvSpPr>
          <p:cNvPr id="93" name="Google Shape;93;p15"/>
          <p:cNvSpPr txBox="1"/>
          <p:nvPr>
            <p:ph type="title"/>
          </p:nvPr>
        </p:nvSpPr>
        <p:spPr>
          <a:xfrm>
            <a:off x="609600" y="787400"/>
            <a:ext cx="9448800" cy="91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2. Continuation</a:t>
            </a:r>
            <a:endParaRPr/>
          </a:p>
        </p:txBody>
      </p:sp>
      <p:pic>
        <p:nvPicPr>
          <p:cNvPr id="94" name="Google Shape;94;p15"/>
          <p:cNvPicPr preferRelativeResize="0"/>
          <p:nvPr/>
        </p:nvPicPr>
        <p:blipFill>
          <a:blip r:embed="rId3">
            <a:alphaModFix/>
          </a:blip>
          <a:stretch>
            <a:fillRect/>
          </a:stretch>
        </p:blipFill>
        <p:spPr>
          <a:xfrm>
            <a:off x="5892967" y="1836533"/>
            <a:ext cx="6000000" cy="3500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6"/>
          <p:cNvSpPr txBox="1"/>
          <p:nvPr>
            <p:ph idx="1" type="body"/>
          </p:nvPr>
        </p:nvSpPr>
        <p:spPr>
          <a:xfrm>
            <a:off x="609600" y="1351000"/>
            <a:ext cx="10972800" cy="1367700"/>
          </a:xfrm>
          <a:prstGeom prst="rect">
            <a:avLst/>
          </a:prstGeom>
        </p:spPr>
        <p:txBody>
          <a:bodyPr anchorCtr="0" anchor="t" bIns="0" lIns="0" spcFirstLastPara="1" rIns="0" wrap="square" tIns="0">
            <a:noAutofit/>
          </a:bodyPr>
          <a:lstStyle/>
          <a:p>
            <a:pPr indent="0" lvl="0" marL="0" rtl="0" algn="l">
              <a:spcBef>
                <a:spcPts val="1200"/>
              </a:spcBef>
              <a:spcAft>
                <a:spcPts val="0"/>
              </a:spcAft>
              <a:buNone/>
            </a:pPr>
            <a:r>
              <a:rPr b="0" lang="en-US" sz="3100">
                <a:solidFill>
                  <a:schemeClr val="dk2"/>
                </a:solidFill>
                <a:highlight>
                  <a:schemeClr val="lt2"/>
                </a:highlight>
                <a:latin typeface="Helvetica Neue"/>
                <a:ea typeface="Helvetica Neue"/>
                <a:cs typeface="Helvetica Neue"/>
                <a:sym typeface="Helvetica Neue"/>
              </a:rPr>
              <a:t>It’s the idea that your brain will fill in the missing parts of a design or image to create a whole.​</a:t>
            </a:r>
            <a:endParaRPr b="0" sz="3100">
              <a:solidFill>
                <a:schemeClr val="dk2"/>
              </a:solidFill>
              <a:highlight>
                <a:schemeClr val="lt2"/>
              </a:highlight>
              <a:latin typeface="Helvetica Neue"/>
              <a:ea typeface="Helvetica Neue"/>
              <a:cs typeface="Helvetica Neue"/>
              <a:sym typeface="Helvetica Neue"/>
            </a:endParaRPr>
          </a:p>
        </p:txBody>
      </p:sp>
      <p:sp>
        <p:nvSpPr>
          <p:cNvPr id="101" name="Google Shape;101;p16"/>
          <p:cNvSpPr txBox="1"/>
          <p:nvPr>
            <p:ph type="title"/>
          </p:nvPr>
        </p:nvSpPr>
        <p:spPr>
          <a:xfrm>
            <a:off x="609600" y="787400"/>
            <a:ext cx="9448800" cy="91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3. Closure</a:t>
            </a:r>
            <a:endParaRPr/>
          </a:p>
        </p:txBody>
      </p:sp>
      <p:pic>
        <p:nvPicPr>
          <p:cNvPr id="102" name="Google Shape;102;p16"/>
          <p:cNvPicPr preferRelativeResize="0"/>
          <p:nvPr/>
        </p:nvPicPr>
        <p:blipFill>
          <a:blip r:embed="rId3">
            <a:alphaModFix/>
          </a:blip>
          <a:stretch>
            <a:fillRect/>
          </a:stretch>
        </p:blipFill>
        <p:spPr>
          <a:xfrm>
            <a:off x="1777983" y="2406133"/>
            <a:ext cx="9112768" cy="42830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idx="1" type="body"/>
          </p:nvPr>
        </p:nvSpPr>
        <p:spPr>
          <a:xfrm>
            <a:off x="609600" y="1946100"/>
            <a:ext cx="5175900" cy="3692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500"/>
              <a:buFont typeface="Arial"/>
              <a:buNone/>
            </a:pPr>
            <a:r>
              <a:rPr b="0" lang="en-US" sz="2000">
                <a:solidFill>
                  <a:schemeClr val="dk2"/>
                </a:solidFill>
                <a:highlight>
                  <a:schemeClr val="lt2"/>
                </a:highlight>
                <a:latin typeface="Helvetica Neue"/>
                <a:ea typeface="Helvetica Neue"/>
                <a:cs typeface="Helvetica Neue"/>
                <a:sym typeface="Helvetica Neue"/>
              </a:rPr>
              <a:t>Proximity refers to how close elements are to one another. The strongest proximity relationships are those between overlapping subjects, but just grouping objects into a single area can also have a strong proximity effect.​</a:t>
            </a:r>
            <a:endParaRPr b="0" sz="2000">
              <a:solidFill>
                <a:schemeClr val="dk2"/>
              </a:solidFill>
              <a:highlight>
                <a:schemeClr val="lt2"/>
              </a:highlight>
              <a:latin typeface="Helvetica Neue"/>
              <a:ea typeface="Helvetica Neue"/>
              <a:cs typeface="Helvetica Neue"/>
              <a:sym typeface="Helvetica Neue"/>
            </a:endParaRPr>
          </a:p>
          <a:p>
            <a:pPr indent="0" lvl="0" marL="0" rtl="0" algn="l">
              <a:lnSpc>
                <a:spcPct val="115000"/>
              </a:lnSpc>
              <a:spcBef>
                <a:spcPts val="0"/>
              </a:spcBef>
              <a:spcAft>
                <a:spcPts val="0"/>
              </a:spcAft>
              <a:buNone/>
            </a:pPr>
            <a:r>
              <a:rPr b="0" lang="en-US" sz="2000">
                <a:solidFill>
                  <a:schemeClr val="dk2"/>
                </a:solidFill>
                <a:highlight>
                  <a:schemeClr val="lt2"/>
                </a:highlight>
                <a:latin typeface="Helvetica Neue"/>
                <a:ea typeface="Helvetica Neue"/>
                <a:cs typeface="Helvetica Neue"/>
                <a:sym typeface="Helvetica Neue"/>
              </a:rPr>
              <a:t>The opposite is also true, of course. By putting space between elements, you can add separation even when their other characteristics are the same. Take this group of circles, for example:​</a:t>
            </a:r>
            <a:endParaRPr b="0" sz="2000">
              <a:solidFill>
                <a:schemeClr val="dk2"/>
              </a:solidFill>
              <a:highlight>
                <a:schemeClr val="lt2"/>
              </a:highlight>
              <a:latin typeface="Helvetica Neue"/>
              <a:ea typeface="Helvetica Neue"/>
              <a:cs typeface="Helvetica Neue"/>
              <a:sym typeface="Helvetica Neue"/>
            </a:endParaRPr>
          </a:p>
        </p:txBody>
      </p:sp>
      <p:sp>
        <p:nvSpPr>
          <p:cNvPr id="109" name="Google Shape;109;p17"/>
          <p:cNvSpPr txBox="1"/>
          <p:nvPr>
            <p:ph type="title"/>
          </p:nvPr>
        </p:nvSpPr>
        <p:spPr>
          <a:xfrm>
            <a:off x="609600" y="787400"/>
            <a:ext cx="9448800" cy="91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4. Proximity</a:t>
            </a:r>
            <a:endParaRPr/>
          </a:p>
        </p:txBody>
      </p:sp>
      <p:pic>
        <p:nvPicPr>
          <p:cNvPr id="110" name="Google Shape;110;p17"/>
          <p:cNvPicPr preferRelativeResize="0"/>
          <p:nvPr/>
        </p:nvPicPr>
        <p:blipFill>
          <a:blip r:embed="rId3">
            <a:alphaModFix/>
          </a:blip>
          <a:stretch>
            <a:fillRect/>
          </a:stretch>
        </p:blipFill>
        <p:spPr>
          <a:xfrm>
            <a:off x="5988800" y="2292300"/>
            <a:ext cx="6000000" cy="300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idx="1" type="body"/>
          </p:nvPr>
        </p:nvSpPr>
        <p:spPr>
          <a:xfrm>
            <a:off x="609600" y="1946100"/>
            <a:ext cx="5175900" cy="3692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US" sz="3100">
                <a:solidFill>
                  <a:schemeClr val="dk2"/>
                </a:solidFill>
                <a:highlight>
                  <a:schemeClr val="lt2"/>
                </a:highlight>
                <a:latin typeface="Helvetica Neue"/>
                <a:ea typeface="Helvetica Neue"/>
                <a:cs typeface="Helvetica Neue"/>
                <a:sym typeface="Helvetica Neue"/>
              </a:rPr>
              <a:t>The figure/ground principle is similar to the closure principle in that it takes advantage of the way the brain processes negative space.​</a:t>
            </a:r>
            <a:endParaRPr b="0" sz="3100">
              <a:solidFill>
                <a:schemeClr val="dk2"/>
              </a:solidFill>
              <a:highlight>
                <a:schemeClr val="lt2"/>
              </a:highlight>
              <a:latin typeface="Helvetica Neue"/>
              <a:ea typeface="Helvetica Neue"/>
              <a:cs typeface="Helvetica Neue"/>
              <a:sym typeface="Helvetica Neue"/>
            </a:endParaRPr>
          </a:p>
        </p:txBody>
      </p:sp>
      <p:sp>
        <p:nvSpPr>
          <p:cNvPr id="117" name="Google Shape;117;p18"/>
          <p:cNvSpPr txBox="1"/>
          <p:nvPr>
            <p:ph type="title"/>
          </p:nvPr>
        </p:nvSpPr>
        <p:spPr>
          <a:xfrm>
            <a:off x="609600" y="787400"/>
            <a:ext cx="9448800" cy="91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5. Figure/ground</a:t>
            </a:r>
            <a:endParaRPr/>
          </a:p>
        </p:txBody>
      </p:sp>
      <p:pic>
        <p:nvPicPr>
          <p:cNvPr id="118" name="Google Shape;118;p18"/>
          <p:cNvPicPr preferRelativeResize="0"/>
          <p:nvPr/>
        </p:nvPicPr>
        <p:blipFill>
          <a:blip r:embed="rId3">
            <a:alphaModFix/>
          </a:blip>
          <a:stretch>
            <a:fillRect/>
          </a:stretch>
        </p:blipFill>
        <p:spPr>
          <a:xfrm>
            <a:off x="6643467" y="3281600"/>
            <a:ext cx="4418000" cy="3064999"/>
          </a:xfrm>
          <a:prstGeom prst="rect">
            <a:avLst/>
          </a:prstGeom>
          <a:noFill/>
          <a:ln>
            <a:noFill/>
          </a:ln>
        </p:spPr>
      </p:pic>
      <p:pic>
        <p:nvPicPr>
          <p:cNvPr id="119" name="Google Shape;119;p18"/>
          <p:cNvPicPr preferRelativeResize="0"/>
          <p:nvPr/>
        </p:nvPicPr>
        <p:blipFill>
          <a:blip r:embed="rId4">
            <a:alphaModFix/>
          </a:blip>
          <a:stretch>
            <a:fillRect/>
          </a:stretch>
        </p:blipFill>
        <p:spPr>
          <a:xfrm>
            <a:off x="6312467" y="768350"/>
            <a:ext cx="5080000" cy="2349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9"/>
          <p:cNvSpPr txBox="1"/>
          <p:nvPr>
            <p:ph idx="1" type="body"/>
          </p:nvPr>
        </p:nvSpPr>
        <p:spPr>
          <a:xfrm>
            <a:off x="609600" y="1946100"/>
            <a:ext cx="5175900" cy="3692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US" sz="2400">
                <a:solidFill>
                  <a:schemeClr val="dk2"/>
                </a:solidFill>
                <a:highlight>
                  <a:schemeClr val="lt2"/>
                </a:highlight>
                <a:latin typeface="Helvetica Neue"/>
                <a:ea typeface="Helvetica Neue"/>
                <a:cs typeface="Helvetica Neue"/>
                <a:sym typeface="Helvetica Neue"/>
              </a:rPr>
              <a:t>The law of symmetry and order is also known as </a:t>
            </a:r>
            <a:r>
              <a:rPr b="0" i="1" lang="en-US" sz="2400" u="sng">
                <a:solidFill>
                  <a:schemeClr val="dk2"/>
                </a:solidFill>
                <a:highlight>
                  <a:schemeClr val="lt2"/>
                </a:highlight>
                <a:latin typeface="Helvetica Neue"/>
                <a:ea typeface="Helvetica Neue"/>
                <a:cs typeface="Helvetica Neue"/>
                <a:sym typeface="Helvetica Neue"/>
                <a:hlinkClick r:id="rId3">
                  <a:extLst>
                    <a:ext uri="{A12FA001-AC4F-418D-AE19-62706E023703}">
                      <ahyp:hlinkClr val="tx"/>
                    </a:ext>
                  </a:extLst>
                </a:hlinkClick>
              </a:rPr>
              <a:t>prägnanz</a:t>
            </a:r>
            <a:r>
              <a:rPr b="0" lang="en-US" sz="2400">
                <a:solidFill>
                  <a:schemeClr val="dk2"/>
                </a:solidFill>
                <a:highlight>
                  <a:schemeClr val="lt2"/>
                </a:highlight>
                <a:latin typeface="Helvetica Neue"/>
                <a:ea typeface="Helvetica Neue"/>
                <a:cs typeface="Helvetica Neue"/>
                <a:sym typeface="Helvetica Neue"/>
              </a:rPr>
              <a:t>, the German word for “good figure.” What this principle says is that your brain will perceive ambiguous shapes in as simple a manner as possible.​</a:t>
            </a:r>
            <a:endParaRPr b="0" sz="2400">
              <a:solidFill>
                <a:schemeClr val="dk2"/>
              </a:solidFill>
              <a:highlight>
                <a:schemeClr val="lt2"/>
              </a:highlight>
              <a:latin typeface="Helvetica Neue"/>
              <a:ea typeface="Helvetica Neue"/>
              <a:cs typeface="Helvetica Neue"/>
              <a:sym typeface="Helvetica Neue"/>
            </a:endParaRPr>
          </a:p>
        </p:txBody>
      </p:sp>
      <p:sp>
        <p:nvSpPr>
          <p:cNvPr id="126" name="Google Shape;126;p19"/>
          <p:cNvSpPr txBox="1"/>
          <p:nvPr>
            <p:ph type="title"/>
          </p:nvPr>
        </p:nvSpPr>
        <p:spPr>
          <a:xfrm>
            <a:off x="609600" y="787400"/>
            <a:ext cx="9448800" cy="91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6. Symmetry/order</a:t>
            </a:r>
            <a:endParaRPr/>
          </a:p>
        </p:txBody>
      </p:sp>
      <p:pic>
        <p:nvPicPr>
          <p:cNvPr id="127" name="Google Shape;127;p19"/>
          <p:cNvPicPr preferRelativeResize="0"/>
          <p:nvPr/>
        </p:nvPicPr>
        <p:blipFill rotWithShape="1">
          <a:blip r:embed="rId4">
            <a:alphaModFix/>
          </a:blip>
          <a:srcRect b="0" l="22498" r="24776" t="0"/>
          <a:stretch/>
        </p:blipFill>
        <p:spPr>
          <a:xfrm>
            <a:off x="5953785" y="1701800"/>
            <a:ext cx="5722580" cy="3692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20"/>
          <p:cNvPicPr preferRelativeResize="0"/>
          <p:nvPr/>
        </p:nvPicPr>
        <p:blipFill rotWithShape="1">
          <a:blip r:embed="rId3">
            <a:alphaModFix/>
          </a:blip>
          <a:srcRect b="15968" l="46592" r="9145" t="57485"/>
          <a:stretch/>
        </p:blipFill>
        <p:spPr>
          <a:xfrm>
            <a:off x="609600" y="609600"/>
            <a:ext cx="5393203" cy="1820566"/>
          </a:xfrm>
          <a:prstGeom prst="rect">
            <a:avLst/>
          </a:prstGeom>
          <a:noFill/>
          <a:ln>
            <a:noFill/>
          </a:ln>
        </p:spPr>
      </p:pic>
      <p:sp>
        <p:nvSpPr>
          <p:cNvPr id="134" name="Google Shape;134;p20"/>
          <p:cNvSpPr txBox="1"/>
          <p:nvPr>
            <p:ph idx="1" type="body"/>
          </p:nvPr>
        </p:nvSpPr>
        <p:spPr>
          <a:xfrm>
            <a:off x="6096000" y="1031033"/>
            <a:ext cx="5977200" cy="4181100"/>
          </a:xfrm>
          <a:prstGeom prst="rect">
            <a:avLst/>
          </a:prstGeom>
          <a:noFill/>
          <a:ln>
            <a:noFill/>
          </a:ln>
        </p:spPr>
        <p:txBody>
          <a:bodyPr anchorCtr="0" anchor="t" bIns="0" lIns="0" spcFirstLastPara="1" rIns="0" wrap="square" tIns="0">
            <a:noAutofit/>
          </a:bodyPr>
          <a:lstStyle/>
          <a:p>
            <a:pPr indent="0" lvl="0" marL="609600" rtl="0" algn="l">
              <a:lnSpc>
                <a:spcPct val="150000"/>
              </a:lnSpc>
              <a:spcBef>
                <a:spcPts val="0"/>
              </a:spcBef>
              <a:spcAft>
                <a:spcPts val="0"/>
              </a:spcAft>
              <a:buSzPts val="2400"/>
              <a:buNone/>
            </a:pPr>
            <a:r>
              <a:rPr b="0" lang="en-US" sz="3100">
                <a:solidFill>
                  <a:srgbClr val="000000"/>
                </a:solidFill>
                <a:latin typeface="Helvetica Neue"/>
                <a:ea typeface="Helvetica Neue"/>
                <a:cs typeface="Helvetica Neue"/>
                <a:sym typeface="Helvetica Neue"/>
              </a:rPr>
              <a:t>1. </a:t>
            </a:r>
            <a:r>
              <a:rPr b="0" lang="en-US" sz="3100">
                <a:solidFill>
                  <a:schemeClr val="accent1"/>
                </a:solidFill>
                <a:latin typeface="Helvetica Neue"/>
                <a:ea typeface="Helvetica Neue"/>
                <a:cs typeface="Helvetica Neue"/>
                <a:sym typeface="Helvetica Neue"/>
              </a:rPr>
              <a:t>Similarity</a:t>
            </a:r>
            <a:r>
              <a:rPr b="0" lang="en-US" sz="3100">
                <a:solidFill>
                  <a:srgbClr val="000000"/>
                </a:solidFill>
                <a:latin typeface="Helvetica Neue"/>
                <a:ea typeface="Helvetica Neue"/>
                <a:cs typeface="Helvetica Neue"/>
                <a:sym typeface="Helvetica Neue"/>
              </a:rPr>
              <a:t> | Similitud ​</a:t>
            </a:r>
            <a:endParaRPr b="0" sz="31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100">
                <a:solidFill>
                  <a:srgbClr val="000000"/>
                </a:solidFill>
                <a:latin typeface="Helvetica Neue"/>
                <a:ea typeface="Helvetica Neue"/>
                <a:cs typeface="Helvetica Neue"/>
                <a:sym typeface="Helvetica Neue"/>
              </a:rPr>
              <a:t>2. </a:t>
            </a:r>
            <a:r>
              <a:rPr b="0" lang="en-US" sz="3100">
                <a:solidFill>
                  <a:schemeClr val="accent1"/>
                </a:solidFill>
                <a:latin typeface="Helvetica Neue"/>
                <a:ea typeface="Helvetica Neue"/>
                <a:cs typeface="Helvetica Neue"/>
                <a:sym typeface="Helvetica Neue"/>
              </a:rPr>
              <a:t>Continuation</a:t>
            </a:r>
            <a:r>
              <a:rPr b="0" lang="en-US" sz="3100">
                <a:solidFill>
                  <a:srgbClr val="000000"/>
                </a:solidFill>
                <a:latin typeface="Helvetica Neue"/>
                <a:ea typeface="Helvetica Neue"/>
                <a:cs typeface="Helvetica Neue"/>
                <a:sym typeface="Helvetica Neue"/>
              </a:rPr>
              <a:t> | Continuación​</a:t>
            </a:r>
            <a:endParaRPr b="0" sz="31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100">
                <a:solidFill>
                  <a:srgbClr val="000000"/>
                </a:solidFill>
                <a:latin typeface="Helvetica Neue"/>
                <a:ea typeface="Helvetica Neue"/>
                <a:cs typeface="Helvetica Neue"/>
                <a:sym typeface="Helvetica Neue"/>
              </a:rPr>
              <a:t>3. </a:t>
            </a:r>
            <a:r>
              <a:rPr b="0" lang="en-US" sz="3100">
                <a:solidFill>
                  <a:schemeClr val="accent1"/>
                </a:solidFill>
                <a:latin typeface="Helvetica Neue"/>
                <a:ea typeface="Helvetica Neue"/>
                <a:cs typeface="Helvetica Neue"/>
                <a:sym typeface="Helvetica Neue"/>
              </a:rPr>
              <a:t>Closure</a:t>
            </a:r>
            <a:r>
              <a:rPr b="0" lang="en-US" sz="3100">
                <a:solidFill>
                  <a:srgbClr val="000000"/>
                </a:solidFill>
                <a:latin typeface="Helvetica Neue"/>
                <a:ea typeface="Helvetica Neue"/>
                <a:cs typeface="Helvetica Neue"/>
                <a:sym typeface="Helvetica Neue"/>
              </a:rPr>
              <a:t> | Cierre ​</a:t>
            </a:r>
            <a:endParaRPr b="0" sz="31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100">
                <a:solidFill>
                  <a:srgbClr val="000000"/>
                </a:solidFill>
                <a:latin typeface="Helvetica Neue"/>
                <a:ea typeface="Helvetica Neue"/>
                <a:cs typeface="Helvetica Neue"/>
                <a:sym typeface="Helvetica Neue"/>
              </a:rPr>
              <a:t>4. </a:t>
            </a:r>
            <a:r>
              <a:rPr b="0" lang="en-US" sz="3100">
                <a:solidFill>
                  <a:schemeClr val="accent1"/>
                </a:solidFill>
                <a:latin typeface="Helvetica Neue"/>
                <a:ea typeface="Helvetica Neue"/>
                <a:cs typeface="Helvetica Neue"/>
                <a:sym typeface="Helvetica Neue"/>
              </a:rPr>
              <a:t>Proximity</a:t>
            </a:r>
            <a:r>
              <a:rPr b="0" lang="en-US" sz="3100">
                <a:solidFill>
                  <a:srgbClr val="000000"/>
                </a:solidFill>
                <a:latin typeface="Helvetica Neue"/>
                <a:ea typeface="Helvetica Neue"/>
                <a:cs typeface="Helvetica Neue"/>
                <a:sym typeface="Helvetica Neue"/>
              </a:rPr>
              <a:t> | Proximidad ​</a:t>
            </a:r>
            <a:endParaRPr b="0" sz="31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100">
                <a:solidFill>
                  <a:srgbClr val="000000"/>
                </a:solidFill>
                <a:latin typeface="Helvetica Neue"/>
                <a:ea typeface="Helvetica Neue"/>
                <a:cs typeface="Helvetica Neue"/>
                <a:sym typeface="Helvetica Neue"/>
              </a:rPr>
              <a:t>5. </a:t>
            </a:r>
            <a:r>
              <a:rPr b="0" lang="en-US" sz="3100">
                <a:solidFill>
                  <a:schemeClr val="accent1"/>
                </a:solidFill>
                <a:latin typeface="Helvetica Neue"/>
                <a:ea typeface="Helvetica Neue"/>
                <a:cs typeface="Helvetica Neue"/>
                <a:sym typeface="Helvetica Neue"/>
              </a:rPr>
              <a:t>Figure</a:t>
            </a:r>
            <a:r>
              <a:rPr b="0" lang="en-US" sz="3100">
                <a:solidFill>
                  <a:srgbClr val="000000"/>
                </a:solidFill>
                <a:latin typeface="Helvetica Neue"/>
                <a:ea typeface="Helvetica Neue"/>
                <a:cs typeface="Helvetica Neue"/>
                <a:sym typeface="Helvetica Neue"/>
              </a:rPr>
              <a:t> | Figura/suelo ​</a:t>
            </a:r>
            <a:endParaRPr b="0" sz="31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rPr b="0" lang="en-US" sz="3100">
                <a:solidFill>
                  <a:srgbClr val="000000"/>
                </a:solidFill>
                <a:latin typeface="Helvetica Neue"/>
                <a:ea typeface="Helvetica Neue"/>
                <a:cs typeface="Helvetica Neue"/>
                <a:sym typeface="Helvetica Neue"/>
              </a:rPr>
              <a:t>6. </a:t>
            </a:r>
            <a:r>
              <a:rPr b="0" lang="en-US" sz="3100">
                <a:solidFill>
                  <a:schemeClr val="accent1"/>
                </a:solidFill>
                <a:latin typeface="Helvetica Neue"/>
                <a:ea typeface="Helvetica Neue"/>
                <a:cs typeface="Helvetica Neue"/>
                <a:sym typeface="Helvetica Neue"/>
              </a:rPr>
              <a:t>Symmetry</a:t>
            </a:r>
            <a:r>
              <a:rPr b="0" lang="en-US" sz="3100">
                <a:solidFill>
                  <a:srgbClr val="000000"/>
                </a:solidFill>
                <a:latin typeface="Helvetica Neue"/>
                <a:ea typeface="Helvetica Neue"/>
                <a:cs typeface="Helvetica Neue"/>
                <a:sym typeface="Helvetica Neue"/>
              </a:rPr>
              <a:t> | Simetría</a:t>
            </a:r>
            <a:endParaRPr b="0" sz="3100">
              <a:solidFill>
                <a:srgbClr val="000000"/>
              </a:solidFill>
              <a:latin typeface="Helvetica Neue"/>
              <a:ea typeface="Helvetica Neue"/>
              <a:cs typeface="Helvetica Neue"/>
              <a:sym typeface="Helvetica Neue"/>
            </a:endParaRPr>
          </a:p>
          <a:p>
            <a:pPr indent="0" lvl="0" marL="609600" rtl="0" algn="l">
              <a:lnSpc>
                <a:spcPct val="150000"/>
              </a:lnSpc>
              <a:spcBef>
                <a:spcPts val="0"/>
              </a:spcBef>
              <a:spcAft>
                <a:spcPts val="0"/>
              </a:spcAft>
              <a:buSzPts val="2400"/>
              <a:buNone/>
            </a:pPr>
            <a:r>
              <a:t/>
            </a:r>
            <a:endParaRPr b="0" sz="2700">
              <a:solidFill>
                <a:srgbClr val="000000"/>
              </a:solidFill>
              <a:latin typeface="Helvetica Neue"/>
              <a:ea typeface="Helvetica Neue"/>
              <a:cs typeface="Helvetica Neue"/>
              <a:sym typeface="Helvetica Neue"/>
            </a:endParaRPr>
          </a:p>
        </p:txBody>
      </p:sp>
      <p:pic>
        <p:nvPicPr>
          <p:cNvPr id="135" name="Google Shape;135;p20"/>
          <p:cNvPicPr preferRelativeResize="0"/>
          <p:nvPr/>
        </p:nvPicPr>
        <p:blipFill rotWithShape="1">
          <a:blip r:embed="rId4">
            <a:alphaModFix/>
          </a:blip>
          <a:srcRect b="8936" l="26262" r="26100" t="8549"/>
          <a:stretch/>
        </p:blipFill>
        <p:spPr>
          <a:xfrm>
            <a:off x="479133" y="2417817"/>
            <a:ext cx="2012200" cy="2022367"/>
          </a:xfrm>
          <a:prstGeom prst="rect">
            <a:avLst/>
          </a:prstGeom>
          <a:noFill/>
          <a:ln>
            <a:noFill/>
          </a:ln>
        </p:spPr>
      </p:pic>
      <p:pic>
        <p:nvPicPr>
          <p:cNvPr id="136" name="Google Shape;136;p20"/>
          <p:cNvPicPr preferRelativeResize="0"/>
          <p:nvPr/>
        </p:nvPicPr>
        <p:blipFill>
          <a:blip r:embed="rId5">
            <a:alphaModFix/>
          </a:blip>
          <a:stretch>
            <a:fillRect/>
          </a:stretch>
        </p:blipFill>
        <p:spPr>
          <a:xfrm>
            <a:off x="2694533" y="2633366"/>
            <a:ext cx="3198268" cy="3196070"/>
          </a:xfrm>
          <a:prstGeom prst="rect">
            <a:avLst/>
          </a:prstGeom>
          <a:noFill/>
          <a:ln>
            <a:noFill/>
          </a:ln>
        </p:spPr>
      </p:pic>
      <p:sp>
        <p:nvSpPr>
          <p:cNvPr id="137" name="Google Shape;137;p20"/>
          <p:cNvSpPr txBox="1"/>
          <p:nvPr/>
        </p:nvSpPr>
        <p:spPr>
          <a:xfrm>
            <a:off x="1095100" y="191633"/>
            <a:ext cx="7884900" cy="920100"/>
          </a:xfrm>
          <a:prstGeom prst="rect">
            <a:avLst/>
          </a:prstGeom>
          <a:noFill/>
          <a:ln>
            <a:noFill/>
          </a:ln>
        </p:spPr>
        <p:txBody>
          <a:bodyPr anchorCtr="0" anchor="t" bIns="121900" lIns="121900" spcFirstLastPara="1" rIns="121900" wrap="square" tIns="121900">
            <a:normAutofit/>
          </a:bodyPr>
          <a:lstStyle/>
          <a:p>
            <a:pPr indent="0" lvl="0" marL="0" rtl="0" algn="l">
              <a:spcBef>
                <a:spcPts val="0"/>
              </a:spcBef>
              <a:spcAft>
                <a:spcPts val="0"/>
              </a:spcAft>
              <a:buNone/>
            </a:pPr>
            <a:r>
              <a:rPr lang="en-US" sz="1900">
                <a:latin typeface="Helvetica Neue"/>
                <a:ea typeface="Helvetica Neue"/>
                <a:cs typeface="Helvetica Neue"/>
                <a:sym typeface="Helvetica Neue"/>
              </a:rPr>
              <a:t>What design principles do you see in these images?</a:t>
            </a:r>
            <a:endParaRPr sz="1900">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21"/>
          <p:cNvPicPr preferRelativeResize="0"/>
          <p:nvPr/>
        </p:nvPicPr>
        <p:blipFill>
          <a:blip r:embed="rId3">
            <a:alphaModFix/>
          </a:blip>
          <a:stretch>
            <a:fillRect/>
          </a:stretch>
        </p:blipFill>
        <p:spPr>
          <a:xfrm>
            <a:off x="0" y="0"/>
            <a:ext cx="6096000" cy="6858000"/>
          </a:xfrm>
          <a:prstGeom prst="rect">
            <a:avLst/>
          </a:prstGeom>
          <a:noFill/>
          <a:ln>
            <a:noFill/>
          </a:ln>
        </p:spPr>
      </p:pic>
      <p:pic>
        <p:nvPicPr>
          <p:cNvPr id="144" name="Google Shape;144;p21"/>
          <p:cNvPicPr preferRelativeResize="0"/>
          <p:nvPr/>
        </p:nvPicPr>
        <p:blipFill>
          <a:blip r:embed="rId4">
            <a:alphaModFix/>
          </a:blip>
          <a:stretch>
            <a:fillRect/>
          </a:stretch>
        </p:blipFill>
        <p:spPr>
          <a:xfrm>
            <a:off x="6096000" y="0"/>
            <a:ext cx="6096000"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22"/>
          <p:cNvPicPr preferRelativeResize="0"/>
          <p:nvPr/>
        </p:nvPicPr>
        <p:blipFill>
          <a:blip r:embed="rId3">
            <a:alphaModFix/>
          </a:blip>
          <a:stretch>
            <a:fillRect/>
          </a:stretch>
        </p:blipFill>
        <p:spPr>
          <a:xfrm>
            <a:off x="0" y="0"/>
            <a:ext cx="6096000" cy="6858000"/>
          </a:xfrm>
          <a:prstGeom prst="rect">
            <a:avLst/>
          </a:prstGeom>
          <a:noFill/>
          <a:ln>
            <a:noFill/>
          </a:ln>
        </p:spPr>
      </p:pic>
      <p:pic>
        <p:nvPicPr>
          <p:cNvPr id="151" name="Google Shape;151;p22"/>
          <p:cNvPicPr preferRelativeResize="0"/>
          <p:nvPr/>
        </p:nvPicPr>
        <p:blipFill>
          <a:blip r:embed="rId4">
            <a:alphaModFix/>
          </a:blip>
          <a:stretch>
            <a:fillRect/>
          </a:stretch>
        </p:blipFill>
        <p:spPr>
          <a:xfrm>
            <a:off x="6096000" y="0"/>
            <a:ext cx="6096000"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23"/>
          <p:cNvPicPr preferRelativeResize="0"/>
          <p:nvPr/>
        </p:nvPicPr>
        <p:blipFill>
          <a:blip r:embed="rId3">
            <a:alphaModFix/>
          </a:blip>
          <a:stretch>
            <a:fillRect/>
          </a:stretch>
        </p:blipFill>
        <p:spPr>
          <a:xfrm>
            <a:off x="0" y="0"/>
            <a:ext cx="6096000" cy="6858000"/>
          </a:xfrm>
          <a:prstGeom prst="rect">
            <a:avLst/>
          </a:prstGeom>
          <a:noFill/>
          <a:ln>
            <a:noFill/>
          </a:ln>
        </p:spPr>
      </p:pic>
      <p:pic>
        <p:nvPicPr>
          <p:cNvPr id="158" name="Google Shape;158;p23"/>
          <p:cNvPicPr preferRelativeResize="0"/>
          <p:nvPr/>
        </p:nvPicPr>
        <p:blipFill>
          <a:blip r:embed="rId4">
            <a:alphaModFix/>
          </a:blip>
          <a:stretch>
            <a:fillRect/>
          </a:stretch>
        </p:blipFill>
        <p:spPr>
          <a:xfrm>
            <a:off x="6096000" y="0"/>
            <a:ext cx="6096000"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24"/>
          <p:cNvPicPr preferRelativeResize="0"/>
          <p:nvPr/>
        </p:nvPicPr>
        <p:blipFill>
          <a:blip r:embed="rId3">
            <a:alphaModFix/>
          </a:blip>
          <a:stretch>
            <a:fillRect/>
          </a:stretch>
        </p:blipFill>
        <p:spPr>
          <a:xfrm>
            <a:off x="0" y="0"/>
            <a:ext cx="6096000" cy="6858000"/>
          </a:xfrm>
          <a:prstGeom prst="rect">
            <a:avLst/>
          </a:prstGeom>
          <a:noFill/>
          <a:ln>
            <a:noFill/>
          </a:ln>
        </p:spPr>
      </p:pic>
      <p:pic>
        <p:nvPicPr>
          <p:cNvPr id="165" name="Google Shape;165;p24"/>
          <p:cNvPicPr preferRelativeResize="0"/>
          <p:nvPr/>
        </p:nvPicPr>
        <p:blipFill>
          <a:blip r:embed="rId4">
            <a:alphaModFix/>
          </a:blip>
          <a:stretch>
            <a:fillRect/>
          </a:stretch>
        </p:blipFill>
        <p:spPr>
          <a:xfrm>
            <a:off x="6096000" y="0"/>
            <a:ext cx="6096000" cy="6858000"/>
          </a:xfrm>
          <a:prstGeom prst="rect">
            <a:avLst/>
          </a:prstGeom>
          <a:noFill/>
          <a:ln>
            <a:noFill/>
          </a:ln>
        </p:spPr>
      </p:pic>
      <p:pic>
        <p:nvPicPr>
          <p:cNvPr id="166" name="Google Shape;166;p24" title="CleanShot 2026-09-18 at 10.12.43 AM@2x.png"/>
          <p:cNvPicPr preferRelativeResize="0"/>
          <p:nvPr/>
        </p:nvPicPr>
        <p:blipFill>
          <a:blip r:embed="rId5">
            <a:alphaModFix/>
          </a:blip>
          <a:stretch>
            <a:fillRect/>
          </a:stretch>
        </p:blipFill>
        <p:spPr>
          <a:xfrm>
            <a:off x="458650" y="4497800"/>
            <a:ext cx="11274676" cy="2114000"/>
          </a:xfrm>
          <a:prstGeom prst="rect">
            <a:avLst/>
          </a:prstGeom>
          <a:noFill/>
          <a:ln>
            <a:noFill/>
          </a:ln>
        </p:spPr>
      </p:pic>
      <p:pic>
        <p:nvPicPr>
          <p:cNvPr id="167" name="Google Shape;167;p24" title="CleanShot 2026-09-18 at 10.12.16 AM@2x.png"/>
          <p:cNvPicPr preferRelativeResize="0"/>
          <p:nvPr/>
        </p:nvPicPr>
        <p:blipFill>
          <a:blip r:embed="rId6">
            <a:alphaModFix/>
          </a:blip>
          <a:stretch>
            <a:fillRect/>
          </a:stretch>
        </p:blipFill>
        <p:spPr>
          <a:xfrm>
            <a:off x="163302" y="146550"/>
            <a:ext cx="5974574" cy="4351251"/>
          </a:xfrm>
          <a:prstGeom prst="rect">
            <a:avLst/>
          </a:prstGeom>
          <a:noFill/>
          <a:ln>
            <a:noFill/>
          </a:ln>
        </p:spPr>
      </p:pic>
      <p:pic>
        <p:nvPicPr>
          <p:cNvPr id="168" name="Google Shape;168;p24" title="CleanShot 2026-09-18 at 10.12.25 AM@2x.png"/>
          <p:cNvPicPr preferRelativeResize="0"/>
          <p:nvPr/>
        </p:nvPicPr>
        <p:blipFill>
          <a:blip r:embed="rId7">
            <a:alphaModFix/>
          </a:blip>
          <a:stretch>
            <a:fillRect/>
          </a:stretch>
        </p:blipFill>
        <p:spPr>
          <a:xfrm>
            <a:off x="6227884" y="1538675"/>
            <a:ext cx="6096000" cy="2396638"/>
          </a:xfrm>
          <a:prstGeom prst="rect">
            <a:avLst/>
          </a:prstGeom>
          <a:noFill/>
          <a:ln>
            <a:noFill/>
          </a:ln>
        </p:spPr>
      </p:pic>
      <p:sp>
        <p:nvSpPr>
          <p:cNvPr id="169" name="Google Shape;169;p24"/>
          <p:cNvSpPr txBox="1"/>
          <p:nvPr/>
        </p:nvSpPr>
        <p:spPr>
          <a:xfrm>
            <a:off x="6638100" y="146560"/>
            <a:ext cx="5553900" cy="95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solidFill>
                  <a:srgbClr val="FF0000"/>
                </a:solidFill>
              </a:rPr>
              <a:t>LastName</a:t>
            </a:r>
            <a:r>
              <a:rPr b="1" lang="en-US" sz="2600"/>
              <a:t>-</a:t>
            </a:r>
            <a:r>
              <a:rPr b="1" lang="en-US" sz="2600">
                <a:solidFill>
                  <a:srgbClr val="FF0000"/>
                </a:solidFill>
              </a:rPr>
              <a:t>FirstName</a:t>
            </a:r>
            <a:r>
              <a:rPr b="1" lang="en-US" sz="2600"/>
              <a:t>-</a:t>
            </a:r>
            <a:r>
              <a:rPr b="1" lang="en-US" sz="2600">
                <a:solidFill>
                  <a:srgbClr val="FF0000"/>
                </a:solidFill>
              </a:rPr>
              <a:t>Icon</a:t>
            </a:r>
            <a:r>
              <a:rPr b="1" lang="en-US" sz="2600"/>
              <a:t>.</a:t>
            </a:r>
            <a:r>
              <a:rPr b="1" lang="en-US" sz="2600">
                <a:solidFill>
                  <a:schemeClr val="accent1"/>
                </a:solidFill>
              </a:rPr>
              <a:t>png</a:t>
            </a:r>
            <a:endParaRPr b="1" sz="2600">
              <a:solidFill>
                <a:schemeClr val="accent1"/>
              </a:solidFill>
            </a:endParaRPr>
          </a:p>
          <a:p>
            <a:pPr indent="0" lvl="0" marL="0" rtl="0" algn="l">
              <a:spcBef>
                <a:spcPts val="0"/>
              </a:spcBef>
              <a:spcAft>
                <a:spcPts val="0"/>
              </a:spcAft>
              <a:buNone/>
            </a:pPr>
            <a:r>
              <a:t/>
            </a:r>
            <a:endParaRPr b="1" sz="2600">
              <a:solidFill>
                <a:schemeClr val="accent1"/>
              </a:solidFill>
            </a:endParaRPr>
          </a:p>
          <a:p>
            <a:pPr indent="0" lvl="0" marL="0" rtl="0" algn="l">
              <a:spcBef>
                <a:spcPts val="0"/>
              </a:spcBef>
              <a:spcAft>
                <a:spcPts val="0"/>
              </a:spcAft>
              <a:buNone/>
            </a:pPr>
            <a:r>
              <a:rPr b="1" lang="en-US" sz="2600">
                <a:solidFill>
                  <a:schemeClr val="dk2"/>
                </a:solidFill>
              </a:rPr>
              <a:t>Custom Size = 1000x1000 p</a:t>
            </a:r>
            <a:r>
              <a:rPr b="1" lang="en-US" sz="2600">
                <a:solidFill>
                  <a:schemeClr val="accent1"/>
                </a:solidFill>
              </a:rPr>
              <a:t>x</a:t>
            </a:r>
            <a:endParaRPr b="1" sz="2600">
              <a:solidFill>
                <a:schemeClr val="accent1"/>
              </a:solidFill>
            </a:endParaRPr>
          </a:p>
        </p:txBody>
      </p:sp>
      <p:sp>
        <p:nvSpPr>
          <p:cNvPr id="170" name="Google Shape;170;p24"/>
          <p:cNvSpPr txBox="1"/>
          <p:nvPr/>
        </p:nvSpPr>
        <p:spPr>
          <a:xfrm>
            <a:off x="11854950" y="4762500"/>
            <a:ext cx="914400" cy="959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5">
            <a:hlinkClick r:id="rId3"/>
          </p:cNvPr>
          <p:cNvPicPr preferRelativeResize="0"/>
          <p:nvPr/>
        </p:nvPicPr>
        <p:blipFill>
          <a:blip r:embed="rId4">
            <a:alphaModFix/>
          </a:blip>
          <a:stretch>
            <a:fillRect/>
          </a:stretch>
        </p:blipFill>
        <p:spPr>
          <a:xfrm>
            <a:off x="0" y="0"/>
            <a:ext cx="6096000" cy="6858000"/>
          </a:xfrm>
          <a:prstGeom prst="rect">
            <a:avLst/>
          </a:prstGeom>
          <a:noFill/>
          <a:ln>
            <a:noFill/>
          </a:ln>
        </p:spPr>
      </p:pic>
      <p:pic>
        <p:nvPicPr>
          <p:cNvPr id="177" name="Google Shape;177;p25">
            <a:hlinkClick r:id="rId5"/>
          </p:cNvPr>
          <p:cNvPicPr preferRelativeResize="0"/>
          <p:nvPr/>
        </p:nvPicPr>
        <p:blipFill>
          <a:blip r:embed="rId6">
            <a:alphaModFix/>
          </a:blip>
          <a:stretch>
            <a:fillRect/>
          </a:stretch>
        </p:blipFill>
        <p:spPr>
          <a:xfrm>
            <a:off x="6096000" y="0"/>
            <a:ext cx="6096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Verizon PowerPoint 2017">
  <a:themeElements>
    <a:clrScheme name="Custom 3">
      <a:dk1>
        <a:srgbClr val="000000"/>
      </a:dk1>
      <a:lt1>
        <a:srgbClr val="FFFFFF"/>
      </a:lt1>
      <a:dk2>
        <a:srgbClr val="000000"/>
      </a:dk2>
      <a:lt2>
        <a:srgbClr val="FFFFFF"/>
      </a:lt2>
      <a:accent1>
        <a:srgbClr val="D52B1E"/>
      </a:accent1>
      <a:accent2>
        <a:srgbClr val="D8DADA"/>
      </a:accent2>
      <a:accent3>
        <a:srgbClr val="FFBC3D"/>
      </a:accent3>
      <a:accent4>
        <a:srgbClr val="ED7000"/>
      </a:accent4>
      <a:accent5>
        <a:srgbClr val="00AC3E"/>
      </a:accent5>
      <a:accent6>
        <a:srgbClr val="0088CE"/>
      </a:accent6>
      <a:hlink>
        <a:srgbClr val="000000"/>
      </a:hlink>
      <a:folHlink>
        <a:srgbClr val="0088C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