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bin" ContentType="image/webp"/>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Default Extension="jpg" ContentType="image/jpeg"/>
</Types>
</file>

<file path=_rels/.rels>&#65279;<?xml version="1.0" encoding="utf-8"?><Relationships xmlns="http://schemas.openxmlformats.org/package/2006/relationships"><Relationship Type="http://schemas.openxmlformats.org/package/2006/relationships/metadata/core-properties" Target="/docProps/core.xml" Id="R7ad309e4bb064480" /><Relationship Type="http://schemas.openxmlformats.org/officeDocument/2006/relationships/extended-properties" Target="/docProps/app.xml" Id="R1d427b5e8c1948bd" /><Relationship Type="http://schemas.openxmlformats.org/officeDocument/2006/relationships/officeDocument" Target="/ppt/presentation.xml" Id="R9754543039d44597" /></Relationships>
</file>

<file path=ppt/presentation.xml><?xml version="1.0" encoding="utf-8"?>
<p:presentation xmlns:p="http://schemas.openxmlformats.org/presentationml/2006/main">
  <p:sldMasterIdLst>
    <p:sldMasterId xmlns:r="http://schemas.openxmlformats.org/officeDocument/2006/relationships" id="2147483648" r:id="Rb92e7526b5eb46f6"/>
  </p:sldMasterIdLst>
  <p:notesMasterIdLst>
    <p:notesMasterId xmlns:r="http://schemas.openxmlformats.org/officeDocument/2006/relationships" r:id="Rea6a541efd184820"/>
  </p:notesMasterIdLst>
  <p:sldIdLst>
    <p:sldId xmlns:r="http://schemas.openxmlformats.org/officeDocument/2006/relationships" id="256" r:id="Rd5eef5f5d7f847f9"/>
    <p:sldId xmlns:r="http://schemas.openxmlformats.org/officeDocument/2006/relationships" id="257" r:id="Rd8a41a6d4b4e46fe"/>
    <p:sldId xmlns:r="http://schemas.openxmlformats.org/officeDocument/2006/relationships" id="258" r:id="R8b20a5140f724ebe"/>
    <p:sldId xmlns:r="http://schemas.openxmlformats.org/officeDocument/2006/relationships" id="259" r:id="Ra0e5ad0ae2c64d03"/>
    <p:sldId xmlns:r="http://schemas.openxmlformats.org/officeDocument/2006/relationships" id="260" r:id="R4630d42eec1645d4"/>
    <p:sldId xmlns:r="http://schemas.openxmlformats.org/officeDocument/2006/relationships" id="261" r:id="R2667b53919c84e9f"/>
    <p:sldId xmlns:r="http://schemas.openxmlformats.org/officeDocument/2006/relationships" id="262" r:id="Rd29a6e9d05d34501"/>
    <p:sldId xmlns:r="http://schemas.openxmlformats.org/officeDocument/2006/relationships" id="263" r:id="R7b3d6c4b29c94068"/>
    <p:sldId xmlns:r="http://schemas.openxmlformats.org/officeDocument/2006/relationships" id="264" r:id="R7c04bb5966064dcd"/>
    <p:sldId xmlns:r="http://schemas.openxmlformats.org/officeDocument/2006/relationships" id="265" r:id="Rfea00f7829814776"/>
    <p:sldId xmlns:r="http://schemas.openxmlformats.org/officeDocument/2006/relationships" id="266" r:id="R7924444894334df8"/>
    <p:sldId xmlns:r="http://schemas.openxmlformats.org/officeDocument/2006/relationships" id="267" r:id="Rbd49b998dce64bf9"/>
    <p:sldId xmlns:r="http://schemas.openxmlformats.org/officeDocument/2006/relationships" id="268" r:id="R3653b743592e4293"/>
    <p:sldId xmlns:r="http://schemas.openxmlformats.org/officeDocument/2006/relationships" id="269" r:id="R2a8c5e72869b4c5e"/>
    <p:sldId xmlns:r="http://schemas.openxmlformats.org/officeDocument/2006/relationships" id="270" r:id="Rb2976a704919466d"/>
    <p:sldId xmlns:r="http://schemas.openxmlformats.org/officeDocument/2006/relationships" id="271" r:id="R0630bcb7fb304e9b"/>
    <p:sldId xmlns:r="http://schemas.openxmlformats.org/officeDocument/2006/relationships" id="272" r:id="R0e20d77ba0274c7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987f21bfe65478a" /><Relationship Type="http://schemas.openxmlformats.org/officeDocument/2006/relationships/slideMaster" Target="/ppt/slideMasters/slideMaster1.xml" Id="Rb92e7526b5eb46f6" /><Relationship Type="http://schemas.openxmlformats.org/officeDocument/2006/relationships/notesMaster" Target="/ppt/notesMasters/notesMaster1.xml" Id="Rea6a541efd184820" /><Relationship Type="http://schemas.openxmlformats.org/officeDocument/2006/relationships/presProps" Target="/ppt/presProps.xml" Id="Recf0e10ca7db4a46" /><Relationship Type="http://schemas.openxmlformats.org/officeDocument/2006/relationships/tableStyles" Target="/ppt/tableStyles.xml" Id="Rd3651e56dd6e4c06" /><Relationship Type="http://schemas.openxmlformats.org/officeDocument/2006/relationships/slide" Target="/ppt/slides/slide1.xml" Id="Rd5eef5f5d7f847f9" /><Relationship Type="http://schemas.openxmlformats.org/officeDocument/2006/relationships/slide" Target="/ppt/slides/slide2.xml" Id="Rd8a41a6d4b4e46fe" /><Relationship Type="http://schemas.openxmlformats.org/officeDocument/2006/relationships/slide" Target="/ppt/slides/slide3.xml" Id="R8b20a5140f724ebe" /><Relationship Type="http://schemas.openxmlformats.org/officeDocument/2006/relationships/slide" Target="/ppt/slides/slide4.xml" Id="Ra0e5ad0ae2c64d03" /><Relationship Type="http://schemas.openxmlformats.org/officeDocument/2006/relationships/slide" Target="/ppt/slides/slide5.xml" Id="R4630d42eec1645d4" /><Relationship Type="http://schemas.openxmlformats.org/officeDocument/2006/relationships/slide" Target="/ppt/slides/slide6.xml" Id="R2667b53919c84e9f" /><Relationship Type="http://schemas.openxmlformats.org/officeDocument/2006/relationships/slide" Target="/ppt/slides/slide7.xml" Id="Rd29a6e9d05d34501" /><Relationship Type="http://schemas.openxmlformats.org/officeDocument/2006/relationships/slide" Target="/ppt/slides/slide8.xml" Id="R7b3d6c4b29c94068" /><Relationship Type="http://schemas.openxmlformats.org/officeDocument/2006/relationships/slide" Target="/ppt/slides/slide9.xml" Id="R7c04bb5966064dcd" /><Relationship Type="http://schemas.openxmlformats.org/officeDocument/2006/relationships/slide" Target="/ppt/slides/slide10.xml" Id="Rfea00f7829814776" /><Relationship Type="http://schemas.openxmlformats.org/officeDocument/2006/relationships/slide" Target="/ppt/slides/slide11.xml" Id="R7924444894334df8" /><Relationship Type="http://schemas.openxmlformats.org/officeDocument/2006/relationships/slide" Target="/ppt/slides/slide12.xml" Id="Rbd49b998dce64bf9" /><Relationship Type="http://schemas.openxmlformats.org/officeDocument/2006/relationships/slide" Target="/ppt/slides/slide13.xml" Id="R3653b743592e4293" /><Relationship Type="http://schemas.openxmlformats.org/officeDocument/2006/relationships/slide" Target="/ppt/slides/slide14.xml" Id="R2a8c5e72869b4c5e" /><Relationship Type="http://schemas.openxmlformats.org/officeDocument/2006/relationships/slide" Target="/ppt/slides/slide15.xml" Id="Rb2976a704919466d" /><Relationship Type="http://schemas.openxmlformats.org/officeDocument/2006/relationships/slide" Target="/ppt/slides/slide16.xml" Id="R0630bcb7fb304e9b" /><Relationship Type="http://schemas.openxmlformats.org/officeDocument/2006/relationships/slide" Target="/ppt/slides/slide17.xml" Id="R0e20d77ba0274c7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47a7887b51741e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4b1094ae2c04547" /><Relationship Type="http://schemas.openxmlformats.org/officeDocument/2006/relationships/notesMaster" Target="/ppt/notesMasters/notesMaster1.xml" Id="Ra1571c4d7f0f4704" /></Relationships>
</file>

<file path=ppt/notesSlides/_rels/notesSlide2.xml.rels>&#65279;<?xml version="1.0" encoding="utf-8"?><Relationships xmlns="http://schemas.openxmlformats.org/package/2006/relationships"><Relationship Type="http://schemas.openxmlformats.org/officeDocument/2006/relationships/slide" Target="/ppt/slides/slide2.xml" Id="Re1fb9bfeec6e4f7f" /><Relationship Type="http://schemas.openxmlformats.org/officeDocument/2006/relationships/notesMaster" Target="/ppt/notesMasters/notesMaster1.xml" Id="R7e1100ee3adb4257" /></Relationships>
</file>

<file path=ppt/notesSlides/_rels/notesSlide3.xml.rels>&#65279;<?xml version="1.0" encoding="utf-8"?><Relationships xmlns="http://schemas.openxmlformats.org/package/2006/relationships"><Relationship Type="http://schemas.openxmlformats.org/officeDocument/2006/relationships/slide" Target="/ppt/slides/slide3.xml" Id="Rdd1ca75ad560441b" /><Relationship Type="http://schemas.openxmlformats.org/officeDocument/2006/relationships/notesMaster" Target="/ppt/notesMasters/notesMaster1.xml" Id="Rae9d44fc908d495d" /></Relationships>
</file>

<file path=ppt/notesSlides/_rels/notesSlide4.xml.rels>&#65279;<?xml version="1.0" encoding="utf-8"?><Relationships xmlns="http://schemas.openxmlformats.org/package/2006/relationships"><Relationship Type="http://schemas.openxmlformats.org/officeDocument/2006/relationships/slide" Target="/ppt/slides/slide4.xml" Id="R582c80ca70dc4f88" /><Relationship Type="http://schemas.openxmlformats.org/officeDocument/2006/relationships/notesMaster" Target="/ppt/notesMasters/notesMaster1.xml" Id="R685cefb1ab014fdb" /></Relationships>
</file>

<file path=ppt/notesSlides/_rels/notesSlide5.xml.rels>&#65279;<?xml version="1.0" encoding="utf-8"?><Relationships xmlns="http://schemas.openxmlformats.org/package/2006/relationships"><Relationship Type="http://schemas.openxmlformats.org/officeDocument/2006/relationships/slide" Target="/ppt/slides/slide5.xml" Id="Rba7b5e1c6aaf4383" /><Relationship Type="http://schemas.openxmlformats.org/officeDocument/2006/relationships/notesMaster" Target="/ppt/notesMasters/notesMaster1.xml" Id="Rfe4eaeca4fed420c" /></Relationships>
</file>

<file path=ppt/notesSlides/_rels/notesSlide6.xml.rels>&#65279;<?xml version="1.0" encoding="utf-8"?><Relationships xmlns="http://schemas.openxmlformats.org/package/2006/relationships"><Relationship Type="http://schemas.openxmlformats.org/officeDocument/2006/relationships/slide" Target="/ppt/slides/slide6.xml" Id="R56c5a3dfb8af4cd8" /><Relationship Type="http://schemas.openxmlformats.org/officeDocument/2006/relationships/notesMaster" Target="/ppt/notesMasters/notesMaster1.xml" Id="R25814d450b9f4367" /></Relationships>
</file>

<file path=ppt/notesSlides/_rels/notesSlide7.xml.rels>&#65279;<?xml version="1.0" encoding="utf-8"?><Relationships xmlns="http://schemas.openxmlformats.org/package/2006/relationships"><Relationship Type="http://schemas.openxmlformats.org/officeDocument/2006/relationships/slide" Target="/ppt/slides/slide7.xml" Id="R26897a1340834b9c" /><Relationship Type="http://schemas.openxmlformats.org/officeDocument/2006/relationships/notesMaster" Target="/ppt/notesMasters/notesMaster1.xml" Id="R48b6cb2882554c02" /></Relationships>
</file>

<file path=ppt/notesSlides/_rels/notesSlide8.xml.rels>&#65279;<?xml version="1.0" encoding="utf-8"?><Relationships xmlns="http://schemas.openxmlformats.org/package/2006/relationships"><Relationship Type="http://schemas.openxmlformats.org/officeDocument/2006/relationships/slide" Target="/ppt/slides/slide8.xml" Id="R11d371d3d8ae42fc" /><Relationship Type="http://schemas.openxmlformats.org/officeDocument/2006/relationships/notesMaster" Target="/ppt/notesMasters/notesMaster1.xml" Id="R44e1cb84a3b24195" /></Relationships>
</file>

<file path=ppt/notesSlides/_rels/notesSlide9.xml.rels>&#65279;<?xml version="1.0" encoding="utf-8"?><Relationships xmlns="http://schemas.openxmlformats.org/package/2006/relationships"><Relationship Type="http://schemas.openxmlformats.org/officeDocument/2006/relationships/slide" Target="/ppt/slides/slide9.xml" Id="Rd84e2fc9d3074e8d" /><Relationship Type="http://schemas.openxmlformats.org/officeDocument/2006/relationships/notesMaster" Target="/ppt/notesMasters/notesMaster1.xml" Id="Rfaf8ab5cf40d4c3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299e7ce4615472f" /><Relationship Type="http://schemas.openxmlformats.org/officeDocument/2006/relationships/notesMaster" Target="/ppt/notesMasters/notesMaster1.xml" Id="R994ec2500ce842c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bd447bf455e4de5" /><Relationship Type="http://schemas.openxmlformats.org/officeDocument/2006/relationships/notesMaster" Target="/ppt/notesMasters/notesMaster1.xml" Id="R1579b6c716924e1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621510077ca4362" /><Relationship Type="http://schemas.openxmlformats.org/officeDocument/2006/relationships/notesMaster" Target="/ppt/notesMasters/notesMaster1.xml" Id="R3d3f6c9c1cfd4cd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24d813f06f1449b" /><Relationship Type="http://schemas.openxmlformats.org/officeDocument/2006/relationships/notesMaster" Target="/ppt/notesMasters/notesMaster1.xml" Id="Ra71f0a413acd4db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caca9b3e69146b9" /><Relationship Type="http://schemas.openxmlformats.org/officeDocument/2006/relationships/notesMaster" Target="/ppt/notesMasters/notesMaster1.xml" Id="Rd46f7521cfde475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d047a843a404dc6" /><Relationship Type="http://schemas.openxmlformats.org/officeDocument/2006/relationships/notesMaster" Target="/ppt/notesMasters/notesMaster1.xml" Id="R7d4964a3cc2a459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8ac280704ae4d34" /><Relationship Type="http://schemas.openxmlformats.org/officeDocument/2006/relationships/notesMaster" Target="/ppt/notesMasters/notesMaster1.xml" Id="R7f5b6efca0e54c6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c2c5f65899c4068" /><Relationship Type="http://schemas.openxmlformats.org/officeDocument/2006/relationships/notesMaster" Target="/ppt/notesMasters/notesMaster1.xml" Id="Reba2cadae6774ec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Begin with the everyday-object question on the next slide. Have paper, pencils and coloring tools ready. This is a teacher-led visual lesson followed by the existing name-tag task. The opening and the final reflection are the two planned discussion moments. Keep other slides moving with explanation and pointing to visual evidence. The video is optional.</a:t>
            </a:r>
          </a:p>
          <a:p xmlns:a="http://schemas.openxmlformats.org/drawingml/2006/main">
            <a:r>
              <a:t/>
            </a:r>
          </a:p>
          <a:p xmlns:a="http://schemas.openxmlformats.org/drawingml/2006/main">
            <a:r>
              <a:t>[Sources]</a:t>
            </a:r>
          </a:p>
          <a:p xmlns:a="http://schemas.openxmlformats.org/drawingml/2006/main">
            <a:r>
              <a:t>Existing Lesson 1: Pop Art of the 60s, canonical Canvas course 23402, item 2634021; user-supplied name-tag examples and approved work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OPENING DISCUSSION, about 2 minutes. Take two or three responses. A controller, shoe, snack package or phone can work. Ask for one reason, then connect: artists also chose objects from everyday life. These are painted sculptures, not food photographs. Keep the opening open-ended rather than grading students’ tastes.</a:t>
            </a:r>
          </a:p>
          <a:p xmlns:a="http://schemas.openxmlformats.org/drawingml/2006/main">
            <a:r>
              <a:t/>
            </a:r>
          </a:p>
          <a:p xmlns:a="http://schemas.openxmlformats.org/drawingml/2006/main">
            <a:r>
              <a:t>[Sources]</a:t>
            </a:r>
          </a:p>
          <a:p xmlns:a="http://schemas.openxmlformats.org/drawingml/2006/main">
            <a:r>
              <a:t>MoMA, Claes Oldenburg, Two Cheeseburgers, with Everything (Dual Hamburgers) (1962). https://www.moma.org/collection/works/81183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TEACHER EXPLANATION, 2 minutes. Pop developed in Britain in the 1950s and became prominent in the United States in the 1960s. It challenged the boundary between prestigious fine art and everyday commercial imagery. Make the provocation concrete: a comic or grocery label could receive the attention usually reserved for a gallery painting. The 1969 flyer documents a related but distinct fight over museum access, including free admission. Pop was not one unified political protest; some artists celebrated consumer culture while others criticized it. Do not claim all earlier art belonged only to rich people.</a:t>
            </a:r>
          </a:p>
          <a:p xmlns:a="http://schemas.openxmlformats.org/drawingml/2006/main">
            <a:r>
              <a:t/>
            </a:r>
          </a:p>
          <a:p xmlns:a="http://schemas.openxmlformats.org/drawingml/2006/main">
            <a:r>
              <a:t>[Sources]</a:t>
            </a:r>
          </a:p>
          <a:p xmlns:a="http://schemas.openxmlformats.org/drawingml/2006/main">
            <a:r>
              <a:t>MoMA, The Modern Studio: Pop Art. https://www.moma.org/calendar/events/3937</a:t>
            </a:r>
          </a:p>
          <a:p xmlns:a="http://schemas.openxmlformats.org/drawingml/2006/main">
            <a:r>
              <a:t>MoMA Archives, Faith Ringgold, the Art Workers Coalition, and the Fight for Inclusion (2016). https://www.moma.org/explore/inside_out/2016/07/29/from-the-archives-faith-ringgold-the-art-workers-coalition-and-the-fight-for-inclusion-at-the-museum-of-modern-art/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TEACHER EXPLANATION, 90 seconds. Point across a row: the can, size and label design repeat; the soup variety changes. In the first exhibition the canvases stood on shelves like groceries. The 1962 paintings were painted by hand, although their repeated design looks machine-made. Repetition is more than a decorative background here: it makes a familiar product dominate the viewer’s attention. Point out the small flavor changes; no partner discussion is needed.</a:t>
            </a:r>
          </a:p>
          <a:p xmlns:a="http://schemas.openxmlformats.org/drawingml/2006/main">
            <a:r>
              <a:t/>
            </a:r>
          </a:p>
          <a:p xmlns:a="http://schemas.openxmlformats.org/drawingml/2006/main">
            <a:r>
              <a:t>[Sources]</a:t>
            </a:r>
          </a:p>
          <a:p xmlns:a="http://schemas.openxmlformats.org/drawingml/2006/main">
            <a:r>
              <a:t>MoMA, Andy Warhol, Campbell’s Soup Cans (1962). https://www.moma.org/collection/works/79809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TEACHER EXPLANATION, 90 seconds. Compare the earlier red-and-white label with this actual 1965 painting. Warhol kept the package recognizable and changed its palette to orange, violet and brown. These are two different historical works. The original 1962 set did not have 32 different color schemes. In the name tag, students can similarly choose colors for an effect rather than copying realistic colors.</a:t>
            </a:r>
          </a:p>
          <a:p xmlns:a="http://schemas.openxmlformats.org/drawingml/2006/main">
            <a:r>
              <a:t/>
            </a:r>
          </a:p>
          <a:p xmlns:a="http://schemas.openxmlformats.org/drawingml/2006/main">
            <a:r>
              <a:t>[Sources]</a:t>
            </a:r>
          </a:p>
          <a:p xmlns:a="http://schemas.openxmlformats.org/drawingml/2006/main">
            <a:r>
              <a:t>MoMA, Andy Warhol, Campbell’s Soup Cans (1962). https://www.moma.org/collection/works/79809</a:t>
            </a:r>
          </a:p>
          <a:p xmlns:a="http://schemas.openxmlformats.org/drawingml/2006/main">
            <a:r>
              <a:t>Sotheby’s, Andy Warhol, Colored Campbell’s Soup Can (1965), lot 41, 2019. https://www.sothebys.com/en/auctions/ecatalogue/2019/contemporary-art-evening-auction-n10069/lot.41.html</a:t>
            </a:r>
          </a:p>
          <a:p xmlns:a="http://schemas.openxmlformats.org/drawingml/2006/main">
            <a:r>
              <a:t>Images: MoMA collection reproduction (detail) and Sotheby’s lot 41 reproduction; artwork © Andy Warhol Foundation / ARS.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TEACHER EXPLANATION, 90 seconds. Both halves repeat the same image of Marilyn Monroe, a film star. Point out the bright color on the left and the uneven, fading black-and-white impressions on the right. Screenprinting let Warhol repeat a photographic image while changes in color and ink changed its effect. The work can prompt ideas about fame and loss; present those as interpretations, not a single correct answer. Stay with the visual comparison instead of adding a turn-and-talk.</a:t>
            </a:r>
          </a:p>
          <a:p xmlns:a="http://schemas.openxmlformats.org/drawingml/2006/main">
            <a:r>
              <a:t/>
            </a:r>
          </a:p>
          <a:p xmlns:a="http://schemas.openxmlformats.org/drawingml/2006/main">
            <a:r>
              <a:t>[Sources]</a:t>
            </a:r>
          </a:p>
          <a:p xmlns:a="http://schemas.openxmlformats.org/drawingml/2006/main">
            <a:r>
              <a:t>Tate, Andy Warhol, Marilyn Diptych (1962). https://www.tate.org.uk/art/artworks/warhol-marilyn-diptych-t03093</a:t>
            </a:r>
          </a:p>
          <a:p xmlns:a="http://schemas.openxmlformats.org/drawingml/2006/main">
            <a:r>
              <a:t>The Met, Green Pea from Campbell’s Soup I, discussion of Warhol’s printing and color. https://www.metmuseum.org/art/collection/search/395026</a:t>
            </a:r>
          </a:p>
          <a:p xmlns:a="http://schemas.openxmlformats.org/drawingml/2006/main">
            <a:r>
              <a:t>Image reproduction: https://www.artsy.net/article/artsy-editorial-warhol-whitney-retrospective-holds-surprises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TEACHER EXPLANATION, 2 minutes. If students ask who came up with the comic-strip idea in Pop Art, name Roy Lichtenstein as a major artist who made this approach famous. He did not invent comic books. He adapted imagery made by working comic illustrators. The main source for Whaam! was a panel by Irv Novick in DC Comics’ All-American Men of War #89 (1962). Give Novick credit. Explain that the painting changes scale, arrangement and color. Borrowing raises questions about credit and originality; students will borrow visual techniques for their own names, not copy an artist’s whole composition.</a:t>
            </a:r>
          </a:p>
          <a:p xmlns:a="http://schemas.openxmlformats.org/drawingml/2006/main">
            <a:r>
              <a:t/>
            </a:r>
          </a:p>
          <a:p xmlns:a="http://schemas.openxmlformats.org/drawingml/2006/main">
            <a:r>
              <a:t>[Sources]</a:t>
            </a:r>
          </a:p>
          <a:p xmlns:a="http://schemas.openxmlformats.org/drawingml/2006/main">
            <a:r>
              <a:t>Tate, Roy Lichtenstein, Whaam! (1963). https://www.tate.org.uk/art/artworks/lichtenstein-whaam-t00897</a:t>
            </a:r>
          </a:p>
          <a:p xmlns:a="http://schemas.openxmlformats.org/drawingml/2006/main">
            <a:r>
              <a:t>Ernesto Priego, The Comics Grid, Year One, discussion of Irv Novick and Whaam! https://openaccess.city.ac.uk/3082/1/The_Comics_Grid_Year_One_singlePage_.pdf</a:t>
            </a:r>
          </a:p>
          <a:p xmlns:a="http://schemas.openxmlformats.org/drawingml/2006/main">
            <a:r>
              <a:t>Visual reproduction: Tate Shop, Roy Lichtenstein Whaam! art print. https://shop.tate.org.uk/roy-lichtenstein-whaam-art-print/26242.html . White print border cropped; complete artwork retained.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TEACHER EXPLANATION, 90 seconds. Point to each feature while naming it. The black outline separates the face, hair and background. The red and yellow areas are flat color. The speech balloon supplies a voice. The dots recall inexpensive commercial printing, often called Ben-Day dots. These are techniques to try in an original name-tag design.</a:t>
            </a:r>
          </a:p>
          <a:p xmlns:a="http://schemas.openxmlformats.org/drawingml/2006/main">
            <a:r>
              <a:t/>
            </a:r>
          </a:p>
          <a:p xmlns:a="http://schemas.openxmlformats.org/drawingml/2006/main">
            <a:r>
              <a:t>[Sources]</a:t>
            </a:r>
          </a:p>
          <a:p xmlns:a="http://schemas.openxmlformats.org/drawingml/2006/main">
            <a:r>
              <a:t>Roy Lichtenstein Catalogue Raisonné, Ohhh… Alright… (1964), RLCR 936. https://www.lichtensteincatalogue.org/catalogue/entry.php?id=530</a:t>
            </a:r>
          </a:p>
          <a:p xmlns:a="http://schemas.openxmlformats.org/drawingml/2006/main">
            <a:r>
              <a:t>Existing Lesson 1: Pop Art of the 60s, canonical Canvas course 23402, item 2634021; user-supplied name-tag examples and approved work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TEACHER EXPLANATION, 2 minutes. Kent was an artist and teacher whose prints put words and strong color to work. This 1967 print directly opposes the bombing in the Vietnam War. Point out the oversized letters, diagonal movement and blue/red contrast. Her work is a clear example of Pop-associated graphic language carrying a political message. Avoid making this the intention of every Warhol or Lichtenstein work. Students can use strong lettering to express their own identity without being required to share a political position.</a:t>
            </a:r>
          </a:p>
          <a:p xmlns:a="http://schemas.openxmlformats.org/drawingml/2006/main">
            <a:r>
              <a:t/>
            </a:r>
          </a:p>
          <a:p xmlns:a="http://schemas.openxmlformats.org/drawingml/2006/main">
            <a:r>
              <a:t>[Sources]</a:t>
            </a:r>
          </a:p>
          <a:p xmlns:a="http://schemas.openxmlformats.org/drawingml/2006/main">
            <a:r>
              <a:t>Corita Art Center, stop the bombing (1967), archive 67-29. https://collection.corita.org/piece/67-29</a:t>
            </a:r>
          </a:p>
          <a:p xmlns:a="http://schemas.openxmlformats.org/drawingml/2006/main">
            <a:r>
              <a:t>Smithsonian American Art Museum, Corita Kent, stop the bombing (1967). https://americanart.si.edu/artwork/stop-bombing-121032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TEACHER EXPLANATION, 2 minutes. This photograph shows a real protest at the Whitney on January 31, 1971. Faith Ringgold and others challenged the exclusion of Black artists and women. Whitney records that its 1969 Annual included only eight women among 151 artists; the 1970 exhibition included twenty among one hundred after protests. The struggle was about access, recognition and power, not an absence of artistic ability. Distinguish these organized museum protests from Pop Art as a style. Ringgold belongs here as an artist-activist in the same wider fight over the art world, not as a claim that all her work is Pop.</a:t>
            </a:r>
          </a:p>
          <a:p xmlns:a="http://schemas.openxmlformats.org/drawingml/2006/main">
            <a:r>
              <a:t/>
            </a:r>
          </a:p>
          <a:p xmlns:a="http://schemas.openxmlformats.org/drawingml/2006/main">
            <a:r>
              <a:t>[Sources]</a:t>
            </a:r>
          </a:p>
          <a:p xmlns:a="http://schemas.openxmlformats.org/drawingml/2006/main">
            <a:r>
              <a:t>Whitney Museum, The Biennial and Women Artists: A Look Back at Feminist Protests (2010). https://whitney.org/education/blog/biennial-and-women-artists</a:t>
            </a:r>
          </a:p>
          <a:p xmlns:a="http://schemas.openxmlformats.org/drawingml/2006/main">
            <a:r>
              <a:t>Jan van Raay, Black Emergency Cultural Coalition protest at the Whitney Museum, January 31, 1971. https://www.flickr.com/photos/janvanraay/908457076/ . Photo © Jan van Raay.</a:t>
            </a:r>
          </a:p>
          <a:p xmlns:a="http://schemas.openxmlformats.org/drawingml/2006/main">
            <a:r>
              <a:t>Photograph identification also discussed by Michele Faith Wallace: https://www.flickr.com/photos/mjsoulpictures/galleries/72157623976615706/with/1272872980/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OPTIONAL. Keep the existing linked video as a recap or alternate explanation. The preceding artwork slides cover the core ideas, so the deck still works when playback is unavailable. Do not add another required partner discussion after the video. Move into the visual choices students can use in their name tags.</a:t>
            </a:r>
          </a:p>
          <a:p xmlns:a="http://schemas.openxmlformats.org/drawingml/2006/main">
            <a:r>
              <a:t/>
            </a:r>
          </a:p>
          <a:p xmlns:a="http://schemas.openxmlformats.org/drawingml/2006/main">
            <a:r>
              <a:t>[Sources]</a:t>
            </a:r>
          </a:p>
          <a:p xmlns:a="http://schemas.openxmlformats.org/drawingml/2006/main">
            <a:r>
              <a:t>Existing Lesson 1: Pop Art of the 60s, canonical Canvas course 23402, item 2634021; user-supplied name-tag examples and approved work slide.</a:t>
            </a:r>
          </a:p>
          <a:p xmlns:a="http://schemas.openxmlformats.org/drawingml/2006/main">
            <a:r>
              <a:t>Existing video: https://www.youtube.com/watch?v=DhEyoDCTSDQ</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LIVE EXPLANATION, about 1 minute. These are modern type examples, not the fonts used to paint the historical artworks. Read the same name in each style. Point out width, weight, height and curves. Students draw with paper and pencil in this lesson, so they can invent letterforms instead of hunting for software fonts. Show how the shape of the letters can make the name feel sturdy, energetic or friendly. Treat those feelings as possible interpretations. No additional discussion stem is needed.</a:t>
            </a:r>
          </a:p>
          <a:p xmlns:a="http://schemas.openxmlformats.org/drawingml/2006/main">
            <a:r>
              <a:t/>
            </a:r>
          </a:p>
          <a:p xmlns:a="http://schemas.openxmlformats.org/drawingml/2006/main">
            <a:r>
              <a:t>[Sources]</a:t>
            </a:r>
          </a:p>
          <a:p xmlns:a="http://schemas.openxmlformats.org/drawingml/2006/main">
            <a:r>
              <a:t>Existing Lesson 1: Pop Art of the 60s, canonical Canvas course 23402, item 2634021; user-supplied name-tag examples and approved work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LIVE EXPLANATION, about 1 minute. Each example uses solid color areas. Point out the two-color pair beside its label. In the third example, a white outline separates the red letters from black. These are possible classroom palettes, not a rule that every Pop artist used only primary colors. Have students choose a small palette they can fill cleanly with the materials available. Gradients are not needed for this task.</a:t>
            </a:r>
          </a:p>
          <a:p xmlns:a="http://schemas.openxmlformats.org/drawingml/2006/main">
            <a:r>
              <a:t/>
            </a:r>
          </a:p>
          <a:p xmlns:a="http://schemas.openxmlformats.org/drawingml/2006/main">
            <a:r>
              <a:t>[Sources]</a:t>
            </a:r>
          </a:p>
          <a:p xmlns:a="http://schemas.openxmlformats.org/drawingml/2006/main">
            <a:r>
              <a:t>Existing Lesson 1: Pop Art of the 60s, canonical Canvas course 23402, item 2634021; user-supplied name-tag examples and approved work slide.</a:t>
            </a:r>
          </a:p>
          <a:p xmlns:a="http://schemas.openxmlformats.org/drawingml/2006/main">
            <a:r>
              <a:t>The Met, Green Pea from Campbell’s Soup I, discussion of Warhol’s printing and color. https://www.metmuseum.org/art/collection/search/395026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QUICK VISUAL CHECK, 30–45 seconds. Point to A, then B. Demonstrate rather than launching another turn-and-talk. The font and word stay the same; the letter color changes. Bright colors still need enough light/dark difference or a strong outline. During work time, check names from across a table.</a:t>
            </a:r>
          </a:p>
          <a:p xmlns:a="http://schemas.openxmlformats.org/drawingml/2006/main">
            <a:r>
              <a:t/>
            </a:r>
          </a:p>
          <a:p xmlns:a="http://schemas.openxmlformats.org/drawingml/2006/main">
            <a:r>
              <a:t>[Sources]</a:t>
            </a:r>
          </a:p>
          <a:p xmlns:a="http://schemas.openxmlformats.org/drawingml/2006/main">
            <a:r>
              <a:t>Existing Lesson 1: Pop Art of the 60s, canonical Canvas course 23402, item 2634021; user-supplied name-tag examples and approved work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TEACHER MODEL, 1 minute. Zoom into the actual Lichtenstein work. Point to the repeated small dots and the bold contour. Then return to the student’s task: a background pattern should support the name. Model a few small dots or stripes, leaving space around the letters. Keep students’ attention on the actual printing dots and contour.</a:t>
            </a:r>
          </a:p>
          <a:p xmlns:a="http://schemas.openxmlformats.org/drawingml/2006/main">
            <a:r>
              <a:t/>
            </a:r>
          </a:p>
          <a:p xmlns:a="http://schemas.openxmlformats.org/drawingml/2006/main">
            <a:r>
              <a:t>[Sources]</a:t>
            </a:r>
          </a:p>
          <a:p xmlns:a="http://schemas.openxmlformats.org/drawingml/2006/main">
            <a:r>
              <a:t>Roy Lichtenstein Catalogue Raisonné, Ohhh… Alright… (1964), RLCR 936. https://www.lichtensteincatalogue.org/catalogue/entry.php?id=530</a:t>
            </a:r>
          </a:p>
          <a:p xmlns:a="http://schemas.openxmlformats.org/drawingml/2006/main">
            <a:r>
              <a:t>Existing Lesson 1: Pop Art of the 60s, canonical Canvas course 23402, item 2634021; user-supplied name-tag examples and approved work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LIVE DEMO, about 2 minutes. Draw your own name on paper in large pencil letters. Outline the letters and fill one with a solid color. Add a contrasting area beside it. Pause for students to start their pencil sketch, then move to the existing work slide. Do not add a new graded requirement or additional submission. The next slide stays projected through work time and already includes the exemplar, done criteria, Canvas image, turn-in directions and final reflection.</a:t>
            </a:r>
          </a:p>
          <a:p xmlns:a="http://schemas.openxmlformats.org/drawingml/2006/main">
            <a:r>
              <a:t/>
            </a:r>
          </a:p>
          <a:p xmlns:a="http://schemas.openxmlformats.org/drawingml/2006/main">
            <a:r>
              <a:t>[Sources]</a:t>
            </a:r>
          </a:p>
          <a:p xmlns:a="http://schemas.openxmlformats.org/drawingml/2006/main">
            <a:r>
              <a:t>Existing Lesson 1: Pop Art of the 60s, canonical Canvas course 23402, item 2634021; user-supplied name-tag examples and approved work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Teacher move: Leave this screen projected throughout independent work. It contains the required product, observable completion checks, an exemplar, and the existing submission route. Use verbal reminders and brief conferences instead of cycling through separate task, submission, and done slides. The exemplar is inspiration, not a template to copy. Before class, open the named assignment in your own course and confirm the submission controls.</a:t>
            </a:r>
          </a:p>
          <a:p xmlns:a="http://schemas.openxmlformats.org/drawingml/2006/main">
            <a:r>
              <a:t>Students may add a repeating background after the name is readable. Photograph the paper artifact. Use the existing Canvas reflection rather than another exit ticket.</a:t>
            </a:r>
          </a:p>
          <a:p xmlns:a="http://schemas.openxmlformats.org/drawingml/2006/main">
            <a:r>
              <a:t>The existing assignment rubric and points remain authoritative. Confer on one useful revision at a time.</a:t>
            </a:r>
          </a:p>
          <a:p xmlns:a="http://schemas.openxmlformats.org/drawingml/2006/main">
            <a:r>
              <a:t/>
            </a:r>
          </a:p>
          <a:p xmlns:a="http://schemas.openxmlformats.org/drawingml/2006/main">
            <a:r>
              <a:t>[Sources]</a:t>
            </a:r>
          </a:p>
          <a:p xmlns:a="http://schemas.openxmlformats.org/drawingml/2006/main">
            <a:r>
              <a:t>Current course snapshot, generated student pages and facilitator guides in innovative-technology-site, inspected 2026-09-07. Original ZIP supplied by Elisha Lucero.</a:t>
            </a:r>
          </a:p>
          <a:p xmlns:a="http://schemas.openxmlformats.org/drawingml/2006/main">
            <a:r>
              <a:t>Tate, Pop art, https://www.tate.org.uk/art/art-terms/p/pop-art ; MoMA, Campbell’s Soup Cans, https://www.moma.org/collection/works/79809 . Accessed 2026-09-07.</a:t>
            </a:r>
          </a:p>
          <a:p xmlns:a="http://schemas.openxmlformats.org/drawingml/2006/main">
            <a:r>
              <a:t>Exemplar: source-56.jpg, from the supplied classroom materials. Canvas: live assignment and submission types verified through the API on September 7, 2026. Screenshot: real teacher-view assignment banner, cropped to omit editing controls. The unpublished template module prevents Student View access; publication was not changed.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6bd13c2b8784de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71d890fb3ce4191" /><Relationship Type="http://schemas.openxmlformats.org/officeDocument/2006/relationships/slideLayout" Target="/ppt/slideLayouts/slideLayout1.xml" Id="R45b8c0c0f45f495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5b8c0c0f45f495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7bf6be5dbdf44d4" /><Relationship Type="http://schemas.openxmlformats.org/officeDocument/2006/relationships/image" Target="/ppt/media/image-optimized.jpg" Id="R4a288ddb7322401e" /><Relationship Type="http://schemas.openxmlformats.org/officeDocument/2006/relationships/notesSlide" Target="/ppt/notesSlides/notesSlide1.xml" Id="Rd2c62bc9cb1c42b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dcf30de1cc24245" /><Relationship Type="http://schemas.openxmlformats.org/officeDocument/2006/relationships/image" Target="/ppt/media/image.jpeg" Id="R8fb08501b9304b69" /><Relationship Type="http://schemas.openxmlformats.org/officeDocument/2006/relationships/notesSlide" Target="/ppt/notesSlides/notesSlide2.xml" Id="Rf50246eb7c7a48f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5e92ff6346c4fd5" /><Relationship Type="http://schemas.openxmlformats.org/officeDocument/2006/relationships/image" Target="/ppt/media/image2.jpeg" Id="R8970993e4f05483c" /><Relationship Type="http://schemas.openxmlformats.org/officeDocument/2006/relationships/notesSlide" Target="/ppt/notesSlides/notesSlide3.xml" Id="Ra30df610c7a7483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029c48c5c3c4c93" /><Relationship Type="http://schemas.openxmlformats.org/officeDocument/2006/relationships/image" Target="/ppt/media/image3.jpeg" Id="Ra141557d4373414f" /><Relationship Type="http://schemas.openxmlformats.org/officeDocument/2006/relationships/notesSlide" Target="/ppt/notesSlides/notesSlide4.xml" Id="R1967dd07808c456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f59679d23b54220" /><Relationship Type="http://schemas.openxmlformats.org/officeDocument/2006/relationships/image" Target="/ppt/media/image3.jpeg" Id="Rece9576ed9d44fe9" /><Relationship Type="http://schemas.openxmlformats.org/officeDocument/2006/relationships/image" Target="/ppt/media/image-optimized.jpg" Id="R266f35668dab4d26" /><Relationship Type="http://schemas.openxmlformats.org/officeDocument/2006/relationships/notesSlide" Target="/ppt/notesSlides/notesSlide5.xml" Id="Re96fc48592b4438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dbd07f68efd44ae" /><Relationship Type="http://schemas.openxmlformats.org/officeDocument/2006/relationships/image" Target="/ppt/media/image5.jpeg" Id="Rff0cec1f691c4036" /><Relationship Type="http://schemas.openxmlformats.org/officeDocument/2006/relationships/notesSlide" Target="/ppt/notesSlides/notesSlide6.xml" Id="R2b52eea054bd4be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5d7a5081f394c35" /><Relationship Type="http://schemas.openxmlformats.org/officeDocument/2006/relationships/image" Target="/ppt/media/image6.jpeg" Id="Rbf6365a5065045a8" /><Relationship Type="http://schemas.openxmlformats.org/officeDocument/2006/relationships/notesSlide" Target="/ppt/notesSlides/notesSlide7.xml" Id="R1c845bd432764cc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b08f4ed6bfa427b" /><Relationship Type="http://schemas.openxmlformats.org/officeDocument/2006/relationships/image" Target="/ppt/media/image2.png" Id="Rb5ed76e1479f41bb" /><Relationship Type="http://schemas.openxmlformats.org/officeDocument/2006/relationships/notesSlide" Target="/ppt/notesSlides/notesSlide8.xml" Id="R823942950de74a2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f62b360dfc447a5" /><Relationship Type="http://schemas.openxmlformats.org/officeDocument/2006/relationships/image" Target="/ppt/media/image7.jpeg" Id="R60fd7ed7af3c491c" /><Relationship Type="http://schemas.openxmlformats.org/officeDocument/2006/relationships/notesSlide" Target="/ppt/notesSlides/notesSlide9.xml" Id="R4da53a21366d4f4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f51de6ed69545bc" /><Relationship Type="http://schemas.openxmlformats.org/officeDocument/2006/relationships/image" Target="/ppt/media/image8.jpeg" Id="R517fbab643fb486c" /><Relationship Type="http://schemas.openxmlformats.org/officeDocument/2006/relationships/notesSlide" Target="/ppt/notesSlides/notesSlide10.xml" Id="Re46f5c757da14f8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c53fc5d92464fe8" /><Relationship Type="http://schemas.openxmlformats.org/officeDocument/2006/relationships/image" Target="/ppt/media/image9.jpeg" Id="Rd651c98d293049d6" /><Relationship Type="http://schemas.openxmlformats.org/officeDocument/2006/relationships/hyperlink" Target="https://www.youtube.com/watch?v=DhEyoDCTSDQ" TargetMode="External" Id="R65cba960693a4dd4" /><Relationship Type="http://schemas.openxmlformats.org/officeDocument/2006/relationships/notesSlide" Target="/ppt/notesSlides/notesSlide11.xml" Id="R15e77ca2ce10484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caf9212b1864923" /><Relationship Type="http://schemas.openxmlformats.org/officeDocument/2006/relationships/notesSlide" Target="/ppt/notesSlides/notesSlide12.xml" Id="R368dcc703d79456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acb1831bd514bc5" /><Relationship Type="http://schemas.openxmlformats.org/officeDocument/2006/relationships/notesSlide" Target="/ppt/notesSlides/notesSlide13.xml" Id="R74f1b4e754a7466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dc3ce9c05c946dd" /><Relationship Type="http://schemas.openxmlformats.org/officeDocument/2006/relationships/notesSlide" Target="/ppt/notesSlides/notesSlide14.xml" Id="Ra0c865d4e58e47b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d590abf0417343f5" /><Relationship Type="http://schemas.openxmlformats.org/officeDocument/2006/relationships/image" Target="/ppt/media/image2.png" Id="Re65cd244f50b4a35" /><Relationship Type="http://schemas.openxmlformats.org/officeDocument/2006/relationships/notesSlide" Target="/ppt/notesSlides/notesSlide15.xml" Id="Ra543e614d7c74c7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f69c7b1df6cf446a" /><Relationship Type="http://schemas.openxmlformats.org/officeDocument/2006/relationships/image" Target="/ppt/media/image10.jpeg" Id="R37414854a95e4a7f" /><Relationship Type="http://schemas.openxmlformats.org/officeDocument/2006/relationships/notesSlide" Target="/ppt/notesSlides/notesSlide16.xml" Id="R0c41ae89b92b4c87" /></Relationships>
</file>

<file path=ppt/slides/_rels/slide17.xml.rels><?xml version='1.0' encoding='utf-8'?>
<ns0:Relationships xmlns:ns0="http://schemas.openxmlformats.org/package/2006/relationships"><ns0:Relationship Type="http://schemas.openxmlformats.org/officeDocument/2006/relationships/slideLayout" Target="/ppt/slideLayouts/slideLayout1.xml" Id="R5fd617d6cc4843de" /><ns0:Relationship Type="http://schemas.openxmlformats.org/officeDocument/2006/relationships/image" Target="/ppt/media/preserved-work-slide.png" Id="Ra5df7810cc7c40a9" /><ns0:Relationship Type="http://schemas.openxmlformats.org/officeDocument/2006/relationships/notesSlide" Target="/ppt/notesSlides/notesSlide17.xml" Id="R09aca8b0f1924f6e" /></ns0:Relationships>
</file>

<file path=ppt/slides/slide1.xml><?xml version="1.0" encoding="utf-8"?>
<p:sld xmlns:p="http://schemas.openxmlformats.org/presentationml/2006/main">
  <p:cSld>
    <p:bg>
      <p:bgPr>
        <a:solidFill xmlns:a="http://schemas.openxmlformats.org/drawingml/2006/main">
          <a:srgbClr val="ED4129"/>
        </a:solidFill>
      </p:bgPr>
    </p:bg>
    <p:spTree>
      <p:nvGrpSpPr>
        <p:cNvPr id="1" name=""/>
        <p:cNvGrpSpPr/>
        <p:nvPr/>
      </p:nvGrpSpPr>
      <p:grpSpPr>
        <a:xfrm xmlns:a="http://schemas.openxmlformats.org/drawingml/2006/main"/>
      </p:grpSpPr>
      <p:sp>
        <p:nvSpPr>
          <p:cNvPr id="5" name="POP ART OF THE 60s">
            <a:extLst xmlns:a="http://schemas.openxmlformats.org/drawingml/2006/main">
              <a:ext uri="{FF2B5EF4-FFF2-40B4-BE49-F238E27FC236}">
                <a16:creationId xmlns:a16="http://schemas.microsoft.com/office/drawing/2014/main" id="{B39DF80C-B87A-47EE-A536-8526E42EC97A}"/>
              </a:ext>
            </a:extLst>
          </p:cNvPr>
          <p:cNvSpPr>
            <a:spLocks xmlns:a="http://schemas.openxmlformats.org/drawingml/2006/main" noGrp="1"/>
          </p:cNvSpPr>
          <p:nvPr/>
        </p:nvSpPr>
        <p:spPr>
          <a:xfrm xmlns:a="http://schemas.openxmlformats.org/drawingml/2006/main">
            <a:off x="609600" y="504825"/>
            <a:ext cx="8572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725" b="1">
                <a:solidFill>
                  <a:srgbClr val="FFFFFF"/>
                </a:solidFill>
                <a:latin typeface="Arial"/>
                <a:ea typeface="Arial"/>
                <a:cs typeface="Arial"/>
              </a:defRPr>
            </a:pPr>
            <a:r>
              <a:rPr sz="1725" b="1">
                <a:solidFill>
                  <a:srgbClr val="FFFFFF"/>
                </a:solidFill>
                <a:latin typeface="Arial"/>
                <a:ea typeface="Arial"/>
                <a:cs typeface="Arial"/>
              </a:rPr>
              <a:t>POP ART OF THE 60s</a:t>
            </a:r>
          </a:p>
        </p:txBody>
      </p:sp>
      <p:sp>
        <p:nvSpPr>
          <p:cNvPr id="2" name="POP&#10;ART">
            <a:extLst xmlns:a="http://schemas.openxmlformats.org/drawingml/2006/main">
              <a:ext uri="{FF2B5EF4-FFF2-40B4-BE49-F238E27FC236}">
                <a16:creationId xmlns:a16="http://schemas.microsoft.com/office/drawing/2014/main" id="{399C67F5-B00F-49D3-98EB-184FD8D96395}"/>
              </a:ext>
            </a:extLst>
          </p:cNvPr>
          <p:cNvSpPr>
            <a:spLocks xmlns:a="http://schemas.openxmlformats.org/drawingml/2006/main" noGrp="1"/>
          </p:cNvSpPr>
          <p:nvPr/>
        </p:nvSpPr>
        <p:spPr>
          <a:xfrm xmlns:a="http://schemas.openxmlformats.org/drawingml/2006/main">
            <a:off x="609600" y="1533525"/>
            <a:ext cx="600075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0050" b="1">
                <a:solidFill>
                  <a:srgbClr val="FFFFFF"/>
                </a:solidFill>
                <a:latin typeface="Arial Black"/>
                <a:ea typeface="Arial Black"/>
                <a:cs typeface="Arial Black"/>
              </a:defRPr>
            </a:pPr>
            <a:r>
              <a:rPr sz="10050" b="1">
                <a:solidFill>
                  <a:srgbClr val="FFFFFF"/>
                </a:solidFill>
                <a:latin typeface="Arial Black"/>
                <a:ea typeface="Arial Black"/>
                <a:cs typeface="Arial Black"/>
              </a:rPr>
              <a:t>POP</a:t>
            </a:r>
          </a:p>
          <a:p xmlns:a="http://schemas.openxmlformats.org/drawingml/2006/main">
            <a:pPr>
              <a:defRPr sz="10050" b="1">
                <a:solidFill>
                  <a:srgbClr val="FFFFFF"/>
                </a:solidFill>
                <a:latin typeface="Arial Black"/>
                <a:ea typeface="Arial Black"/>
                <a:cs typeface="Arial Black"/>
              </a:defRPr>
            </a:pPr>
            <a:r>
              <a:rPr sz="10050" b="1">
                <a:solidFill>
                  <a:srgbClr val="FFFFFF"/>
                </a:solidFill>
                <a:latin typeface="Arial Black"/>
                <a:ea typeface="Arial Black"/>
                <a:cs typeface="Arial Black"/>
              </a:rPr>
              <a:t>ART</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4a288ddb7322401e"/>
          <a:stretch xmlns:a="http://schemas.openxmlformats.org/drawingml/2006/main"/>
        </p:blipFill>
        <p:spPr>
          <a:xfrm xmlns:a="http://schemas.openxmlformats.org/drawingml/2006/main">
            <a:off x="7672388" y="1685925"/>
            <a:ext cx="3676650" cy="3676650"/>
          </a:xfrm>
          <a:prstGeom xmlns:a="http://schemas.openxmlformats.org/drawingml/2006/main" prst="rect">
            <a:avLst/>
          </a:prstGeom>
        </p:spPr>
      </p:pic>
      <p:sp>
        <p:nvSpPr>
          <p:cNvPr id="4" name="Everyday images. Who gets to call them art?">
            <a:extLst xmlns:a="http://schemas.openxmlformats.org/drawingml/2006/main">
              <a:ext uri="{FF2B5EF4-FFF2-40B4-BE49-F238E27FC236}">
                <a16:creationId xmlns:a16="http://schemas.microsoft.com/office/drawing/2014/main" id="{C034C41F-1624-4E2F-AD0B-3B43A338E689}"/>
              </a:ext>
            </a:extLst>
          </p:cNvPr>
          <p:cNvSpPr>
            <a:spLocks xmlns:a="http://schemas.openxmlformats.org/drawingml/2006/main" noGrp="1"/>
          </p:cNvSpPr>
          <p:nvPr/>
        </p:nvSpPr>
        <p:spPr>
          <a:xfrm xmlns:a="http://schemas.openxmlformats.org/drawingml/2006/main">
            <a:off x="657225" y="5686425"/>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Everyday images. Who gets to call them art?</a:t>
            </a:r>
          </a:p>
        </p:txBody>
      </p:sp>
    </p:spTree>
    <p:extLst>
      <p:ext uri="{BB962C8B-B14F-4D97-AF65-F5344CB8AC3E}">
        <p14:creationId xmlns:p14="http://schemas.microsoft.com/office/powerpoint/2010/main" val="2032571314"/>
      </p:ext>
    </p:extLst>
  </p:cSld>
</p:sld>
</file>

<file path=ppt/slides/slide2.xml><?xml version="1.0" encoding="utf-8"?>
<p:sld xmlns:p="http://schemas.openxmlformats.org/presentationml/2006/main">
  <p:cSld>
    <p:bg>
      <p:bgPr>
        <a:solidFill xmlns:a="http://schemas.openxmlformats.org/drawingml/2006/main">
          <a:srgbClr val="F4D941"/>
        </a:solidFill>
      </p:bgPr>
    </p:bg>
    <p:spTree>
      <p:nvGrpSpPr>
        <p:cNvPr id="1" name=""/>
        <p:cNvGrpSpPr/>
        <p:nvPr/>
      </p:nvGrpSpPr>
      <p:grpSpPr>
        <a:xfrm xmlns:a="http://schemas.openxmlformats.org/drawingml/2006/main"/>
      </p:grpSpPr>
      <p:sp>
        <p:nvSpPr>
          <p:cNvPr id="6" name="As you enter">
            <a:extLst xmlns:a="http://schemas.openxmlformats.org/drawingml/2006/main">
              <a:ext uri="{FF2B5EF4-FFF2-40B4-BE49-F238E27FC236}">
                <a16:creationId xmlns:a16="http://schemas.microsoft.com/office/drawing/2014/main" id="{FD7670AC-2C4A-44EB-B41F-EA0331A82550}"/>
              </a:ext>
            </a:extLst>
          </p:cNvPr>
          <p:cNvSpPr>
            <a:spLocks xmlns:a="http://schemas.openxmlformats.org/drawingml/2006/main" noGrp="1"/>
          </p:cNvSpPr>
          <p:nvPr/>
        </p:nvSpPr>
        <p:spPr>
          <a:xfrm xmlns:a="http://schemas.openxmlformats.org/drawingml/2006/main">
            <a:off x="609600" y="400050"/>
            <a:ext cx="109728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4050" b="1">
                <a:solidFill>
                  <a:srgbClr val="191919"/>
                </a:solidFill>
                <a:latin typeface="Arial Black"/>
                <a:ea typeface="Arial Black"/>
                <a:cs typeface="Arial Black"/>
              </a:defRPr>
            </a:pPr>
            <a:r>
              <a:rPr sz="4050" b="1">
                <a:solidFill>
                  <a:srgbClr val="191919"/>
                </a:solidFill>
                <a:latin typeface="Arial Black"/>
                <a:ea typeface="Arial Black"/>
                <a:cs typeface="Arial Black"/>
              </a:rPr>
              <a:t>As you enter</a:t>
            </a:r>
          </a:p>
        </p:txBody>
      </p:sp>
      <p:sp>
        <p:nvSpPr>
          <p:cNvPr id="2" name="If you could put one object from modern-day life in a museum, what wou">
            <a:extLst xmlns:a="http://schemas.openxmlformats.org/drawingml/2006/main">
              <a:ext uri="{FF2B5EF4-FFF2-40B4-BE49-F238E27FC236}">
                <a16:creationId xmlns:a16="http://schemas.microsoft.com/office/drawing/2014/main" id="{A7974191-207A-4853-B2B6-C2E1C0AB1252}"/>
              </a:ext>
            </a:extLst>
          </p:cNvPr>
          <p:cNvSpPr>
            <a:spLocks xmlns:a="http://schemas.openxmlformats.org/drawingml/2006/main" noGrp="1"/>
          </p:cNvSpPr>
          <p:nvPr/>
        </p:nvSpPr>
        <p:spPr>
          <a:xfrm xmlns:a="http://schemas.openxmlformats.org/drawingml/2006/main">
            <a:off x="609600" y="1724025"/>
            <a:ext cx="6238875" cy="3086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675" b="1">
                <a:solidFill>
                  <a:srgbClr val="191919"/>
                </a:solidFill>
                <a:latin typeface="Arial Black"/>
                <a:ea typeface="Arial Black"/>
                <a:cs typeface="Arial Black"/>
              </a:defRPr>
            </a:pPr>
            <a:r>
              <a:rPr sz="3675" b="1">
                <a:solidFill>
                  <a:srgbClr val="191919"/>
                </a:solidFill>
                <a:latin typeface="Arial Black"/>
                <a:ea typeface="Arial Black"/>
                <a:cs typeface="Arial Black"/>
              </a:rPr>
              <a:t>If you could put one object from modern-day life in a museum, what would it be?</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fb08501b9304b69"/>
          <a:stretch xmlns:a="http://schemas.openxmlformats.org/drawingml/2006/main"/>
        </p:blipFill>
        <p:spPr>
          <a:xfrm xmlns:a="http://schemas.openxmlformats.org/drawingml/2006/main">
            <a:off x="7467916" y="1933575"/>
            <a:ext cx="3999867" cy="3009900"/>
          </a:xfrm>
          <a:prstGeom xmlns:a="http://schemas.openxmlformats.org/drawingml/2006/main" prst="rect">
            <a:avLst/>
          </a:prstGeom>
        </p:spPr>
      </p:pic>
      <p:sp>
        <p:nvSpPr>
          <p:cNvPr id="4" name="“I would display _____ because _____.”">
            <a:extLst xmlns:a="http://schemas.openxmlformats.org/drawingml/2006/main">
              <a:ext uri="{FF2B5EF4-FFF2-40B4-BE49-F238E27FC236}">
                <a16:creationId xmlns:a16="http://schemas.microsoft.com/office/drawing/2014/main" id="{8DE75649-D0D1-49A8-BC92-28A7C9A3CAAF}"/>
              </a:ext>
            </a:extLst>
          </p:cNvPr>
          <p:cNvSpPr>
            <a:spLocks xmlns:a="http://schemas.openxmlformats.org/drawingml/2006/main" noGrp="1"/>
          </p:cNvSpPr>
          <p:nvPr/>
        </p:nvSpPr>
        <p:spPr>
          <a:xfrm xmlns:a="http://schemas.openxmlformats.org/drawingml/2006/main">
            <a:off x="647700" y="5581650"/>
            <a:ext cx="1057275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0" i="1">
                <a:solidFill>
                  <a:srgbClr val="191919"/>
                </a:solidFill>
                <a:latin typeface="Arial"/>
                <a:ea typeface="Arial"/>
                <a:cs typeface="Arial"/>
              </a:defRPr>
            </a:pPr>
            <a:r>
              <a:rPr sz="2175" b="0" i="1">
                <a:solidFill>
                  <a:srgbClr val="191919"/>
                </a:solidFill>
                <a:latin typeface="Arial"/>
                <a:ea typeface="Arial"/>
                <a:cs typeface="Arial"/>
              </a:rPr>
              <a:t>“I would display _____ because _____.”</a:t>
            </a:r>
          </a:p>
        </p:txBody>
      </p:sp>
      <p:sp>
        <p:nvSpPr>
          <p:cNvPr id="5" name="A burger can be a sculpture. Claes Oldenburg, Dual Hamburgers, 1962.">
            <a:extLst xmlns:a="http://schemas.openxmlformats.org/drawingml/2006/main">
              <a:ext uri="{FF2B5EF4-FFF2-40B4-BE49-F238E27FC236}">
                <a16:creationId xmlns:a16="http://schemas.microsoft.com/office/drawing/2014/main" id="{D32F24EE-71E2-4F5C-AAAA-563218AA7266}"/>
              </a:ext>
            </a:extLst>
          </p:cNvPr>
          <p:cNvSpPr>
            <a:spLocks xmlns:a="http://schemas.openxmlformats.org/drawingml/2006/main" noGrp="1"/>
          </p:cNvSpPr>
          <p:nvPr/>
        </p:nvSpPr>
        <p:spPr>
          <a:xfrm xmlns:a="http://schemas.openxmlformats.org/drawingml/2006/main">
            <a:off x="7458075" y="5095875"/>
            <a:ext cx="40290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4B4B4B"/>
                </a:solidFill>
                <a:latin typeface="Arial"/>
                <a:ea typeface="Arial"/>
                <a:cs typeface="Arial"/>
              </a:defRPr>
            </a:pPr>
            <a:r>
              <a:rPr sz="1350" b="0">
                <a:solidFill>
                  <a:srgbClr val="4B4B4B"/>
                </a:solidFill>
                <a:latin typeface="Arial"/>
                <a:ea typeface="Arial"/>
                <a:cs typeface="Arial"/>
              </a:rPr>
              <a:t>A burger can be a sculpture. Claes Oldenburg, Dual Hamburgers, 1962.</a:t>
            </a:r>
          </a:p>
        </p:txBody>
      </p:sp>
    </p:spTree>
    <p:extLst>
      <p:ext uri="{BB962C8B-B14F-4D97-AF65-F5344CB8AC3E}">
        <p14:creationId xmlns:p14="http://schemas.microsoft.com/office/powerpoint/2010/main" val="1764554427"/>
      </p:ext>
    </p:extLst>
  </p:cSld>
</p:sld>
</file>

<file path=ppt/slides/slide3.xml><?xml version="1.0" encoding="utf-8"?>
<p:sld xmlns:p="http://schemas.openxmlformats.org/presentationml/2006/main">
  <p:cSld>
    <p:bg>
      <p:bgPr>
        <a:solidFill xmlns:a="http://schemas.openxmlformats.org/drawingml/2006/main">
          <a:srgbClr val="191919"/>
        </a:solidFill>
      </p:bgPr>
    </p:bg>
    <p:spTree>
      <p:nvGrpSpPr>
        <p:cNvPr id="1" name=""/>
        <p:cNvGrpSpPr/>
        <p:nvPr/>
      </p:nvGrpSpPr>
      <p:grpSpPr>
        <a:xfrm xmlns:a="http://schemas.openxmlformats.org/drawingml/2006/main"/>
      </p:grpSpPr>
      <p:sp>
        <p:nvSpPr>
          <p:cNvPr id="6" name="An argument about “serious” art">
            <a:extLst xmlns:a="http://schemas.openxmlformats.org/drawingml/2006/main">
              <a:ext uri="{FF2B5EF4-FFF2-40B4-BE49-F238E27FC236}">
                <a16:creationId xmlns:a16="http://schemas.microsoft.com/office/drawing/2014/main" id="{9A1C6F35-FB6B-4562-AFF5-E4F51E755199}"/>
              </a:ext>
            </a:extLst>
          </p:cNvPr>
          <p:cNvSpPr>
            <a:spLocks xmlns:a="http://schemas.openxmlformats.org/drawingml/2006/main" noGrp="1"/>
          </p:cNvSpPr>
          <p:nvPr/>
        </p:nvSpPr>
        <p:spPr>
          <a:xfrm xmlns:a="http://schemas.openxmlformats.org/drawingml/2006/main">
            <a:off x="609600" y="400050"/>
            <a:ext cx="109728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4050" b="1">
                <a:solidFill>
                  <a:srgbClr val="FAF7EF"/>
                </a:solidFill>
                <a:latin typeface="Arial Black"/>
                <a:ea typeface="Arial Black"/>
                <a:cs typeface="Arial Black"/>
              </a:defRPr>
            </a:pPr>
            <a:r>
              <a:rPr sz="4050" b="1">
                <a:solidFill>
                  <a:srgbClr val="FAF7EF"/>
                </a:solidFill>
                <a:latin typeface="Arial Black"/>
                <a:ea typeface="Arial Black"/>
                <a:cs typeface="Arial Black"/>
              </a:rPr>
              <a:t>An argument about “serious” art</a:t>
            </a:r>
          </a:p>
        </p:txBody>
      </p:sp>
      <p:sp>
        <p:nvSpPr>
          <p:cNvPr id="2" name="Popular culture could belong in a gallery.">
            <a:extLst xmlns:a="http://schemas.openxmlformats.org/drawingml/2006/main">
              <a:ext uri="{FF2B5EF4-FFF2-40B4-BE49-F238E27FC236}">
                <a16:creationId xmlns:a16="http://schemas.microsoft.com/office/drawing/2014/main" id="{A0BC1704-6FA8-49C5-9F48-0E69E3C4A62D}"/>
              </a:ext>
            </a:extLst>
          </p:cNvPr>
          <p:cNvSpPr>
            <a:spLocks xmlns:a="http://schemas.openxmlformats.org/drawingml/2006/main" noGrp="1"/>
          </p:cNvSpPr>
          <p:nvPr/>
        </p:nvSpPr>
        <p:spPr>
          <a:xfrm xmlns:a="http://schemas.openxmlformats.org/drawingml/2006/main">
            <a:off x="609600" y="1838325"/>
            <a:ext cx="5762625"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675" b="1">
                <a:solidFill>
                  <a:srgbClr val="FAF7EF"/>
                </a:solidFill>
                <a:latin typeface="Arial Black"/>
                <a:ea typeface="Arial Black"/>
                <a:cs typeface="Arial Black"/>
              </a:defRPr>
            </a:pPr>
            <a:r>
              <a:rPr sz="3675" b="1">
                <a:solidFill>
                  <a:srgbClr val="FAF7EF"/>
                </a:solidFill>
                <a:latin typeface="Arial Black"/>
                <a:ea typeface="Arial Black"/>
                <a:cs typeface="Arial Black"/>
              </a:rPr>
              <a:t>Popular culture could belong in a gallery.</a:t>
            </a:r>
          </a:p>
        </p:txBody>
      </p:sp>
      <p:sp>
        <p:nvSpPr>
          <p:cNvPr id="3" name="Pop artists brought grocery labels, comics and celebrity images into f">
            <a:extLst xmlns:a="http://schemas.openxmlformats.org/drawingml/2006/main">
              <a:ext uri="{FF2B5EF4-FFF2-40B4-BE49-F238E27FC236}">
                <a16:creationId xmlns:a16="http://schemas.microsoft.com/office/drawing/2014/main" id="{6A04D733-407A-4D92-8EDB-16B16672BAAB}"/>
              </a:ext>
            </a:extLst>
          </p:cNvPr>
          <p:cNvSpPr>
            <a:spLocks xmlns:a="http://schemas.openxmlformats.org/drawingml/2006/main" noGrp="1"/>
          </p:cNvSpPr>
          <p:nvPr/>
        </p:nvSpPr>
        <p:spPr>
          <a:xfrm xmlns:a="http://schemas.openxmlformats.org/drawingml/2006/main">
            <a:off x="638175" y="3810000"/>
            <a:ext cx="55245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550" b="0">
                <a:solidFill>
                  <a:srgbClr val="FAF7EF"/>
                </a:solidFill>
                <a:latin typeface="Arial"/>
                <a:ea typeface="Arial"/>
                <a:cs typeface="Arial"/>
              </a:defRPr>
            </a:pPr>
            <a:r>
              <a:rPr sz="2550" b="0">
                <a:solidFill>
                  <a:srgbClr val="FAF7EF"/>
                </a:solidFill>
                <a:latin typeface="Arial"/>
                <a:ea typeface="Arial"/>
                <a:cs typeface="Arial"/>
              </a:rPr>
              <a:t>Pop artists brought grocery labels, comics and celebrity images into fine art.</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8970993e4f05483c"/>
          <a:stretch xmlns:a="http://schemas.openxmlformats.org/drawingml/2006/main"/>
        </p:blipFill>
        <p:spPr>
          <a:xfrm xmlns:a="http://schemas.openxmlformats.org/drawingml/2006/main">
            <a:off x="8134350" y="1417862"/>
            <a:ext cx="3267075" cy="4222301"/>
          </a:xfrm>
          <a:prstGeom xmlns:a="http://schemas.openxmlformats.org/drawingml/2006/main" prst="rect">
            <a:avLst/>
          </a:prstGeom>
        </p:spPr>
      </p:pic>
      <p:sp>
        <p:nvSpPr>
          <p:cNvPr id="5" name="Artists also demanded wider access to museums. MoMA Archives, 1969.">
            <a:extLst xmlns:a="http://schemas.openxmlformats.org/drawingml/2006/main">
              <a:ext uri="{FF2B5EF4-FFF2-40B4-BE49-F238E27FC236}">
                <a16:creationId xmlns:a16="http://schemas.microsoft.com/office/drawing/2014/main" id="{AB7813A1-3415-486B-9DE2-FE8CD74FA10F}"/>
              </a:ext>
            </a:extLst>
          </p:cNvPr>
          <p:cNvSpPr>
            <a:spLocks xmlns:a="http://schemas.openxmlformats.org/drawingml/2006/main" noGrp="1"/>
          </p:cNvSpPr>
          <p:nvPr/>
        </p:nvSpPr>
        <p:spPr>
          <a:xfrm xmlns:a="http://schemas.openxmlformats.org/drawingml/2006/main">
            <a:off x="7467600" y="5886450"/>
            <a:ext cx="40100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FAF7EF"/>
                </a:solidFill>
                <a:latin typeface="Arial"/>
                <a:ea typeface="Arial"/>
                <a:cs typeface="Arial"/>
              </a:defRPr>
            </a:pPr>
            <a:r>
              <a:rPr sz="1350" b="0">
                <a:solidFill>
                  <a:srgbClr val="FAF7EF"/>
                </a:solidFill>
                <a:latin typeface="Arial"/>
                <a:ea typeface="Arial"/>
                <a:cs typeface="Arial"/>
              </a:rPr>
              <a:t>Artists also demanded wider access to museums. MoMA Archives, 1969.</a:t>
            </a:r>
          </a:p>
        </p:txBody>
      </p:sp>
    </p:spTree>
    <p:extLst>
      <p:ext uri="{BB962C8B-B14F-4D97-AF65-F5344CB8AC3E}">
        <p14:creationId xmlns:p14="http://schemas.microsoft.com/office/powerpoint/2010/main" val="242190140"/>
      </p:ext>
    </p:extLst>
  </p:cSld>
</p:sld>
</file>

<file path=ppt/slides/slide4.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4" name="Warhol made repetition the subject">
            <a:extLst xmlns:a="http://schemas.openxmlformats.org/drawingml/2006/main">
              <a:ext uri="{FF2B5EF4-FFF2-40B4-BE49-F238E27FC236}">
                <a16:creationId xmlns:a16="http://schemas.microsoft.com/office/drawing/2014/main" id="{6264B508-84AE-4C79-8E9B-EACA3A549ED8}"/>
              </a:ext>
            </a:extLst>
          </p:cNvPr>
          <p:cNvSpPr>
            <a:spLocks xmlns:a="http://schemas.openxmlformats.org/drawingml/2006/main" noGrp="1"/>
          </p:cNvSpPr>
          <p:nvPr/>
        </p:nvSpPr>
        <p:spPr>
          <a:xfrm xmlns:a="http://schemas.openxmlformats.org/drawingml/2006/main">
            <a:off x="609600" y="400050"/>
            <a:ext cx="109728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4050" b="1">
                <a:solidFill>
                  <a:srgbClr val="191919"/>
                </a:solidFill>
                <a:latin typeface="Arial Black"/>
                <a:ea typeface="Arial Black"/>
                <a:cs typeface="Arial Black"/>
              </a:defRPr>
            </a:pPr>
            <a:r>
              <a:rPr sz="4050" b="1">
                <a:solidFill>
                  <a:srgbClr val="191919"/>
                </a:solidFill>
                <a:latin typeface="Arial Black"/>
                <a:ea typeface="Arial Black"/>
                <a:cs typeface="Arial Black"/>
              </a:rPr>
              <a:t>Warhol made repetition the subject</a:t>
            </a:r>
          </a:p>
        </p:txBody>
      </p:sp>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a141557d4373414f"/>
          <a:stretch xmlns:a="http://schemas.openxmlformats.org/drawingml/2006/main"/>
        </p:blipFill>
        <p:spPr>
          <a:xfrm xmlns:a="http://schemas.openxmlformats.org/drawingml/2006/main">
            <a:off x="2333625" y="1419225"/>
            <a:ext cx="7524750" cy="4514850"/>
          </a:xfrm>
          <a:prstGeom xmlns:a="http://schemas.openxmlformats.org/drawingml/2006/main" prst="rect">
            <a:avLst/>
          </a:prstGeom>
        </p:spPr>
      </p:pic>
      <p:sp>
        <p:nvSpPr>
          <p:cNvPr id="3" name="Andy Warhol, Campbell’s Soup Cans, 1962. 32 paintings, one for each fl">
            <a:extLst xmlns:a="http://schemas.openxmlformats.org/drawingml/2006/main">
              <a:ext uri="{FF2B5EF4-FFF2-40B4-BE49-F238E27FC236}">
                <a16:creationId xmlns:a16="http://schemas.microsoft.com/office/drawing/2014/main" id="{7A6ADBA8-D19A-4811-928D-D2D9FA0181F8}"/>
              </a:ext>
            </a:extLst>
          </p:cNvPr>
          <p:cNvSpPr>
            <a:spLocks xmlns:a="http://schemas.openxmlformats.org/drawingml/2006/main" noGrp="1"/>
          </p:cNvSpPr>
          <p:nvPr/>
        </p:nvSpPr>
        <p:spPr>
          <a:xfrm xmlns:a="http://schemas.openxmlformats.org/drawingml/2006/main">
            <a:off x="609600" y="6257925"/>
            <a:ext cx="10810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4B4B4B"/>
                </a:solidFill>
                <a:latin typeface="Arial"/>
                <a:ea typeface="Arial"/>
                <a:cs typeface="Arial"/>
              </a:defRPr>
            </a:pPr>
            <a:r>
              <a:rPr sz="1350" b="0">
                <a:solidFill>
                  <a:srgbClr val="4B4B4B"/>
                </a:solidFill>
                <a:latin typeface="Arial"/>
                <a:ea typeface="Arial"/>
                <a:cs typeface="Arial"/>
              </a:rPr>
              <a:t>Andy Warhol, Campbell’s Soup Cans, 1962. 32 paintings, one for each flavor. © Andy Warhol Foundation / ARS.</a:t>
            </a:r>
          </a:p>
        </p:txBody>
      </p:sp>
    </p:spTree>
    <p:extLst>
      <p:ext uri="{BB962C8B-B14F-4D97-AF65-F5344CB8AC3E}">
        <p14:creationId xmlns:p14="http://schemas.microsoft.com/office/powerpoint/2010/main" val="673633694"/>
      </p:ext>
    </p:extLst>
  </p:cSld>
</p:sld>
</file>

<file path=ppt/slides/slide5.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AF7EF"/>
        </a:solidFill>
      </p:bgPr>
    </p:bg>
    <p:spTree>
      <p:nvGrpSpPr>
        <p:cNvPr id="1" name=""/>
        <p:cNvGrpSpPr/>
        <p:nvPr/>
      </p:nvGrpSpPr>
      <p:grpSpPr>
        <a:xfrm/>
      </p:grpSpPr>
      <p:sp>
        <p:nvSpPr>
          <p:cNvPr id="8" name="The same package, unexpected color">
            <a:extLst>
              <a:ext uri="{FF2B5EF4-FFF2-40B4-BE49-F238E27FC236}">
                <ns2:creationId id="{9DD3D00A-9798-4700-B51E-2B30AEF2756B}"/>
              </a:ext>
            </a:extLst>
          </p:cNvPr>
          <p:cNvSpPr>
            <a:spLocks noGrp="1"/>
          </p:cNvSpPr>
          <p:nvPr/>
        </p:nvSpPr>
        <p:spPr>
          <a:xfrm>
            <a:off x="609600" y="400050"/>
            <a:ext cx="10972800" cy="971550"/>
          </a:xfrm>
          <a:prstGeom prst="rect">
            <a:avLst/>
          </a:prstGeom>
          <a:noFill/>
          <a:ln w="0">
            <a:noFill/>
          </a:ln>
        </p:spPr>
        <p:txBody>
          <a:bodyPr wrap="square" lIns="0" tIns="0" rIns="0" bIns="0">
            <a:noAutofit/>
          </a:bodyPr>
          <a:lstStyle/>
          <a:p>
            <a:pPr>
              <a:defRPr sz="4050" b="1">
                <a:solidFill>
                  <a:srgbClr val="191919"/>
                </a:solidFill>
                <a:latin typeface="Arial Black"/>
                <a:ea typeface="Arial Black"/>
                <a:cs typeface="Arial Black"/>
              </a:defRPr>
            </a:pPr>
            <a:r>
              <a:rPr sz="4050" b="1">
                <a:solidFill>
                  <a:srgbClr val="191919"/>
                </a:solidFill>
                <a:latin typeface="Arial Black"/>
                <a:ea typeface="Arial Black"/>
                <a:cs typeface="Arial Black"/>
              </a:rPr>
              <a:t>The same package, unexpected color</a:t>
            </a:r>
          </a:p>
        </p:txBody>
      </p:sp>
      <p:pic>
        <p:nvPicPr>
          <p:cNvPr id="9" name=""/>
          <p:cNvPicPr>
            <a:picLocks noChangeAspect="1"/>
          </p:cNvPicPr>
          <p:nvPr/>
        </p:nvPicPr>
        <p:blipFill>
          <a:blip ns3:embed="Rece9576ed9d44fe9"/>
          <a:srcRect l="500" t="1500" r="87400" b="75600"/>
          <a:stretch/>
        </p:blipFill>
        <p:spPr>
          <a:xfrm>
            <a:off x="885825" y="1920500"/>
            <a:ext cx="2933700" cy="3331325"/>
          </a:xfrm>
          <a:prstGeom prst="rect">
            <a:avLst/>
          </a:prstGeom>
        </p:spPr>
      </p:pic>
      <p:pic>
        <p:nvPicPr>
          <p:cNvPr id="10" name=""/>
          <p:cNvPicPr>
            <a:picLocks noChangeAspect="1"/>
          </p:cNvPicPr>
          <p:nvPr/>
        </p:nvPicPr>
        <p:blipFill>
          <a:blip ns3:embed="R266f35668dab4d26"/>
          <a:stretch/>
        </p:blipFill>
        <p:spPr>
          <a:xfrm>
            <a:off x="4567279" y="1485900"/>
            <a:ext cx="3086018" cy="4467225"/>
          </a:xfrm>
          <a:prstGeom prst="rect">
            <a:avLst/>
          </a:prstGeom>
        </p:spPr>
      </p:pic>
      <p:sp>
        <p:nvSpPr>
          <p:cNvPr id="4" name="Orange&#10;Violet&#10;Dark brown">
            <a:extLst>
              <a:ext uri="{FF2B5EF4-FFF2-40B4-BE49-F238E27FC236}">
                <ns2:creationId id="{AD359C49-1FC7-4583-8673-E9DCC18DC0A1}"/>
              </a:ext>
            </a:extLst>
          </p:cNvPr>
          <p:cNvSpPr>
            <a:spLocks noGrp="1"/>
          </p:cNvSpPr>
          <p:nvPr/>
        </p:nvSpPr>
        <p:spPr>
          <a:xfrm>
            <a:off x="8572500" y="2209800"/>
            <a:ext cx="2857500" cy="1562100"/>
          </a:xfrm>
          <a:prstGeom prst="rect">
            <a:avLst/>
          </a:prstGeom>
          <a:noFill/>
          <a:ln w="0">
            <a:noFill/>
          </a:ln>
        </p:spPr>
        <p:txBody>
          <a:bodyPr wrap="square" lIns="0" tIns="0" rIns="0" bIns="0">
            <a:noAutofit/>
          </a:bodyPr>
          <a:lstStyle/>
          <a:p>
            <a:pPr>
              <a:defRPr sz="2700" b="1">
                <a:solidFill>
                  <a:srgbClr val="191919"/>
                </a:solidFill>
                <a:latin typeface="Arial Black"/>
                <a:ea typeface="Arial Black"/>
                <a:cs typeface="Arial Black"/>
              </a:defRPr>
            </a:pPr>
            <a:r>
              <a:rPr sz="2700" b="1">
                <a:solidFill>
                  <a:srgbClr val="191919"/>
                </a:solidFill>
                <a:latin typeface="Arial Black"/>
                <a:ea typeface="Arial Black"/>
                <a:cs typeface="Arial Black"/>
              </a:rPr>
              <a:t>Orange</a:t>
            </a:r>
          </a:p>
          <a:p>
            <a:pPr>
              <a:defRPr sz="2700" b="1">
                <a:solidFill>
                  <a:srgbClr val="191919"/>
                </a:solidFill>
                <a:latin typeface="Arial Black"/>
                <a:ea typeface="Arial Black"/>
                <a:cs typeface="Arial Black"/>
              </a:defRPr>
            </a:pPr>
            <a:r>
              <a:rPr sz="2700" b="1">
                <a:solidFill>
                  <a:srgbClr val="191919"/>
                </a:solidFill>
                <a:latin typeface="Arial Black"/>
                <a:ea typeface="Arial Black"/>
                <a:cs typeface="Arial Black"/>
              </a:rPr>
              <a:t>Violet</a:t>
            </a:r>
          </a:p>
          <a:p>
            <a:pPr>
              <a:defRPr sz="2700" b="1">
                <a:solidFill>
                  <a:srgbClr val="191919"/>
                </a:solidFill>
                <a:latin typeface="Arial Black"/>
                <a:ea typeface="Arial Black"/>
                <a:cs typeface="Arial Black"/>
              </a:defRPr>
            </a:pPr>
            <a:r>
              <a:rPr sz="2700" b="1">
                <a:solidFill>
                  <a:srgbClr val="191919"/>
                </a:solidFill>
                <a:latin typeface="Arial Black"/>
                <a:ea typeface="Arial Black"/>
                <a:cs typeface="Arial Black"/>
              </a:rPr>
              <a:t>Dark brown</a:t>
            </a:r>
          </a:p>
        </p:txBody>
      </p:sp>
      <p:sp>
        <p:nvSpPr>
          <p:cNvPr id="5" name="Color can change the feeling while the object stays recognizable.">
            <a:extLst>
              <a:ext uri="{FF2B5EF4-FFF2-40B4-BE49-F238E27FC236}">
                <ns2:creationId id="{1BFE95EC-C2B6-48E2-A2EE-F024BF18A558}"/>
              </a:ext>
            </a:extLst>
          </p:cNvPr>
          <p:cNvSpPr>
            <a:spLocks noGrp="1"/>
          </p:cNvSpPr>
          <p:nvPr/>
        </p:nvSpPr>
        <p:spPr>
          <a:xfrm>
            <a:off x="8582025" y="4124325"/>
            <a:ext cx="2800350" cy="1419225"/>
          </a:xfrm>
          <a:prstGeom prst="rect">
            <a:avLst/>
          </a:prstGeom>
          <a:noFill/>
          <a:ln w="0">
            <a:noFill/>
          </a:ln>
        </p:spPr>
        <p:txBody>
          <a:bodyPr wrap="square" lIns="0" tIns="0" rIns="0" bIns="0">
            <a:noAutofit/>
          </a:bodyPr>
          <a:lstStyle/>
          <a:p>
            <a:pPr>
              <a:defRPr sz="2175" b="0">
                <a:solidFill>
                  <a:srgbClr val="191919"/>
                </a:solidFill>
                <a:latin typeface="Arial"/>
                <a:ea typeface="Arial"/>
                <a:cs typeface="Arial"/>
              </a:defRPr>
            </a:pPr>
            <a:r>
              <a:rPr sz="2175" b="0">
                <a:solidFill>
                  <a:srgbClr val="191919"/>
                </a:solidFill>
                <a:latin typeface="Arial"/>
                <a:ea typeface="Arial"/>
                <a:cs typeface="Arial"/>
              </a:rPr>
              <a:t>Color can change the feeling while the object stays recognizable.</a:t>
            </a:r>
          </a:p>
        </p:txBody>
      </p:sp>
      <p:sp>
        <p:nvSpPr>
          <p:cNvPr id="6" name="1962: familiar label colors">
            <a:extLst>
              <a:ext uri="{FF2B5EF4-FFF2-40B4-BE49-F238E27FC236}">
                <ns2:creationId id="{CE8F1791-52EA-46EC-BA68-BBD0D364CF29}"/>
              </a:ext>
            </a:extLst>
          </p:cNvPr>
          <p:cNvSpPr>
            <a:spLocks noGrp="1"/>
          </p:cNvSpPr>
          <p:nvPr/>
        </p:nvSpPr>
        <p:spPr>
          <a:xfrm>
            <a:off x="647700" y="5886450"/>
            <a:ext cx="3409950" cy="428625"/>
          </a:xfrm>
          <a:prstGeom prst="rect">
            <a:avLst/>
          </a:prstGeom>
          <a:noFill/>
          <a:ln w="0">
            <a:noFill/>
          </a:ln>
        </p:spPr>
        <p:txBody>
          <a:bodyPr wrap="square" lIns="0" tIns="0" rIns="0" bIns="0">
            <a:noAutofit/>
          </a:bodyPr>
          <a:lstStyle/>
          <a:p>
            <a:pPr>
              <a:defRPr sz="1350" b="0">
                <a:solidFill>
                  <a:srgbClr val="4B4B4B"/>
                </a:solidFill>
                <a:latin typeface="Arial"/>
                <a:ea typeface="Arial"/>
                <a:cs typeface="Arial"/>
              </a:defRPr>
            </a:pPr>
            <a:r>
              <a:rPr sz="1350" b="0">
                <a:solidFill>
                  <a:srgbClr val="4B4B4B"/>
                </a:solidFill>
                <a:latin typeface="Arial"/>
                <a:ea typeface="Arial"/>
                <a:cs typeface="Arial"/>
              </a:rPr>
              <a:t>1962: familiar label colors</a:t>
            </a:r>
          </a:p>
        </p:txBody>
      </p:sp>
      <p:sp>
        <p:nvSpPr>
          <p:cNvPr id="7" name="1965: a later color experiment">
            <a:extLst>
              <a:ext uri="{FF2B5EF4-FFF2-40B4-BE49-F238E27FC236}">
                <ns2:creationId id="{6A254B54-82C5-40C0-8A07-6FCC8DDEC3FB}"/>
              </a:ext>
            </a:extLst>
          </p:cNvPr>
          <p:cNvSpPr>
            <a:spLocks noGrp="1"/>
          </p:cNvSpPr>
          <p:nvPr/>
        </p:nvSpPr>
        <p:spPr>
          <a:xfrm>
            <a:off x="4276725" y="6115050"/>
            <a:ext cx="7048500" cy="428625"/>
          </a:xfrm>
          <a:prstGeom prst="rect">
            <a:avLst/>
          </a:prstGeom>
          <a:noFill/>
          <a:ln w="0">
            <a:noFill/>
          </a:ln>
        </p:spPr>
        <p:txBody>
          <a:bodyPr wrap="square" lIns="0" tIns="0" rIns="0" bIns="0">
            <a:noAutofit/>
          </a:bodyPr>
          <a:lstStyle/>
          <a:p>
            <a:pPr>
              <a:defRPr sz="1350" b="0">
                <a:solidFill>
                  <a:srgbClr val="4B4B4B"/>
                </a:solidFill>
                <a:latin typeface="Arial"/>
                <a:ea typeface="Arial"/>
                <a:cs typeface="Arial"/>
              </a:defRPr>
            </a:pPr>
            <a:r>
              <a:rPr sz="1350" b="0">
                <a:solidFill>
                  <a:srgbClr val="4B4B4B"/>
                </a:solidFill>
                <a:latin typeface="Arial"/>
                <a:ea typeface="Arial"/>
                <a:cs typeface="Arial"/>
              </a:rPr>
              <a:t>1965: a later color experiment</a:t>
            </a:r>
          </a:p>
        </p:txBody>
      </p:sp>
    </p:spTree>
    <p:extLst>
      <p:ext uri="{BB962C8B-B14F-4D97-AF65-F5344CB8AC3E}">
        <ns4:creationId val="1687692676"/>
      </p:ext>
    </p:extLst>
  </p:cSld>
</p:sld>
</file>

<file path=ppt/slides/slide6.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4" name="A famous face, repeated 50 times">
            <a:extLst xmlns:a="http://schemas.openxmlformats.org/drawingml/2006/main">
              <a:ext uri="{FF2B5EF4-FFF2-40B4-BE49-F238E27FC236}">
                <a16:creationId xmlns:a16="http://schemas.microsoft.com/office/drawing/2014/main" id="{64BA6C10-40A9-4671-9CBE-3F1A83494184}"/>
              </a:ext>
            </a:extLst>
          </p:cNvPr>
          <p:cNvSpPr>
            <a:spLocks xmlns:a="http://schemas.openxmlformats.org/drawingml/2006/main" noGrp="1"/>
          </p:cNvSpPr>
          <p:nvPr/>
        </p:nvSpPr>
        <p:spPr>
          <a:xfrm xmlns:a="http://schemas.openxmlformats.org/drawingml/2006/main">
            <a:off x="609600" y="400050"/>
            <a:ext cx="109728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4050" b="1">
                <a:solidFill>
                  <a:srgbClr val="191919"/>
                </a:solidFill>
                <a:latin typeface="Arial Black"/>
                <a:ea typeface="Arial Black"/>
                <a:cs typeface="Arial Black"/>
              </a:defRPr>
            </a:pPr>
            <a:r>
              <a:rPr sz="4050" b="1">
                <a:solidFill>
                  <a:srgbClr val="191919"/>
                </a:solidFill>
                <a:latin typeface="Arial Black"/>
                <a:ea typeface="Arial Black"/>
                <a:cs typeface="Arial Black"/>
              </a:rPr>
              <a:t>A famous face, repeated 50 times</a:t>
            </a:r>
          </a:p>
        </p:txBody>
      </p:sp>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ff0cec1f691c4036"/>
          <a:stretch xmlns:a="http://schemas.openxmlformats.org/drawingml/2006/main"/>
        </p:blipFill>
        <p:spPr>
          <a:xfrm xmlns:a="http://schemas.openxmlformats.org/drawingml/2006/main">
            <a:off x="2944659" y="1381125"/>
            <a:ext cx="6302682" cy="4410075"/>
          </a:xfrm>
          <a:prstGeom xmlns:a="http://schemas.openxmlformats.org/drawingml/2006/main" prst="rect">
            <a:avLst/>
          </a:prstGeom>
        </p:spPr>
      </p:pic>
      <p:sp>
        <p:nvSpPr>
          <p:cNvPr id="3" name="Andy Warhol, Marilyn Diptych, 1962. Tate. Reproduction via Artsy/Tate.">
            <a:extLst xmlns:a="http://schemas.openxmlformats.org/drawingml/2006/main">
              <a:ext uri="{FF2B5EF4-FFF2-40B4-BE49-F238E27FC236}">
                <a16:creationId xmlns:a16="http://schemas.microsoft.com/office/drawing/2014/main" id="{98AEAA96-67F1-4CF7-AE72-6572E056A5AC}"/>
              </a:ext>
            </a:extLst>
          </p:cNvPr>
          <p:cNvSpPr>
            <a:spLocks xmlns:a="http://schemas.openxmlformats.org/drawingml/2006/main" noGrp="1"/>
          </p:cNvSpPr>
          <p:nvPr/>
        </p:nvSpPr>
        <p:spPr>
          <a:xfrm xmlns:a="http://schemas.openxmlformats.org/drawingml/2006/main">
            <a:off x="609600" y="6257925"/>
            <a:ext cx="10810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4B4B4B"/>
                </a:solidFill>
                <a:latin typeface="Arial"/>
                <a:ea typeface="Arial"/>
                <a:cs typeface="Arial"/>
              </a:defRPr>
            </a:pPr>
            <a:r>
              <a:rPr sz="1350" b="0">
                <a:solidFill>
                  <a:srgbClr val="4B4B4B"/>
                </a:solidFill>
                <a:latin typeface="Arial"/>
                <a:ea typeface="Arial"/>
                <a:cs typeface="Arial"/>
              </a:rPr>
              <a:t>Andy Warhol, Marilyn Diptych, 1962. Tate. Reproduction via Artsy/Tate. © Andy Warhol Foundation.</a:t>
            </a:r>
          </a:p>
        </p:txBody>
      </p:sp>
    </p:spTree>
    <p:extLst>
      <p:ext uri="{BB962C8B-B14F-4D97-AF65-F5344CB8AC3E}">
        <p14:creationId xmlns:p14="http://schemas.microsoft.com/office/powerpoint/2010/main" val="1146418705"/>
      </p:ext>
    </p:extLst>
  </p:cSld>
</p:sld>
</file>

<file path=ppt/slides/slide7.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AF7EF"/>
        </a:solidFill>
      </p:bgPr>
    </p:bg>
    <p:spTree>
      <p:nvGrpSpPr>
        <p:cNvPr id="1" name=""/>
        <p:cNvGrpSpPr/>
        <p:nvPr/>
      </p:nvGrpSpPr>
      <p:grpSpPr>
        <a:xfrm/>
      </p:grpSpPr>
      <p:sp>
        <p:nvSpPr>
          <p:cNvPr id="5" name="Roy Lichtenstein brought comics into Pop">
            <a:extLst>
              <a:ext uri="{FF2B5EF4-FFF2-40B4-BE49-F238E27FC236}">
                <ns2:creationId id="{63B2D6B1-1BE7-4F23-98E5-C171DC78569C}"/>
              </a:ext>
            </a:extLst>
          </p:cNvPr>
          <p:cNvSpPr>
            <a:spLocks noGrp="1"/>
          </p:cNvSpPr>
          <p:nvPr/>
        </p:nvSpPr>
        <p:spPr>
          <a:xfrm>
            <a:off x="609600" y="400050"/>
            <a:ext cx="10972800" cy="971550"/>
          </a:xfrm>
          <a:prstGeom prst="rect">
            <a:avLst/>
          </a:prstGeom>
          <a:noFill/>
          <a:ln w="0">
            <a:noFill/>
          </a:ln>
        </p:spPr>
        <p:txBody>
          <a:bodyPr wrap="square" lIns="0" tIns="0" rIns="0" bIns="0">
            <a:noAutofit/>
          </a:bodyPr>
          <a:lstStyle/>
          <a:p>
            <a:pPr>
              <a:defRPr sz="3450" b="1">
                <a:solidFill>
                  <a:srgbClr val="191919"/>
                </a:solidFill>
                <a:latin typeface="Arial Black"/>
                <a:ea typeface="Arial Black"/>
                <a:cs typeface="Arial Black"/>
              </a:defRPr>
            </a:pPr>
            <a:r>
              <a:rPr sz="3450" b="1">
                <a:solidFill>
                  <a:srgbClr val="191919"/>
                </a:solidFill>
                <a:latin typeface="Arial Black"/>
                <a:ea typeface="Arial Black"/>
                <a:cs typeface="Arial Black"/>
              </a:rPr>
              <a:t>Roy Lichtenstein brought comics into Pop</a:t>
            </a:r>
          </a:p>
        </p:txBody>
      </p:sp>
      <p:pic>
        <p:nvPicPr>
          <p:cNvPr id="6" name=""/>
          <p:cNvPicPr>
            <a:picLocks noChangeAspect="1"/>
          </p:cNvPicPr>
          <p:nvPr/>
        </p:nvPicPr>
        <p:blipFill>
          <a:blip ns3:embed="Rbf6365a5065045a8"/>
          <a:srcRect l="12500" t="34000" r="12500" b="34000"/>
          <a:stretch/>
        </p:blipFill>
        <p:spPr>
          <a:xfrm>
            <a:off x="1318617" y="1524000"/>
            <a:ext cx="9554766" cy="4076700"/>
          </a:xfrm>
          <a:prstGeom prst="rect">
            <a:avLst/>
          </a:prstGeom>
        </p:spPr>
      </p:pic>
      <p:sp>
        <p:nvSpPr>
          <p:cNvPr id="3" name="Existing comic panels became enormous paintings.">
            <a:extLst>
              <a:ext uri="{FF2B5EF4-FFF2-40B4-BE49-F238E27FC236}">
                <ns2:creationId id="{25045ABB-47B1-40A0-97F8-B12D2F47600D}"/>
              </a:ext>
            </a:extLst>
          </p:cNvPr>
          <p:cNvSpPr>
            <a:spLocks noGrp="1"/>
          </p:cNvSpPr>
          <p:nvPr/>
        </p:nvSpPr>
        <p:spPr>
          <a:xfrm>
            <a:off x="657225" y="5762625"/>
            <a:ext cx="10810875" cy="419100"/>
          </a:xfrm>
          <a:prstGeom prst="rect">
            <a:avLst/>
          </a:prstGeom>
          <a:noFill/>
          <a:ln w="0">
            <a:noFill/>
          </a:ln>
        </p:spPr>
        <p:txBody>
          <a:bodyPr wrap="square" lIns="0" tIns="0" rIns="0" bIns="0">
            <a:noAutofit/>
          </a:bodyPr>
          <a:lstStyle/>
          <a:p>
            <a:pPr>
              <a:defRPr sz="2250" b="0">
                <a:solidFill>
                  <a:srgbClr val="191919"/>
                </a:solidFill>
                <a:latin typeface="Arial"/>
                <a:ea typeface="Arial"/>
                <a:cs typeface="Arial"/>
              </a:defRPr>
            </a:pPr>
            <a:r>
              <a:rPr sz="2250" b="0">
                <a:solidFill>
                  <a:srgbClr val="191919"/>
                </a:solidFill>
                <a:latin typeface="Arial"/>
                <a:ea typeface="Arial"/>
                <a:cs typeface="Arial"/>
              </a:rPr>
              <a:t>Existing comic panels became enormous paintings.</a:t>
            </a:r>
          </a:p>
        </p:txBody>
      </p:sp>
      <p:sp>
        <p:nvSpPr>
          <p:cNvPr id="4" name="Whaam!, 1963. Main comic source: Irv Novick for DC Comics, 1962. © Est">
            <a:extLst>
              <a:ext uri="{FF2B5EF4-FFF2-40B4-BE49-F238E27FC236}">
                <ns2:creationId id="{FCF9ED8B-60E8-44A7-B88D-F645DB82F7BA}"/>
              </a:ext>
            </a:extLst>
          </p:cNvPr>
          <p:cNvSpPr>
            <a:spLocks noGrp="1"/>
          </p:cNvSpPr>
          <p:nvPr/>
        </p:nvSpPr>
        <p:spPr>
          <a:xfrm>
            <a:off x="609600" y="6257925"/>
            <a:ext cx="10810875" cy="428625"/>
          </a:xfrm>
          <a:prstGeom prst="rect">
            <a:avLst/>
          </a:prstGeom>
          <a:noFill/>
          <a:ln w="0">
            <a:noFill/>
          </a:ln>
        </p:spPr>
        <p:txBody>
          <a:bodyPr wrap="square" lIns="0" tIns="0" rIns="0" bIns="0">
            <a:noAutofit/>
          </a:bodyPr>
          <a:lstStyle/>
          <a:p>
            <a:pPr>
              <a:defRPr sz="1350" b="0">
                <a:solidFill>
                  <a:srgbClr val="4B4B4B"/>
                </a:solidFill>
                <a:latin typeface="Arial"/>
                <a:ea typeface="Arial"/>
                <a:cs typeface="Arial"/>
              </a:defRPr>
            </a:pPr>
            <a:r>
              <a:rPr sz="1350" b="0">
                <a:solidFill>
                  <a:srgbClr val="4B4B4B"/>
                </a:solidFill>
                <a:latin typeface="Arial"/>
                <a:ea typeface="Arial"/>
                <a:cs typeface="Arial"/>
              </a:rPr>
              <a:t>Whaam!, 1963. Main comic source: Irv Novick for DC Comics, 1962. © Estate of Roy Lichtenstein.</a:t>
            </a:r>
          </a:p>
        </p:txBody>
      </p:sp>
    </p:spTree>
    <p:extLst>
      <p:ext uri="{BB962C8B-B14F-4D97-AF65-F5344CB8AC3E}">
        <ns4:creationId val="1927659939"/>
      </p:ext>
    </p:extLst>
  </p:cSld>
</p:sld>
</file>

<file path=ppt/slides/slide8.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8" name="The comic look">
            <a:extLst xmlns:a="http://schemas.openxmlformats.org/drawingml/2006/main">
              <a:ext uri="{FF2B5EF4-FFF2-40B4-BE49-F238E27FC236}">
                <a16:creationId xmlns:a16="http://schemas.microsoft.com/office/drawing/2014/main" id="{C4190147-EEEA-45FE-8661-1F842BC77BBF}"/>
              </a:ext>
            </a:extLst>
          </p:cNvPr>
          <p:cNvSpPr>
            <a:spLocks xmlns:a="http://schemas.openxmlformats.org/drawingml/2006/main" noGrp="1"/>
          </p:cNvSpPr>
          <p:nvPr/>
        </p:nvSpPr>
        <p:spPr>
          <a:xfrm xmlns:a="http://schemas.openxmlformats.org/drawingml/2006/main">
            <a:off x="609600" y="400050"/>
            <a:ext cx="109728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4050" b="1">
                <a:solidFill>
                  <a:srgbClr val="191919"/>
                </a:solidFill>
                <a:latin typeface="Arial Black"/>
                <a:ea typeface="Arial Black"/>
                <a:cs typeface="Arial Black"/>
              </a:defRPr>
            </a:pPr>
            <a:r>
              <a:rPr sz="4050" b="1">
                <a:solidFill>
                  <a:srgbClr val="191919"/>
                </a:solidFill>
                <a:latin typeface="Arial Black"/>
                <a:ea typeface="Arial Black"/>
                <a:cs typeface="Arial Black"/>
              </a:rPr>
              <a:t>The comic look</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b5ed76e1479f41bb"/>
          <a:stretch xmlns:a="http://schemas.openxmlformats.org/drawingml/2006/main"/>
        </p:blipFill>
        <p:spPr>
          <a:xfrm xmlns:a="http://schemas.openxmlformats.org/drawingml/2006/main">
            <a:off x="6122873" y="1438275"/>
            <a:ext cx="4880204" cy="4667250"/>
          </a:xfrm>
          <a:prstGeom xmlns:a="http://schemas.openxmlformats.org/drawingml/2006/main" prst="rect">
            <a:avLst/>
          </a:prstGeom>
        </p:spPr>
      </p:pic>
      <p:sp>
        <p:nvSpPr>
          <p:cNvPr id="3" name="Thick black outlines">
            <a:extLst xmlns:a="http://schemas.openxmlformats.org/drawingml/2006/main">
              <a:ext uri="{FF2B5EF4-FFF2-40B4-BE49-F238E27FC236}">
                <a16:creationId xmlns:a16="http://schemas.microsoft.com/office/drawing/2014/main" id="{8C9BF9E9-43A3-478F-B875-39449E068134}"/>
              </a:ext>
            </a:extLst>
          </p:cNvPr>
          <p:cNvSpPr>
            <a:spLocks xmlns:a="http://schemas.openxmlformats.org/drawingml/2006/main" noGrp="1"/>
          </p:cNvSpPr>
          <p:nvPr/>
        </p:nvSpPr>
        <p:spPr>
          <a:xfrm xmlns:a="http://schemas.openxmlformats.org/drawingml/2006/main">
            <a:off x="638175" y="1866900"/>
            <a:ext cx="4857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475" b="1">
                <a:solidFill>
                  <a:srgbClr val="191919"/>
                </a:solidFill>
                <a:latin typeface="Arial Black"/>
                <a:ea typeface="Arial Black"/>
                <a:cs typeface="Arial Black"/>
              </a:defRPr>
            </a:pPr>
            <a:r>
              <a:rPr sz="2475" b="1">
                <a:solidFill>
                  <a:srgbClr val="191919"/>
                </a:solidFill>
                <a:latin typeface="Arial Black"/>
                <a:ea typeface="Arial Black"/>
                <a:cs typeface="Arial Black"/>
              </a:rPr>
              <a:t>Thick black outlines</a:t>
            </a:r>
          </a:p>
        </p:txBody>
      </p:sp>
      <p:sp>
        <p:nvSpPr>
          <p:cNvPr id="4" name="Flat areas of color">
            <a:extLst xmlns:a="http://schemas.openxmlformats.org/drawingml/2006/main">
              <a:ext uri="{FF2B5EF4-FFF2-40B4-BE49-F238E27FC236}">
                <a16:creationId xmlns:a16="http://schemas.microsoft.com/office/drawing/2014/main" id="{01067700-8AF9-46CC-B266-FD22B60B9CF6}"/>
              </a:ext>
            </a:extLst>
          </p:cNvPr>
          <p:cNvSpPr>
            <a:spLocks xmlns:a="http://schemas.openxmlformats.org/drawingml/2006/main" noGrp="1"/>
          </p:cNvSpPr>
          <p:nvPr/>
        </p:nvSpPr>
        <p:spPr>
          <a:xfrm xmlns:a="http://schemas.openxmlformats.org/drawingml/2006/main">
            <a:off x="638175" y="2838450"/>
            <a:ext cx="4857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475" b="1">
                <a:solidFill>
                  <a:srgbClr val="191919"/>
                </a:solidFill>
                <a:latin typeface="Arial Black"/>
                <a:ea typeface="Arial Black"/>
                <a:cs typeface="Arial Black"/>
              </a:defRPr>
            </a:pPr>
            <a:r>
              <a:rPr sz="2475" b="1">
                <a:solidFill>
                  <a:srgbClr val="191919"/>
                </a:solidFill>
                <a:latin typeface="Arial Black"/>
                <a:ea typeface="Arial Black"/>
                <a:cs typeface="Arial Black"/>
              </a:rPr>
              <a:t>Flat areas of color</a:t>
            </a:r>
          </a:p>
        </p:txBody>
      </p:sp>
      <p:sp>
        <p:nvSpPr>
          <p:cNvPr id="5" name="Speech bubbles">
            <a:extLst xmlns:a="http://schemas.openxmlformats.org/drawingml/2006/main">
              <a:ext uri="{FF2B5EF4-FFF2-40B4-BE49-F238E27FC236}">
                <a16:creationId xmlns:a16="http://schemas.microsoft.com/office/drawing/2014/main" id="{C0DFA881-FFE1-4718-8BB7-DC5C739B9B51}"/>
              </a:ext>
            </a:extLst>
          </p:cNvPr>
          <p:cNvSpPr>
            <a:spLocks xmlns:a="http://schemas.openxmlformats.org/drawingml/2006/main" noGrp="1"/>
          </p:cNvSpPr>
          <p:nvPr/>
        </p:nvSpPr>
        <p:spPr>
          <a:xfrm xmlns:a="http://schemas.openxmlformats.org/drawingml/2006/main">
            <a:off x="638175" y="3810000"/>
            <a:ext cx="4857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475" b="1">
                <a:solidFill>
                  <a:srgbClr val="191919"/>
                </a:solidFill>
                <a:latin typeface="Arial Black"/>
                <a:ea typeface="Arial Black"/>
                <a:cs typeface="Arial Black"/>
              </a:defRPr>
            </a:pPr>
            <a:r>
              <a:rPr sz="2475" b="1">
                <a:solidFill>
                  <a:srgbClr val="191919"/>
                </a:solidFill>
                <a:latin typeface="Arial Black"/>
                <a:ea typeface="Arial Black"/>
                <a:cs typeface="Arial Black"/>
              </a:rPr>
              <a:t>Speech bubbles</a:t>
            </a:r>
          </a:p>
        </p:txBody>
      </p:sp>
      <p:sp>
        <p:nvSpPr>
          <p:cNvPr id="6" name="Small printing dots">
            <a:extLst xmlns:a="http://schemas.openxmlformats.org/drawingml/2006/main">
              <a:ext uri="{FF2B5EF4-FFF2-40B4-BE49-F238E27FC236}">
                <a16:creationId xmlns:a16="http://schemas.microsoft.com/office/drawing/2014/main" id="{871DF090-3478-4576-81D2-D51007125471}"/>
              </a:ext>
            </a:extLst>
          </p:cNvPr>
          <p:cNvSpPr>
            <a:spLocks xmlns:a="http://schemas.openxmlformats.org/drawingml/2006/main" noGrp="1"/>
          </p:cNvSpPr>
          <p:nvPr/>
        </p:nvSpPr>
        <p:spPr>
          <a:xfrm xmlns:a="http://schemas.openxmlformats.org/drawingml/2006/main">
            <a:off x="638175" y="4781550"/>
            <a:ext cx="4857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475" b="1">
                <a:solidFill>
                  <a:srgbClr val="191919"/>
                </a:solidFill>
                <a:latin typeface="Arial Black"/>
                <a:ea typeface="Arial Black"/>
                <a:cs typeface="Arial Black"/>
              </a:defRPr>
            </a:pPr>
            <a:r>
              <a:rPr sz="2475" b="1">
                <a:solidFill>
                  <a:srgbClr val="191919"/>
                </a:solidFill>
                <a:latin typeface="Arial Black"/>
                <a:ea typeface="Arial Black"/>
                <a:cs typeface="Arial Black"/>
              </a:rPr>
              <a:t>Small printing dots</a:t>
            </a:r>
          </a:p>
        </p:txBody>
      </p:sp>
      <p:sp>
        <p:nvSpPr>
          <p:cNvPr id="7" name="Roy Lichtenstein, Ohhh… Alright…, 1964. © Estate of Roy Lichtenstein.">
            <a:extLst xmlns:a="http://schemas.openxmlformats.org/drawingml/2006/main">
              <a:ext uri="{FF2B5EF4-FFF2-40B4-BE49-F238E27FC236}">
                <a16:creationId xmlns:a16="http://schemas.microsoft.com/office/drawing/2014/main" id="{768D41AC-ABD2-4CAB-93A0-974857AC8047}"/>
              </a:ext>
            </a:extLst>
          </p:cNvPr>
          <p:cNvSpPr>
            <a:spLocks xmlns:a="http://schemas.openxmlformats.org/drawingml/2006/main" noGrp="1"/>
          </p:cNvSpPr>
          <p:nvPr/>
        </p:nvSpPr>
        <p:spPr>
          <a:xfrm xmlns:a="http://schemas.openxmlformats.org/drawingml/2006/main">
            <a:off x="609600" y="6257925"/>
            <a:ext cx="10810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4B4B4B"/>
                </a:solidFill>
                <a:latin typeface="Arial"/>
                <a:ea typeface="Arial"/>
                <a:cs typeface="Arial"/>
              </a:defRPr>
            </a:pPr>
            <a:r>
              <a:rPr sz="1350" b="0">
                <a:solidFill>
                  <a:srgbClr val="4B4B4B"/>
                </a:solidFill>
                <a:latin typeface="Arial"/>
                <a:ea typeface="Arial"/>
                <a:cs typeface="Arial"/>
              </a:rPr>
              <a:t>Roy Lichtenstein, Ohhh… Alright…, 1964. © Estate of Roy Lichtenstein.</a:t>
            </a:r>
          </a:p>
        </p:txBody>
      </p:sp>
    </p:spTree>
    <p:extLst>
      <p:ext uri="{BB962C8B-B14F-4D97-AF65-F5344CB8AC3E}">
        <p14:creationId xmlns:p14="http://schemas.microsoft.com/office/powerpoint/2010/main" val="1691962020"/>
      </p:ext>
    </p:extLst>
  </p:cSld>
</p:sld>
</file>

<file path=ppt/slides/slide9.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6" name="Pop’s visual language could protest">
            <a:extLst xmlns:a="http://schemas.openxmlformats.org/drawingml/2006/main">
              <a:ext uri="{FF2B5EF4-FFF2-40B4-BE49-F238E27FC236}">
                <a16:creationId xmlns:a16="http://schemas.microsoft.com/office/drawing/2014/main" id="{2A44D68F-0459-4E21-AC4A-622FB1EFC2D7}"/>
              </a:ext>
            </a:extLst>
          </p:cNvPr>
          <p:cNvSpPr>
            <a:spLocks xmlns:a="http://schemas.openxmlformats.org/drawingml/2006/main" noGrp="1"/>
          </p:cNvSpPr>
          <p:nvPr/>
        </p:nvSpPr>
        <p:spPr>
          <a:xfrm xmlns:a="http://schemas.openxmlformats.org/drawingml/2006/main">
            <a:off x="609600" y="400050"/>
            <a:ext cx="109728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4050" b="1">
                <a:solidFill>
                  <a:srgbClr val="191919"/>
                </a:solidFill>
                <a:latin typeface="Arial Black"/>
                <a:ea typeface="Arial Black"/>
                <a:cs typeface="Arial Black"/>
              </a:defRPr>
            </a:pPr>
            <a:r>
              <a:rPr sz="4050" b="1">
                <a:solidFill>
                  <a:srgbClr val="191919"/>
                </a:solidFill>
                <a:latin typeface="Arial Black"/>
                <a:ea typeface="Arial Black"/>
                <a:cs typeface="Arial Black"/>
              </a:rPr>
              <a:t>Pop’s visual language could protest</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60fd7ed7af3c491c"/>
          <a:stretch xmlns:a="http://schemas.openxmlformats.org/drawingml/2006/main"/>
        </p:blipFill>
        <p:spPr>
          <a:xfrm xmlns:a="http://schemas.openxmlformats.org/drawingml/2006/main">
            <a:off x="4905326" y="1685925"/>
            <a:ext cx="6581872" cy="4438650"/>
          </a:xfrm>
          <a:prstGeom xmlns:a="http://schemas.openxmlformats.org/drawingml/2006/main" prst="rect">
            <a:avLst/>
          </a:prstGeom>
        </p:spPr>
      </p:pic>
      <p:sp>
        <p:nvSpPr>
          <p:cNvPr id="3" name="Corita Kent&#10;stop the bombing&#10;1967">
            <a:extLst xmlns:a="http://schemas.openxmlformats.org/drawingml/2006/main">
              <a:ext uri="{FF2B5EF4-FFF2-40B4-BE49-F238E27FC236}">
                <a16:creationId xmlns:a16="http://schemas.microsoft.com/office/drawing/2014/main" id="{444361A2-2C0F-4306-803A-831AC709F566}"/>
              </a:ext>
            </a:extLst>
          </p:cNvPr>
          <p:cNvSpPr>
            <a:spLocks xmlns:a="http://schemas.openxmlformats.org/drawingml/2006/main" noGrp="1"/>
          </p:cNvSpPr>
          <p:nvPr/>
        </p:nvSpPr>
        <p:spPr>
          <a:xfrm xmlns:a="http://schemas.openxmlformats.org/drawingml/2006/main">
            <a:off x="628650" y="1819275"/>
            <a:ext cx="3800475" cy="1457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625" b="1">
                <a:solidFill>
                  <a:srgbClr val="191919"/>
                </a:solidFill>
                <a:latin typeface="Arial Black"/>
                <a:ea typeface="Arial Black"/>
                <a:cs typeface="Arial Black"/>
              </a:defRPr>
            </a:pPr>
            <a:r>
              <a:rPr sz="2625" b="1">
                <a:solidFill>
                  <a:srgbClr val="191919"/>
                </a:solidFill>
                <a:latin typeface="Arial Black"/>
                <a:ea typeface="Arial Black"/>
                <a:cs typeface="Arial Black"/>
              </a:rPr>
              <a:t>Corita Kent</a:t>
            </a:r>
          </a:p>
          <a:p xmlns:a="http://schemas.openxmlformats.org/drawingml/2006/main">
            <a:pPr>
              <a:defRPr sz="2625" b="1">
                <a:solidFill>
                  <a:srgbClr val="191919"/>
                </a:solidFill>
                <a:latin typeface="Arial Black"/>
                <a:ea typeface="Arial Black"/>
                <a:cs typeface="Arial Black"/>
              </a:defRPr>
            </a:pPr>
            <a:r>
              <a:rPr sz="2625" b="1">
                <a:solidFill>
                  <a:srgbClr val="191919"/>
                </a:solidFill>
                <a:latin typeface="Arial Black"/>
                <a:ea typeface="Arial Black"/>
                <a:cs typeface="Arial Black"/>
              </a:rPr>
              <a:t>stop the bombing</a:t>
            </a:r>
          </a:p>
          <a:p xmlns:a="http://schemas.openxmlformats.org/drawingml/2006/main">
            <a:pPr>
              <a:defRPr sz="2625" b="1">
                <a:solidFill>
                  <a:srgbClr val="191919"/>
                </a:solidFill>
                <a:latin typeface="Arial Black"/>
                <a:ea typeface="Arial Black"/>
                <a:cs typeface="Arial Black"/>
              </a:defRPr>
            </a:pPr>
            <a:r>
              <a:rPr sz="2625" b="1">
                <a:solidFill>
                  <a:srgbClr val="191919"/>
                </a:solidFill>
                <a:latin typeface="Arial Black"/>
                <a:ea typeface="Arial Black"/>
                <a:cs typeface="Arial Black"/>
              </a:rPr>
              <a:t>1967</a:t>
            </a:r>
          </a:p>
        </p:txBody>
      </p:sp>
      <p:sp>
        <p:nvSpPr>
          <p:cNvPr id="4" name="The message is direct.&#10;The letters demand attention.">
            <a:extLst xmlns:a="http://schemas.openxmlformats.org/drawingml/2006/main">
              <a:ext uri="{FF2B5EF4-FFF2-40B4-BE49-F238E27FC236}">
                <a16:creationId xmlns:a16="http://schemas.microsoft.com/office/drawing/2014/main" id="{C32159EC-4C14-4231-B029-154028B6B400}"/>
              </a:ext>
            </a:extLst>
          </p:cNvPr>
          <p:cNvSpPr>
            <a:spLocks xmlns:a="http://schemas.openxmlformats.org/drawingml/2006/main" noGrp="1"/>
          </p:cNvSpPr>
          <p:nvPr/>
        </p:nvSpPr>
        <p:spPr>
          <a:xfrm xmlns:a="http://schemas.openxmlformats.org/drawingml/2006/main">
            <a:off x="638175" y="4000500"/>
            <a:ext cx="3724275" cy="1419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550" b="0">
                <a:solidFill>
                  <a:srgbClr val="191919"/>
                </a:solidFill>
                <a:latin typeface="Arial"/>
                <a:ea typeface="Arial"/>
                <a:cs typeface="Arial"/>
              </a:defRPr>
            </a:pPr>
            <a:r>
              <a:rPr sz="2550" b="0">
                <a:solidFill>
                  <a:srgbClr val="191919"/>
                </a:solidFill>
                <a:latin typeface="Arial"/>
                <a:ea typeface="Arial"/>
                <a:cs typeface="Arial"/>
              </a:rPr>
              <a:t>The message is direct.</a:t>
            </a:r>
          </a:p>
          <a:p xmlns:a="http://schemas.openxmlformats.org/drawingml/2006/main">
            <a:pPr>
              <a:defRPr sz="2550" b="0">
                <a:solidFill>
                  <a:srgbClr val="191919"/>
                </a:solidFill>
                <a:latin typeface="Arial"/>
                <a:ea typeface="Arial"/>
                <a:cs typeface="Arial"/>
              </a:defRPr>
            </a:pPr>
            <a:r>
              <a:rPr sz="2550" b="0">
                <a:solidFill>
                  <a:srgbClr val="191919"/>
                </a:solidFill>
                <a:latin typeface="Arial"/>
                <a:ea typeface="Arial"/>
                <a:cs typeface="Arial"/>
              </a:rPr>
              <a:t>The letters demand attention.</a:t>
            </a:r>
          </a:p>
        </p:txBody>
      </p:sp>
      <p:sp>
        <p:nvSpPr>
          <p:cNvPr id="5" name="Serigraph. Corita Art Center, archive 67-29. © Corita Art Center.">
            <a:extLst xmlns:a="http://schemas.openxmlformats.org/drawingml/2006/main">
              <a:ext uri="{FF2B5EF4-FFF2-40B4-BE49-F238E27FC236}">
                <a16:creationId xmlns:a16="http://schemas.microsoft.com/office/drawing/2014/main" id="{0007EF58-863E-49E3-999B-B192C87B676F}"/>
              </a:ext>
            </a:extLst>
          </p:cNvPr>
          <p:cNvSpPr>
            <a:spLocks xmlns:a="http://schemas.openxmlformats.org/drawingml/2006/main" noGrp="1"/>
          </p:cNvSpPr>
          <p:nvPr/>
        </p:nvSpPr>
        <p:spPr>
          <a:xfrm xmlns:a="http://schemas.openxmlformats.org/drawingml/2006/main">
            <a:off x="609600" y="6257925"/>
            <a:ext cx="10810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4B4B4B"/>
                </a:solidFill>
                <a:latin typeface="Arial"/>
                <a:ea typeface="Arial"/>
                <a:cs typeface="Arial"/>
              </a:defRPr>
            </a:pPr>
            <a:r>
              <a:rPr sz="1350" b="0">
                <a:solidFill>
                  <a:srgbClr val="4B4B4B"/>
                </a:solidFill>
                <a:latin typeface="Arial"/>
                <a:ea typeface="Arial"/>
                <a:cs typeface="Arial"/>
              </a:rPr>
              <a:t>Serigraph. Corita Art Center, archive 67-29. © Corita Art Center.</a:t>
            </a:r>
          </a:p>
        </p:txBody>
      </p:sp>
    </p:spTree>
    <p:extLst>
      <p:ext uri="{BB962C8B-B14F-4D97-AF65-F5344CB8AC3E}">
        <p14:creationId xmlns:p14="http://schemas.microsoft.com/office/powerpoint/2010/main" val="1208749243"/>
      </p:ext>
    </p:extLst>
  </p:cSld>
</p:sld>
</file>

<file path=ppt/slides/slide10.xml><?xml version="1.0" encoding="utf-8"?>
<p:sld xmlns:p="http://schemas.openxmlformats.org/presentationml/2006/main">
  <p:cSld>
    <p:bg>
      <p:bgPr>
        <a:solidFill xmlns:a="http://schemas.openxmlformats.org/drawingml/2006/main">
          <a:srgbClr val="191919"/>
        </a:solidFill>
      </p:bgPr>
    </p:bg>
    <p:spTree>
      <p:nvGrpSpPr>
        <p:cNvPr id="1" name=""/>
        <p:cNvGrpSpPr/>
        <p:nvPr/>
      </p:nvGrpSpPr>
      <p:grpSpPr>
        <a:xfrm xmlns:a="http://schemas.openxmlformats.org/drawingml/2006/main"/>
      </p:grpSpPr>
      <p:sp>
        <p:nvSpPr>
          <p:cNvPr id="6" name="Artists fought to be seen">
            <a:extLst xmlns:a="http://schemas.openxmlformats.org/drawingml/2006/main">
              <a:ext uri="{FF2B5EF4-FFF2-40B4-BE49-F238E27FC236}">
                <a16:creationId xmlns:a16="http://schemas.microsoft.com/office/drawing/2014/main" id="{78BD72FD-C20E-4379-ACAF-5421D9DF1969}"/>
              </a:ext>
            </a:extLst>
          </p:cNvPr>
          <p:cNvSpPr>
            <a:spLocks xmlns:a="http://schemas.openxmlformats.org/drawingml/2006/main" noGrp="1"/>
          </p:cNvSpPr>
          <p:nvPr/>
        </p:nvSpPr>
        <p:spPr>
          <a:xfrm xmlns:a="http://schemas.openxmlformats.org/drawingml/2006/main">
            <a:off x="609600" y="400050"/>
            <a:ext cx="109728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4050" b="1">
                <a:solidFill>
                  <a:srgbClr val="FAF7EF"/>
                </a:solidFill>
                <a:latin typeface="Arial Black"/>
                <a:ea typeface="Arial Black"/>
                <a:cs typeface="Arial Black"/>
              </a:defRPr>
            </a:pPr>
            <a:r>
              <a:rPr sz="4050" b="1">
                <a:solidFill>
                  <a:srgbClr val="FAF7EF"/>
                </a:solidFill>
                <a:latin typeface="Arial Black"/>
                <a:ea typeface="Arial Black"/>
                <a:cs typeface="Arial Black"/>
              </a:rPr>
              <a:t>Artists fought to be seen</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517fbab643fb486c"/>
          <a:stretch xmlns:a="http://schemas.openxmlformats.org/drawingml/2006/main"/>
        </p:blipFill>
        <p:spPr>
          <a:xfrm xmlns:a="http://schemas.openxmlformats.org/drawingml/2006/main">
            <a:off x="782631" y="1476375"/>
            <a:ext cx="3159138" cy="4743450"/>
          </a:xfrm>
          <a:prstGeom xmlns:a="http://schemas.openxmlformats.org/drawingml/2006/main" prst="rect">
            <a:avLst/>
          </a:prstGeom>
        </p:spPr>
      </p:pic>
      <p:sp>
        <p:nvSpPr>
          <p:cNvPr id="3" name="Women and artists of color were making art. Major museums often gave t">
            <a:extLst xmlns:a="http://schemas.openxmlformats.org/drawingml/2006/main">
              <a:ext uri="{FF2B5EF4-FFF2-40B4-BE49-F238E27FC236}">
                <a16:creationId xmlns:a16="http://schemas.microsoft.com/office/drawing/2014/main" id="{A8108625-6FE9-472A-BB78-C5573CF1334E}"/>
              </a:ext>
            </a:extLst>
          </p:cNvPr>
          <p:cNvSpPr>
            <a:spLocks xmlns:a="http://schemas.openxmlformats.org/drawingml/2006/main" noGrp="1"/>
          </p:cNvSpPr>
          <p:nvPr/>
        </p:nvSpPr>
        <p:spPr>
          <a:xfrm xmlns:a="http://schemas.openxmlformats.org/drawingml/2006/main">
            <a:off x="4705350" y="1676400"/>
            <a:ext cx="6762750" cy="1971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150" b="1">
                <a:solidFill>
                  <a:srgbClr val="FAF7EF"/>
                </a:solidFill>
                <a:latin typeface="Arial Black"/>
                <a:ea typeface="Arial Black"/>
                <a:cs typeface="Arial Black"/>
              </a:defRPr>
            </a:pPr>
            <a:r>
              <a:rPr sz="3150" b="1">
                <a:solidFill>
                  <a:srgbClr val="FAF7EF"/>
                </a:solidFill>
                <a:latin typeface="Arial Black"/>
                <a:ea typeface="Arial Black"/>
                <a:cs typeface="Arial Black"/>
              </a:rPr>
              <a:t>Women and artists of color were making art. Major museums often gave them far less space.</a:t>
            </a:r>
          </a:p>
        </p:txBody>
      </p:sp>
      <p:sp>
        <p:nvSpPr>
          <p:cNvPr id="4" name="Faith Ringgold helped organize protests for greater representation.">
            <a:extLst xmlns:a="http://schemas.openxmlformats.org/drawingml/2006/main">
              <a:ext uri="{FF2B5EF4-FFF2-40B4-BE49-F238E27FC236}">
                <a16:creationId xmlns:a16="http://schemas.microsoft.com/office/drawing/2014/main" id="{D75C0BFF-EC4D-4A8C-B820-7A0017D8F95C}"/>
              </a:ext>
            </a:extLst>
          </p:cNvPr>
          <p:cNvSpPr>
            <a:spLocks xmlns:a="http://schemas.openxmlformats.org/drawingml/2006/main" noGrp="1"/>
          </p:cNvSpPr>
          <p:nvPr/>
        </p:nvSpPr>
        <p:spPr>
          <a:xfrm xmlns:a="http://schemas.openxmlformats.org/drawingml/2006/main">
            <a:off x="4743450" y="4114800"/>
            <a:ext cx="65722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550" b="0">
                <a:solidFill>
                  <a:srgbClr val="FAF7EF"/>
                </a:solidFill>
                <a:latin typeface="Arial"/>
                <a:ea typeface="Arial"/>
                <a:cs typeface="Arial"/>
              </a:defRPr>
            </a:pPr>
            <a:r>
              <a:rPr sz="2550" b="0">
                <a:solidFill>
                  <a:srgbClr val="FAF7EF"/>
                </a:solidFill>
                <a:latin typeface="Arial"/>
                <a:ea typeface="Arial"/>
                <a:cs typeface="Arial"/>
              </a:rPr>
              <a:t>Faith Ringgold helped organize protests for greater representation.</a:t>
            </a:r>
          </a:p>
        </p:txBody>
      </p:sp>
      <p:sp>
        <p:nvSpPr>
          <p:cNvPr id="5" name="Whitney Museum protest, January 31, 1971. Photo © Jan van Raay.">
            <a:extLst xmlns:a="http://schemas.openxmlformats.org/drawingml/2006/main">
              <a:ext uri="{FF2B5EF4-FFF2-40B4-BE49-F238E27FC236}">
                <a16:creationId xmlns:a16="http://schemas.microsoft.com/office/drawing/2014/main" id="{144341C6-6449-455E-8B7A-26671F53FC3C}"/>
              </a:ext>
            </a:extLst>
          </p:cNvPr>
          <p:cNvSpPr>
            <a:spLocks xmlns:a="http://schemas.openxmlformats.org/drawingml/2006/main" noGrp="1"/>
          </p:cNvSpPr>
          <p:nvPr/>
        </p:nvSpPr>
        <p:spPr>
          <a:xfrm xmlns:a="http://schemas.openxmlformats.org/drawingml/2006/main">
            <a:off x="4705350" y="5905500"/>
            <a:ext cx="6781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FAF7EF"/>
                </a:solidFill>
                <a:latin typeface="Arial"/>
                <a:ea typeface="Arial"/>
                <a:cs typeface="Arial"/>
              </a:defRPr>
            </a:pPr>
            <a:r>
              <a:rPr sz="1350" b="0">
                <a:solidFill>
                  <a:srgbClr val="FAF7EF"/>
                </a:solidFill>
                <a:latin typeface="Arial"/>
                <a:ea typeface="Arial"/>
                <a:cs typeface="Arial"/>
              </a:rPr>
              <a:t>Whitney Museum protest, January 31, 1971. Photo © Jan van Raay.</a:t>
            </a:r>
          </a:p>
        </p:txBody>
      </p:sp>
    </p:spTree>
    <p:extLst>
      <p:ext uri="{BB962C8B-B14F-4D97-AF65-F5344CB8AC3E}">
        <p14:creationId xmlns:p14="http://schemas.microsoft.com/office/powerpoint/2010/main" val="590668575"/>
      </p:ext>
    </p:extLst>
  </p:cSld>
</p:sld>
</file>

<file path=ppt/slides/slide11.xml><?xml version="1.0" encoding="utf-8"?>
<p:sld xmlns:p="http://schemas.openxmlformats.org/presentationml/2006/main">
  <p:cSld>
    <p:bg>
      <p:bgPr>
        <a:solidFill xmlns:a="http://schemas.openxmlformats.org/drawingml/2006/main">
          <a:srgbClr val="1955DB"/>
        </a:solidFill>
      </p:bgPr>
    </p:bg>
    <p:spTree>
      <p:nvGrpSpPr>
        <p:cNvPr id="1" name=""/>
        <p:cNvGrpSpPr/>
        <p:nvPr/>
      </p:nvGrpSpPr>
      <p:grpSpPr>
        <a:xfrm xmlns:a="http://schemas.openxmlformats.org/drawingml/2006/main"/>
      </p:grpSpPr>
      <p:sp>
        <p:nvSpPr>
          <p:cNvPr id="6" name="Pop Art history">
            <a:extLst xmlns:a="http://schemas.openxmlformats.org/drawingml/2006/main">
              <a:ext uri="{FF2B5EF4-FFF2-40B4-BE49-F238E27FC236}">
                <a16:creationId xmlns:a16="http://schemas.microsoft.com/office/drawing/2014/main" id="{567E1795-B2C5-4C3A-8D4B-E886BD3A1A80}"/>
              </a:ext>
            </a:extLst>
          </p:cNvPr>
          <p:cNvSpPr>
            <a:spLocks xmlns:a="http://schemas.openxmlformats.org/drawingml/2006/main" noGrp="1"/>
          </p:cNvSpPr>
          <p:nvPr/>
        </p:nvSpPr>
        <p:spPr>
          <a:xfrm xmlns:a="http://schemas.openxmlformats.org/drawingml/2006/main">
            <a:off x="609600" y="400050"/>
            <a:ext cx="109728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4050" b="1">
                <a:solidFill>
                  <a:srgbClr val="FFFFFF"/>
                </a:solidFill>
                <a:latin typeface="Arial Black"/>
                <a:ea typeface="Arial Black"/>
                <a:cs typeface="Arial Black"/>
              </a:defRPr>
            </a:pPr>
            <a:r>
              <a:rPr sz="4050" b="1">
                <a:solidFill>
                  <a:srgbClr val="FFFFFF"/>
                </a:solidFill>
                <a:latin typeface="Arial Black"/>
                <a:ea typeface="Arial Black"/>
                <a:cs typeface="Arial Black"/>
              </a:rPr>
              <a:t>Pop Art history</a:t>
            </a:r>
          </a:p>
        </p:txBody>
      </p:sp>
      <p:sp>
        <p:nvSpPr>
          <p:cNvPr id="2" name="An optional video recap">
            <a:extLst xmlns:a="http://schemas.openxmlformats.org/drawingml/2006/main">
              <a:ext uri="{FF2B5EF4-FFF2-40B4-BE49-F238E27FC236}">
                <a16:creationId xmlns:a16="http://schemas.microsoft.com/office/drawing/2014/main" id="{958C62C7-DBBA-46CB-88F7-492E52DE518C}"/>
              </a:ext>
            </a:extLst>
          </p:cNvPr>
          <p:cNvSpPr>
            <a:spLocks xmlns:a="http://schemas.openxmlformats.org/drawingml/2006/main" noGrp="1"/>
          </p:cNvSpPr>
          <p:nvPr/>
        </p:nvSpPr>
        <p:spPr>
          <a:xfrm xmlns:a="http://schemas.openxmlformats.org/drawingml/2006/main">
            <a:off x="638175" y="1819275"/>
            <a:ext cx="5715000"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300" b="1">
                <a:solidFill>
                  <a:srgbClr val="FFFFFF"/>
                </a:solidFill>
                <a:latin typeface="Arial Black"/>
                <a:ea typeface="Arial Black"/>
                <a:cs typeface="Arial Black"/>
              </a:defRPr>
            </a:pPr>
            <a:r>
              <a:rPr sz="3300" b="1">
                <a:solidFill>
                  <a:srgbClr val="FFFFFF"/>
                </a:solidFill>
                <a:latin typeface="Arial Black"/>
                <a:ea typeface="Arial Black"/>
                <a:cs typeface="Arial Black"/>
              </a:rPr>
              <a:t>An optional video recap</a:t>
            </a:r>
          </a:p>
        </p:txBody>
      </p:sp>
      <p:sp>
        <p:nvSpPr>
          <p:cNvPr id="3" name="Look for the everyday images and visual choices you have just seen.">
            <a:extLst xmlns:a="http://schemas.openxmlformats.org/drawingml/2006/main">
              <a:ext uri="{FF2B5EF4-FFF2-40B4-BE49-F238E27FC236}">
                <a16:creationId xmlns:a16="http://schemas.microsoft.com/office/drawing/2014/main" id="{1F0CA03F-2093-466B-B766-444DC3019A2D}"/>
              </a:ext>
            </a:extLst>
          </p:cNvPr>
          <p:cNvSpPr>
            <a:spLocks xmlns:a="http://schemas.openxmlformats.org/drawingml/2006/main" noGrp="1"/>
          </p:cNvSpPr>
          <p:nvPr/>
        </p:nvSpPr>
        <p:spPr>
          <a:xfrm xmlns:a="http://schemas.openxmlformats.org/drawingml/2006/main">
            <a:off x="657225" y="3324225"/>
            <a:ext cx="495300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550" b="0">
                <a:solidFill>
                  <a:srgbClr val="FFFFFF"/>
                </a:solidFill>
                <a:latin typeface="Arial"/>
                <a:ea typeface="Arial"/>
                <a:cs typeface="Arial"/>
              </a:defRPr>
            </a:pPr>
            <a:r>
              <a:rPr sz="2550" b="0">
                <a:solidFill>
                  <a:srgbClr val="FFFFFF"/>
                </a:solidFill>
                <a:latin typeface="Arial"/>
                <a:ea typeface="Arial"/>
                <a:cs typeface="Arial"/>
              </a:rPr>
              <a:t>Look for the everyday images and visual choices you have just seen.</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d651c98d293049d6"/>
          <a:stretch xmlns:a="http://schemas.openxmlformats.org/drawingml/2006/main"/>
        </p:blipFill>
        <p:spPr>
          <a:xfrm xmlns:a="http://schemas.openxmlformats.org/drawingml/2006/main">
            <a:off x="7000875" y="1743075"/>
            <a:ext cx="4000500" cy="3000375"/>
          </a:xfrm>
          <a:prstGeom xmlns:a="http://schemas.openxmlformats.org/drawingml/2006/main" prst="rect">
            <a:avLst/>
          </a:prstGeom>
        </p:spPr>
      </p:pic>
      <p:sp>
        <p:nvSpPr>
          <p:cNvPr id="5" name="Watch the Pop Art video">
            <a:extLst xmlns:a="http://schemas.openxmlformats.org/drawingml/2006/main">
              <a:ext uri="{FF2B5EF4-FFF2-40B4-BE49-F238E27FC236}">
                <a16:creationId xmlns:a16="http://schemas.microsoft.com/office/drawing/2014/main" id="{B74CECD6-65C8-4B4E-9034-C9F1C146EE5D}"/>
              </a:ext>
            </a:extLst>
          </p:cNvPr>
          <p:cNvSpPr>
            <a:spLocks xmlns:a="http://schemas.openxmlformats.org/drawingml/2006/main" noGrp="1"/>
          </p:cNvSpPr>
          <p:nvPr/>
        </p:nvSpPr>
        <p:spPr>
          <a:xfrm xmlns:a="http://schemas.openxmlformats.org/drawingml/2006/main">
            <a:off x="666750" y="5381625"/>
            <a:ext cx="1047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700" b="0">
                <a:solidFill>
                  <a:srgbClr val="FFFFFF"/>
                </a:solidFill>
                <a:latin typeface="Arial"/>
                <a:ea typeface="Arial"/>
                <a:cs typeface="Arial"/>
              </a:defRPr>
            </a:pPr>
            <a:r>
              <a:rPr sz="2700" b="0">
                <a:solidFill>
                  <a:srgbClr val="FFFFFF"/>
                </a:solidFill>
                <a:latin typeface="Arial"/>
                <a:ea typeface="Arial"/>
                <a:cs typeface="Arial"/>
                <a:hlinkClick xmlns:r="http://schemas.openxmlformats.org/officeDocument/2006/relationships" r:id="R65cba960693a4dd4"/>
              </a:rPr>
              <a:t>Watch the Pop Art video</a:t>
            </a:r>
          </a:p>
        </p:txBody>
      </p:sp>
    </p:spTree>
    <p:extLst>
      <p:ext uri="{BB962C8B-B14F-4D97-AF65-F5344CB8AC3E}">
        <p14:creationId xmlns:p14="http://schemas.microsoft.com/office/powerpoint/2010/main" val="1126716495"/>
      </p:ext>
    </p:extLst>
  </p:cSld>
</p:sld>
</file>

<file path=ppt/slides/slide12.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9" name="Lettering changes the voice">
            <a:extLst xmlns:a="http://schemas.openxmlformats.org/drawingml/2006/main">
              <a:ext uri="{FF2B5EF4-FFF2-40B4-BE49-F238E27FC236}">
                <a16:creationId xmlns:a16="http://schemas.microsoft.com/office/drawing/2014/main" id="{F512D7F8-66B1-46F6-8DDD-1388BBA63AF3}"/>
              </a:ext>
            </a:extLst>
          </p:cNvPr>
          <p:cNvSpPr>
            <a:spLocks xmlns:a="http://schemas.openxmlformats.org/drawingml/2006/main" noGrp="1"/>
          </p:cNvSpPr>
          <p:nvPr/>
        </p:nvSpPr>
        <p:spPr>
          <a:xfrm xmlns:a="http://schemas.openxmlformats.org/drawingml/2006/main">
            <a:off x="609600" y="400050"/>
            <a:ext cx="109728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4050" b="1">
                <a:solidFill>
                  <a:srgbClr val="191919"/>
                </a:solidFill>
                <a:latin typeface="Arial Black"/>
                <a:ea typeface="Arial Black"/>
                <a:cs typeface="Arial Black"/>
              </a:defRPr>
            </a:pPr>
            <a:r>
              <a:rPr sz="4050" b="1">
                <a:solidFill>
                  <a:srgbClr val="191919"/>
                </a:solidFill>
                <a:latin typeface="Arial Black"/>
                <a:ea typeface="Arial Black"/>
                <a:cs typeface="Arial Black"/>
              </a:rPr>
              <a:t>Lettering changes the voice</a:t>
            </a:r>
          </a:p>
        </p:txBody>
      </p:sp>
      <p:sp>
        <p:nvSpPr>
          <p:cNvPr id="2" name="MAYA">
            <a:extLst xmlns:a="http://schemas.openxmlformats.org/drawingml/2006/main">
              <a:ext uri="{FF2B5EF4-FFF2-40B4-BE49-F238E27FC236}">
                <a16:creationId xmlns:a16="http://schemas.microsoft.com/office/drawing/2014/main" id="{529EDDE8-CE70-4809-985D-7B5FF7465440}"/>
              </a:ext>
            </a:extLst>
          </p:cNvPr>
          <p:cNvSpPr>
            <a:spLocks xmlns:a="http://schemas.openxmlformats.org/drawingml/2006/main" noGrp="1"/>
          </p:cNvSpPr>
          <p:nvPr/>
        </p:nvSpPr>
        <p:spPr>
          <a:xfrm xmlns:a="http://schemas.openxmlformats.org/drawingml/2006/main">
            <a:off x="685800" y="172402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8250" b="1">
                <a:solidFill>
                  <a:srgbClr val="1955DB"/>
                </a:solidFill>
                <a:latin typeface="Arial Black"/>
                <a:ea typeface="Arial Black"/>
                <a:cs typeface="Arial Black"/>
              </a:defRPr>
            </a:pPr>
            <a:r>
              <a:rPr sz="8250" b="1">
                <a:solidFill>
                  <a:srgbClr val="1955DB"/>
                </a:solidFill>
                <a:latin typeface="Arial Black"/>
                <a:ea typeface="Arial Black"/>
                <a:cs typeface="Arial Black"/>
              </a:rPr>
              <a:t>MAYA</a:t>
            </a:r>
          </a:p>
        </p:txBody>
      </p:sp>
      <p:sp>
        <p:nvSpPr>
          <p:cNvPr id="3" name="Block letters&#10;Wide and sturdy">
            <a:extLst xmlns:a="http://schemas.openxmlformats.org/drawingml/2006/main">
              <a:ext uri="{FF2B5EF4-FFF2-40B4-BE49-F238E27FC236}">
                <a16:creationId xmlns:a16="http://schemas.microsoft.com/office/drawing/2014/main" id="{BEC34C82-F235-46C9-A026-5D22F801E298}"/>
              </a:ext>
            </a:extLst>
          </p:cNvPr>
          <p:cNvSpPr>
            <a:spLocks xmlns:a="http://schemas.openxmlformats.org/drawingml/2006/main" noGrp="1"/>
          </p:cNvSpPr>
          <p:nvPr/>
        </p:nvSpPr>
        <p:spPr>
          <a:xfrm xmlns:a="http://schemas.openxmlformats.org/drawingml/2006/main">
            <a:off x="8267700" y="1924050"/>
            <a:ext cx="32575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0">
                <a:solidFill>
                  <a:srgbClr val="191919"/>
                </a:solidFill>
                <a:latin typeface="Arial"/>
                <a:ea typeface="Arial"/>
                <a:cs typeface="Arial"/>
              </a:defRPr>
            </a:pPr>
            <a:r>
              <a:rPr sz="2175" b="0">
                <a:solidFill>
                  <a:srgbClr val="191919"/>
                </a:solidFill>
                <a:latin typeface="Arial"/>
                <a:ea typeface="Arial"/>
                <a:cs typeface="Arial"/>
              </a:rPr>
              <a:t>Block letters</a:t>
            </a:r>
          </a:p>
          <a:p xmlns:a="http://schemas.openxmlformats.org/drawingml/2006/main">
            <a:pPr>
              <a:defRPr sz="2175" b="0">
                <a:solidFill>
                  <a:srgbClr val="191919"/>
                </a:solidFill>
                <a:latin typeface="Arial"/>
                <a:ea typeface="Arial"/>
                <a:cs typeface="Arial"/>
              </a:defRPr>
            </a:pPr>
            <a:r>
              <a:rPr sz="2175" b="0">
                <a:solidFill>
                  <a:srgbClr val="191919"/>
                </a:solidFill>
                <a:latin typeface="Arial"/>
                <a:ea typeface="Arial"/>
                <a:cs typeface="Arial"/>
              </a:rPr>
              <a:t>Wide and sturdy</a:t>
            </a:r>
          </a:p>
        </p:txBody>
      </p:sp>
      <p:sp>
        <p:nvSpPr>
          <p:cNvPr id="4" name="MAYA">
            <a:extLst xmlns:a="http://schemas.openxmlformats.org/drawingml/2006/main">
              <a:ext uri="{FF2B5EF4-FFF2-40B4-BE49-F238E27FC236}">
                <a16:creationId xmlns:a16="http://schemas.microsoft.com/office/drawing/2014/main" id="{84BA56E2-07E9-460F-B465-DF5DC90C8D21}"/>
              </a:ext>
            </a:extLst>
          </p:cNvPr>
          <p:cNvSpPr>
            <a:spLocks xmlns:a="http://schemas.openxmlformats.org/drawingml/2006/main" noGrp="1"/>
          </p:cNvSpPr>
          <p:nvPr/>
        </p:nvSpPr>
        <p:spPr>
          <a:xfrm xmlns:a="http://schemas.openxmlformats.org/drawingml/2006/main">
            <a:off x="685800" y="3190875"/>
            <a:ext cx="676275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8775" b="0">
                <a:solidFill>
                  <a:srgbClr val="ED4129"/>
                </a:solidFill>
                <a:latin typeface="Impact"/>
                <a:ea typeface="Impact"/>
                <a:cs typeface="Impact"/>
              </a:defRPr>
            </a:pPr>
            <a:r>
              <a:rPr sz="8775" b="0">
                <a:solidFill>
                  <a:srgbClr val="ED4129"/>
                </a:solidFill>
                <a:latin typeface="Impact"/>
                <a:ea typeface="Impact"/>
                <a:cs typeface="Impact"/>
              </a:rPr>
              <a:t>MAYA</a:t>
            </a:r>
          </a:p>
        </p:txBody>
      </p:sp>
      <p:sp>
        <p:nvSpPr>
          <p:cNvPr id="5" name="Narrow letters&#10;Tall and dramatic">
            <a:extLst xmlns:a="http://schemas.openxmlformats.org/drawingml/2006/main">
              <a:ext uri="{FF2B5EF4-FFF2-40B4-BE49-F238E27FC236}">
                <a16:creationId xmlns:a16="http://schemas.microsoft.com/office/drawing/2014/main" id="{DBA43F42-E494-4195-8001-5C672E9F2889}"/>
              </a:ext>
            </a:extLst>
          </p:cNvPr>
          <p:cNvSpPr>
            <a:spLocks xmlns:a="http://schemas.openxmlformats.org/drawingml/2006/main" noGrp="1"/>
          </p:cNvSpPr>
          <p:nvPr/>
        </p:nvSpPr>
        <p:spPr>
          <a:xfrm xmlns:a="http://schemas.openxmlformats.org/drawingml/2006/main">
            <a:off x="8267700" y="3419475"/>
            <a:ext cx="32575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0">
                <a:solidFill>
                  <a:srgbClr val="191919"/>
                </a:solidFill>
                <a:latin typeface="Arial"/>
                <a:ea typeface="Arial"/>
                <a:cs typeface="Arial"/>
              </a:defRPr>
            </a:pPr>
            <a:r>
              <a:rPr sz="2175" b="0">
                <a:solidFill>
                  <a:srgbClr val="191919"/>
                </a:solidFill>
                <a:latin typeface="Arial"/>
                <a:ea typeface="Arial"/>
                <a:cs typeface="Arial"/>
              </a:rPr>
              <a:t>Narrow letters</a:t>
            </a:r>
          </a:p>
          <a:p xmlns:a="http://schemas.openxmlformats.org/drawingml/2006/main">
            <a:pPr>
              <a:defRPr sz="2175" b="0">
                <a:solidFill>
                  <a:srgbClr val="191919"/>
                </a:solidFill>
                <a:latin typeface="Arial"/>
                <a:ea typeface="Arial"/>
                <a:cs typeface="Arial"/>
              </a:defRPr>
            </a:pPr>
            <a:r>
              <a:rPr sz="2175" b="0">
                <a:solidFill>
                  <a:srgbClr val="191919"/>
                </a:solidFill>
                <a:latin typeface="Arial"/>
                <a:ea typeface="Arial"/>
                <a:cs typeface="Arial"/>
              </a:rPr>
              <a:t>Tall and dramatic</a:t>
            </a:r>
          </a:p>
        </p:txBody>
      </p:sp>
      <p:sp>
        <p:nvSpPr>
          <p:cNvPr id="6" name="MAYA">
            <a:extLst xmlns:a="http://schemas.openxmlformats.org/drawingml/2006/main">
              <a:ext uri="{FF2B5EF4-FFF2-40B4-BE49-F238E27FC236}">
                <a16:creationId xmlns:a16="http://schemas.microsoft.com/office/drawing/2014/main" id="{BF970201-3881-4C2E-B527-5C6DE816CC5D}"/>
              </a:ext>
            </a:extLst>
          </p:cNvPr>
          <p:cNvSpPr>
            <a:spLocks xmlns:a="http://schemas.openxmlformats.org/drawingml/2006/main" noGrp="1"/>
          </p:cNvSpPr>
          <p:nvPr/>
        </p:nvSpPr>
        <p:spPr>
          <a:xfrm xmlns:a="http://schemas.openxmlformats.org/drawingml/2006/main">
            <a:off x="685800" y="4676775"/>
            <a:ext cx="6762750"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8100" b="1">
                <a:solidFill>
                  <a:srgbClr val="191919"/>
                </a:solidFill>
                <a:latin typeface="Comic Sans MS"/>
                <a:ea typeface="Comic Sans MS"/>
                <a:cs typeface="Comic Sans MS"/>
              </a:defRPr>
            </a:pPr>
            <a:r>
              <a:rPr sz="8100" b="1">
                <a:solidFill>
                  <a:srgbClr val="191919"/>
                </a:solidFill>
                <a:latin typeface="Comic Sans MS"/>
                <a:ea typeface="Comic Sans MS"/>
                <a:cs typeface="Comic Sans MS"/>
              </a:rPr>
              <a:t>MAYA</a:t>
            </a:r>
          </a:p>
        </p:txBody>
      </p:sp>
      <p:sp>
        <p:nvSpPr>
          <p:cNvPr id="7" name="Rounded letters&#10;Loose and playful">
            <a:extLst xmlns:a="http://schemas.openxmlformats.org/drawingml/2006/main">
              <a:ext uri="{FF2B5EF4-FFF2-40B4-BE49-F238E27FC236}">
                <a16:creationId xmlns:a16="http://schemas.microsoft.com/office/drawing/2014/main" id="{C36E0ED1-2622-4B5B-B159-12D680B5037F}"/>
              </a:ext>
            </a:extLst>
          </p:cNvPr>
          <p:cNvSpPr>
            <a:spLocks xmlns:a="http://schemas.openxmlformats.org/drawingml/2006/main" noGrp="1"/>
          </p:cNvSpPr>
          <p:nvPr/>
        </p:nvSpPr>
        <p:spPr>
          <a:xfrm xmlns:a="http://schemas.openxmlformats.org/drawingml/2006/main">
            <a:off x="8267700" y="4933950"/>
            <a:ext cx="32575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0">
                <a:solidFill>
                  <a:srgbClr val="191919"/>
                </a:solidFill>
                <a:latin typeface="Arial"/>
                <a:ea typeface="Arial"/>
                <a:cs typeface="Arial"/>
              </a:defRPr>
            </a:pPr>
            <a:r>
              <a:rPr sz="2175" b="0">
                <a:solidFill>
                  <a:srgbClr val="191919"/>
                </a:solidFill>
                <a:latin typeface="Arial"/>
                <a:ea typeface="Arial"/>
                <a:cs typeface="Arial"/>
              </a:rPr>
              <a:t>Rounded letters</a:t>
            </a:r>
          </a:p>
          <a:p xmlns:a="http://schemas.openxmlformats.org/drawingml/2006/main">
            <a:pPr>
              <a:defRPr sz="2175" b="0">
                <a:solidFill>
                  <a:srgbClr val="191919"/>
                </a:solidFill>
                <a:latin typeface="Arial"/>
                <a:ea typeface="Arial"/>
                <a:cs typeface="Arial"/>
              </a:defRPr>
            </a:pPr>
            <a:r>
              <a:rPr sz="2175" b="0">
                <a:solidFill>
                  <a:srgbClr val="191919"/>
                </a:solidFill>
                <a:latin typeface="Arial"/>
                <a:ea typeface="Arial"/>
                <a:cs typeface="Arial"/>
              </a:rPr>
              <a:t>Loose and playful</a:t>
            </a:r>
          </a:p>
        </p:txBody>
      </p:sp>
      <p:sp>
        <p:nvSpPr>
          <p:cNvPr id="8" name="Modern lettering examples: Arial Black, Impact and Comic Sans MS Bold.">
            <a:extLst xmlns:a="http://schemas.openxmlformats.org/drawingml/2006/main">
              <a:ext uri="{FF2B5EF4-FFF2-40B4-BE49-F238E27FC236}">
                <a16:creationId xmlns:a16="http://schemas.microsoft.com/office/drawing/2014/main" id="{FE504734-DDF9-4FE1-AF19-2BFAB6534B68}"/>
              </a:ext>
            </a:extLst>
          </p:cNvPr>
          <p:cNvSpPr>
            <a:spLocks xmlns:a="http://schemas.openxmlformats.org/drawingml/2006/main" noGrp="1"/>
          </p:cNvSpPr>
          <p:nvPr/>
        </p:nvSpPr>
        <p:spPr>
          <a:xfrm xmlns:a="http://schemas.openxmlformats.org/drawingml/2006/main">
            <a:off x="609600" y="6257925"/>
            <a:ext cx="10810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4B4B4B"/>
                </a:solidFill>
                <a:latin typeface="Arial"/>
                <a:ea typeface="Arial"/>
                <a:cs typeface="Arial"/>
              </a:defRPr>
            </a:pPr>
            <a:r>
              <a:rPr sz="1350" b="0">
                <a:solidFill>
                  <a:srgbClr val="4B4B4B"/>
                </a:solidFill>
                <a:latin typeface="Arial"/>
                <a:ea typeface="Arial"/>
                <a:cs typeface="Arial"/>
              </a:rPr>
              <a:t>Modern lettering examples: Arial Black, Impact and Comic Sans MS Bold. You can draw your own letters.</a:t>
            </a:r>
          </a:p>
        </p:txBody>
      </p:sp>
    </p:spTree>
    <p:extLst>
      <p:ext uri="{BB962C8B-B14F-4D97-AF65-F5344CB8AC3E}">
        <p14:creationId xmlns:p14="http://schemas.microsoft.com/office/powerpoint/2010/main" val="749659289"/>
      </p:ext>
    </p:extLst>
  </p:cSld>
</p:sld>
</file>

<file path=ppt/slides/slide13.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12" name="Flat, bold color">
            <a:extLst xmlns:a="http://schemas.openxmlformats.org/drawingml/2006/main">
              <a:ext uri="{FF2B5EF4-FFF2-40B4-BE49-F238E27FC236}">
                <a16:creationId xmlns:a16="http://schemas.microsoft.com/office/drawing/2014/main" id="{616EBA34-BF24-46EB-86AC-B06CB4B56A0D}"/>
              </a:ext>
            </a:extLst>
          </p:cNvPr>
          <p:cNvSpPr>
            <a:spLocks xmlns:a="http://schemas.openxmlformats.org/drawingml/2006/main" noGrp="1"/>
          </p:cNvSpPr>
          <p:nvPr/>
        </p:nvSpPr>
        <p:spPr>
          <a:xfrm xmlns:a="http://schemas.openxmlformats.org/drawingml/2006/main">
            <a:off x="609600" y="400050"/>
            <a:ext cx="109728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4050" b="1">
                <a:solidFill>
                  <a:srgbClr val="191919"/>
                </a:solidFill>
                <a:latin typeface="Arial Black"/>
                <a:ea typeface="Arial Black"/>
                <a:cs typeface="Arial Black"/>
              </a:defRPr>
            </a:pPr>
            <a:r>
              <a:rPr sz="4050" b="1">
                <a:solidFill>
                  <a:srgbClr val="191919"/>
                </a:solidFill>
                <a:latin typeface="Arial Black"/>
                <a:ea typeface="Arial Black"/>
                <a:cs typeface="Arial Black"/>
              </a:rPr>
              <a:t>Flat, bold color</a:t>
            </a:r>
          </a:p>
        </p:txBody>
      </p:sp>
      <p:sp>
        <p:nvSpPr>
          <p:cNvPr id="2" name="">
            <a:extLst xmlns:a="http://schemas.openxmlformats.org/drawingml/2006/main">
              <a:ext uri="{FF2B5EF4-FFF2-40B4-BE49-F238E27FC236}">
                <a16:creationId xmlns:a16="http://schemas.microsoft.com/office/drawing/2014/main" id="{D6BF1BB0-2F34-4D47-B70E-A39E780B1CB9}"/>
              </a:ext>
            </a:extLst>
          </p:cNvPr>
          <p:cNvSpPr>
            <a:spLocks xmlns:a="http://schemas.openxmlformats.org/drawingml/2006/main" noGrp="1"/>
          </p:cNvSpPr>
          <p:nvPr/>
        </p:nvSpPr>
        <p:spPr>
          <a:xfrm xmlns:a="http://schemas.openxmlformats.org/drawingml/2006/main">
            <a:off x="685800" y="1676400"/>
            <a:ext cx="6629400" cy="1266825"/>
          </a:xfrm>
          <a:prstGeom xmlns:a="http://schemas.openxmlformats.org/drawingml/2006/main" prst="rect">
            <a:avLst/>
          </a:prstGeom>
          <a:solidFill xmlns:a="http://schemas.openxmlformats.org/drawingml/2006/main">
            <a:srgbClr val="1955DB"/>
          </a:solidFill>
          <a:ln xmlns:a="http://schemas.openxmlformats.org/drawingml/2006/main" w="0">
            <a:noFill/>
          </a:ln>
        </p:spPr>
      </p:sp>
      <p:sp>
        <p:nvSpPr>
          <p:cNvPr id="3" name="MAYA">
            <a:extLst xmlns:a="http://schemas.openxmlformats.org/drawingml/2006/main">
              <a:ext uri="{FF2B5EF4-FFF2-40B4-BE49-F238E27FC236}">
                <a16:creationId xmlns:a16="http://schemas.microsoft.com/office/drawing/2014/main" id="{A240F3BC-40E9-4F30-9DE0-5A2A16346540}"/>
              </a:ext>
            </a:extLst>
          </p:cNvPr>
          <p:cNvSpPr>
            <a:spLocks xmlns:a="http://schemas.openxmlformats.org/drawingml/2006/main" noGrp="1"/>
          </p:cNvSpPr>
          <p:nvPr/>
        </p:nvSpPr>
        <p:spPr>
          <a:xfrm xmlns:a="http://schemas.openxmlformats.org/drawingml/2006/main">
            <a:off x="942975" y="1724025"/>
            <a:ext cx="610552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7125" b="1">
                <a:solidFill>
                  <a:srgbClr val="F4D941"/>
                </a:solidFill>
                <a:latin typeface="Arial Black"/>
                <a:ea typeface="Arial Black"/>
                <a:cs typeface="Arial Black"/>
              </a:defRPr>
            </a:pPr>
            <a:r>
              <a:rPr sz="7125" b="1">
                <a:solidFill>
                  <a:srgbClr val="F4D941"/>
                </a:solidFill>
                <a:latin typeface="Arial Black"/>
                <a:ea typeface="Arial Black"/>
                <a:cs typeface="Arial Black"/>
              </a:rPr>
              <a:t>MAYA</a:t>
            </a:r>
          </a:p>
        </p:txBody>
      </p:sp>
      <p:sp>
        <p:nvSpPr>
          <p:cNvPr id="4" name="Blue + yellow">
            <a:extLst xmlns:a="http://schemas.openxmlformats.org/drawingml/2006/main">
              <a:ext uri="{FF2B5EF4-FFF2-40B4-BE49-F238E27FC236}">
                <a16:creationId xmlns:a16="http://schemas.microsoft.com/office/drawing/2014/main" id="{91111FD0-AFB5-424A-BDC7-741F3D7EE143}"/>
              </a:ext>
            </a:extLst>
          </p:cNvPr>
          <p:cNvSpPr>
            <a:spLocks xmlns:a="http://schemas.openxmlformats.org/drawingml/2006/main" noGrp="1"/>
          </p:cNvSpPr>
          <p:nvPr/>
        </p:nvSpPr>
        <p:spPr>
          <a:xfrm xmlns:a="http://schemas.openxmlformats.org/drawingml/2006/main">
            <a:off x="7829550" y="2085975"/>
            <a:ext cx="368617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325" b="1">
                <a:solidFill>
                  <a:srgbClr val="191919"/>
                </a:solidFill>
                <a:latin typeface="Arial Black"/>
                <a:ea typeface="Arial Black"/>
                <a:cs typeface="Arial Black"/>
              </a:defRPr>
            </a:pPr>
            <a:r>
              <a:rPr sz="2325" b="1">
                <a:solidFill>
                  <a:srgbClr val="191919"/>
                </a:solidFill>
                <a:latin typeface="Arial Black"/>
                <a:ea typeface="Arial Black"/>
                <a:cs typeface="Arial Black"/>
              </a:rPr>
              <a:t>Blue + yellow</a:t>
            </a:r>
          </a:p>
        </p:txBody>
      </p:sp>
      <p:sp>
        <p:nvSpPr>
          <p:cNvPr id="5" name="">
            <a:extLst xmlns:a="http://schemas.openxmlformats.org/drawingml/2006/main">
              <a:ext uri="{FF2B5EF4-FFF2-40B4-BE49-F238E27FC236}">
                <a16:creationId xmlns:a16="http://schemas.microsoft.com/office/drawing/2014/main" id="{821F3382-B846-4807-8DC7-E4F6AA403612}"/>
              </a:ext>
            </a:extLst>
          </p:cNvPr>
          <p:cNvSpPr>
            <a:spLocks xmlns:a="http://schemas.openxmlformats.org/drawingml/2006/main" noGrp="1"/>
          </p:cNvSpPr>
          <p:nvPr/>
        </p:nvSpPr>
        <p:spPr>
          <a:xfrm xmlns:a="http://schemas.openxmlformats.org/drawingml/2006/main">
            <a:off x="685800" y="3152775"/>
            <a:ext cx="6629400" cy="1266825"/>
          </a:xfrm>
          <a:prstGeom xmlns:a="http://schemas.openxmlformats.org/drawingml/2006/main" prst="rect">
            <a:avLst/>
          </a:prstGeom>
          <a:solidFill xmlns:a="http://schemas.openxmlformats.org/drawingml/2006/main">
            <a:srgbClr val="176A51"/>
          </a:solidFill>
          <a:ln xmlns:a="http://schemas.openxmlformats.org/drawingml/2006/main" w="0">
            <a:noFill/>
          </a:ln>
        </p:spPr>
      </p:sp>
      <p:sp>
        <p:nvSpPr>
          <p:cNvPr id="6" name="MAYA">
            <a:extLst xmlns:a="http://schemas.openxmlformats.org/drawingml/2006/main">
              <a:ext uri="{FF2B5EF4-FFF2-40B4-BE49-F238E27FC236}">
                <a16:creationId xmlns:a16="http://schemas.microsoft.com/office/drawing/2014/main" id="{BA23EDA1-E550-4AB4-8737-135B3DBFB50A}"/>
              </a:ext>
            </a:extLst>
          </p:cNvPr>
          <p:cNvSpPr>
            <a:spLocks xmlns:a="http://schemas.openxmlformats.org/drawingml/2006/main" noGrp="1"/>
          </p:cNvSpPr>
          <p:nvPr/>
        </p:nvSpPr>
        <p:spPr>
          <a:xfrm xmlns:a="http://schemas.openxmlformats.org/drawingml/2006/main">
            <a:off x="942975" y="3200400"/>
            <a:ext cx="610552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7125" b="1">
                <a:solidFill>
                  <a:srgbClr val="FF8AC8"/>
                </a:solidFill>
                <a:latin typeface="Arial Black"/>
                <a:ea typeface="Arial Black"/>
                <a:cs typeface="Arial Black"/>
              </a:defRPr>
            </a:pPr>
            <a:r>
              <a:rPr sz="7125" b="1">
                <a:solidFill>
                  <a:srgbClr val="FF8AC8"/>
                </a:solidFill>
                <a:latin typeface="Arial Black"/>
                <a:ea typeface="Arial Black"/>
                <a:cs typeface="Arial Black"/>
              </a:rPr>
              <a:t>MAYA</a:t>
            </a:r>
          </a:p>
        </p:txBody>
      </p:sp>
      <p:sp>
        <p:nvSpPr>
          <p:cNvPr id="7" name="Deep green + pink">
            <a:extLst xmlns:a="http://schemas.openxmlformats.org/drawingml/2006/main">
              <a:ext uri="{FF2B5EF4-FFF2-40B4-BE49-F238E27FC236}">
                <a16:creationId xmlns:a16="http://schemas.microsoft.com/office/drawing/2014/main" id="{7B74BD9D-E1EB-4541-B182-DE2E7128F531}"/>
              </a:ext>
            </a:extLst>
          </p:cNvPr>
          <p:cNvSpPr>
            <a:spLocks xmlns:a="http://schemas.openxmlformats.org/drawingml/2006/main" noGrp="1"/>
          </p:cNvSpPr>
          <p:nvPr/>
        </p:nvSpPr>
        <p:spPr>
          <a:xfrm xmlns:a="http://schemas.openxmlformats.org/drawingml/2006/main">
            <a:off x="7829550" y="3562350"/>
            <a:ext cx="368617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325" b="1">
                <a:solidFill>
                  <a:srgbClr val="191919"/>
                </a:solidFill>
                <a:latin typeface="Arial Black"/>
                <a:ea typeface="Arial Black"/>
                <a:cs typeface="Arial Black"/>
              </a:defRPr>
            </a:pPr>
            <a:r>
              <a:rPr sz="2325" b="1">
                <a:solidFill>
                  <a:srgbClr val="191919"/>
                </a:solidFill>
                <a:latin typeface="Arial Black"/>
                <a:ea typeface="Arial Black"/>
                <a:cs typeface="Arial Black"/>
              </a:rPr>
              <a:t>Deep green + pink</a:t>
            </a:r>
          </a:p>
        </p:txBody>
      </p:sp>
      <p:sp>
        <p:nvSpPr>
          <p:cNvPr id="8" name="">
            <a:extLst xmlns:a="http://schemas.openxmlformats.org/drawingml/2006/main">
              <a:ext uri="{FF2B5EF4-FFF2-40B4-BE49-F238E27FC236}">
                <a16:creationId xmlns:a16="http://schemas.microsoft.com/office/drawing/2014/main" id="{6C239B25-5621-4447-9DB4-553AC94379D8}"/>
              </a:ext>
            </a:extLst>
          </p:cNvPr>
          <p:cNvSpPr>
            <a:spLocks xmlns:a="http://schemas.openxmlformats.org/drawingml/2006/main" noGrp="1"/>
          </p:cNvSpPr>
          <p:nvPr/>
        </p:nvSpPr>
        <p:spPr>
          <a:xfrm xmlns:a="http://schemas.openxmlformats.org/drawingml/2006/main">
            <a:off x="685800" y="4629150"/>
            <a:ext cx="6629400" cy="1266825"/>
          </a:xfrm>
          <a:prstGeom xmlns:a="http://schemas.openxmlformats.org/drawingml/2006/main" prst="rect">
            <a:avLst/>
          </a:prstGeom>
          <a:solidFill xmlns:a="http://schemas.openxmlformats.org/drawingml/2006/main">
            <a:srgbClr val="191919"/>
          </a:solidFill>
          <a:ln xmlns:a="http://schemas.openxmlformats.org/drawingml/2006/main" w="0">
            <a:noFill/>
          </a:ln>
        </p:spPr>
      </p:sp>
      <p:sp>
        <p:nvSpPr>
          <p:cNvPr id="9" name="MAYA">
            <a:extLst xmlns:a="http://schemas.openxmlformats.org/drawingml/2006/main">
              <a:ext uri="{FF2B5EF4-FFF2-40B4-BE49-F238E27FC236}">
                <a16:creationId xmlns:a16="http://schemas.microsoft.com/office/drawing/2014/main" id="{7D02F65D-BEA6-4A4B-B1AB-0E2EE8256276}"/>
              </a:ext>
            </a:extLst>
          </p:cNvPr>
          <p:cNvSpPr>
            <a:spLocks xmlns:a="http://schemas.openxmlformats.org/drawingml/2006/main" noGrp="1"/>
          </p:cNvSpPr>
          <p:nvPr/>
        </p:nvSpPr>
        <p:spPr>
          <a:xfrm xmlns:a="http://schemas.openxmlformats.org/drawingml/2006/main">
            <a:off x="942975" y="4676775"/>
            <a:ext cx="610552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7125" b="1">
                <a:ln w="19050">
                  <a:solidFill>
                    <a:srgbClr val="FFFFFF"/>
                  </a:solidFill>
                </a:ln>
                <a:solidFill>
                  <a:srgbClr val="ED4129"/>
                </a:solidFill>
                <a:latin typeface="Arial Black"/>
                <a:ea typeface="Arial Black"/>
                <a:cs typeface="Arial Black"/>
              </a:defRPr>
            </a:pPr>
            <a:r>
              <a:rPr sz="7125" b="1">
                <a:ln w="19050">
                  <a:solidFill>
                    <a:srgbClr val="FFFFFF"/>
                  </a:solidFill>
                </a:ln>
                <a:solidFill>
                  <a:srgbClr val="ED4129"/>
                </a:solidFill>
                <a:latin typeface="Arial Black"/>
                <a:ea typeface="Arial Black"/>
                <a:cs typeface="Arial Black"/>
              </a:rPr>
              <a:t>MAYA</a:t>
            </a:r>
          </a:p>
        </p:txBody>
      </p:sp>
      <p:sp>
        <p:nvSpPr>
          <p:cNvPr id="10" name="Black + red + white">
            <a:extLst xmlns:a="http://schemas.openxmlformats.org/drawingml/2006/main">
              <a:ext uri="{FF2B5EF4-FFF2-40B4-BE49-F238E27FC236}">
                <a16:creationId xmlns:a16="http://schemas.microsoft.com/office/drawing/2014/main" id="{7E54C430-2F91-40F4-BCF9-A42B08565E78}"/>
              </a:ext>
            </a:extLst>
          </p:cNvPr>
          <p:cNvSpPr>
            <a:spLocks xmlns:a="http://schemas.openxmlformats.org/drawingml/2006/main" noGrp="1"/>
          </p:cNvSpPr>
          <p:nvPr/>
        </p:nvSpPr>
        <p:spPr>
          <a:xfrm xmlns:a="http://schemas.openxmlformats.org/drawingml/2006/main">
            <a:off x="7829550" y="5038725"/>
            <a:ext cx="3686175"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325" b="1">
                <a:solidFill>
                  <a:srgbClr val="191919"/>
                </a:solidFill>
                <a:latin typeface="Arial Black"/>
                <a:ea typeface="Arial Black"/>
                <a:cs typeface="Arial Black"/>
              </a:defRPr>
            </a:pPr>
            <a:r>
              <a:rPr sz="2325" b="1">
                <a:solidFill>
                  <a:srgbClr val="191919"/>
                </a:solidFill>
                <a:latin typeface="Arial Black"/>
                <a:ea typeface="Arial Black"/>
                <a:cs typeface="Arial Black"/>
              </a:rPr>
              <a:t>Black + red + white</a:t>
            </a:r>
          </a:p>
        </p:txBody>
      </p:sp>
      <p:sp>
        <p:nvSpPr>
          <p:cNvPr id="11" name="Solid color areas, a strong outline, and a name that stands apart from">
            <a:extLst xmlns:a="http://schemas.openxmlformats.org/drawingml/2006/main">
              <a:ext uri="{FF2B5EF4-FFF2-40B4-BE49-F238E27FC236}">
                <a16:creationId xmlns:a16="http://schemas.microsoft.com/office/drawing/2014/main" id="{A693AFA3-8742-4F53-8971-D446CA9674EC}"/>
              </a:ext>
            </a:extLst>
          </p:cNvPr>
          <p:cNvSpPr>
            <a:spLocks xmlns:a="http://schemas.openxmlformats.org/drawingml/2006/main" noGrp="1"/>
          </p:cNvSpPr>
          <p:nvPr/>
        </p:nvSpPr>
        <p:spPr>
          <a:xfrm xmlns:a="http://schemas.openxmlformats.org/drawingml/2006/main">
            <a:off x="609600" y="6257925"/>
            <a:ext cx="10810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4B4B4B"/>
                </a:solidFill>
                <a:latin typeface="Arial"/>
                <a:ea typeface="Arial"/>
                <a:cs typeface="Arial"/>
              </a:defRPr>
            </a:pPr>
            <a:r>
              <a:rPr sz="1350" b="0">
                <a:solidFill>
                  <a:srgbClr val="4B4B4B"/>
                </a:solidFill>
                <a:latin typeface="Arial"/>
                <a:ea typeface="Arial"/>
                <a:cs typeface="Arial"/>
              </a:rPr>
              <a:t>Solid color areas, a strong outline, and a name that stands apart from its background.</a:t>
            </a:r>
          </a:p>
        </p:txBody>
      </p:sp>
    </p:spTree>
    <p:extLst>
      <p:ext uri="{BB962C8B-B14F-4D97-AF65-F5344CB8AC3E}">
        <p14:creationId xmlns:p14="http://schemas.microsoft.com/office/powerpoint/2010/main" val="1420580469"/>
      </p:ext>
    </p:extLst>
  </p:cSld>
</p:sld>
</file>

<file path=ppt/slides/slide14.xml><?xml version="1.0" encoding="utf-8"?>
<p:sld xmlns:p="http://schemas.openxmlformats.org/presentationml/2006/main">
  <p:cSld>
    <p:bg>
      <p:bgPr>
        <a:solidFill xmlns:a="http://schemas.openxmlformats.org/drawingml/2006/main">
          <a:srgbClr val="FAF7EF"/>
        </a:solidFill>
      </p:bgPr>
    </p:bg>
    <p:spTree>
      <p:nvGrpSpPr>
        <p:cNvPr id="1" name=""/>
        <p:cNvGrpSpPr/>
        <p:nvPr/>
      </p:nvGrpSpPr>
      <p:grpSpPr>
        <a:xfrm xmlns:a="http://schemas.openxmlformats.org/drawingml/2006/main"/>
      </p:grpSpPr>
      <p:sp>
        <p:nvSpPr>
          <p:cNvPr id="7" name="Contrast makes the name readable">
            <a:extLst xmlns:a="http://schemas.openxmlformats.org/drawingml/2006/main">
              <a:ext uri="{FF2B5EF4-FFF2-40B4-BE49-F238E27FC236}">
                <a16:creationId xmlns:a16="http://schemas.microsoft.com/office/drawing/2014/main" id="{7BFFA199-77BD-4266-B4A1-DE28564FF46A}"/>
              </a:ext>
            </a:extLst>
          </p:cNvPr>
          <p:cNvSpPr>
            <a:spLocks xmlns:a="http://schemas.openxmlformats.org/drawingml/2006/main" noGrp="1"/>
          </p:cNvSpPr>
          <p:nvPr/>
        </p:nvSpPr>
        <p:spPr>
          <a:xfrm xmlns:a="http://schemas.openxmlformats.org/drawingml/2006/main">
            <a:off x="609600" y="400050"/>
            <a:ext cx="109728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4050" b="1">
                <a:solidFill>
                  <a:srgbClr val="191919"/>
                </a:solidFill>
                <a:latin typeface="Arial Black"/>
                <a:ea typeface="Arial Black"/>
                <a:cs typeface="Arial Black"/>
              </a:defRPr>
            </a:pPr>
            <a:r>
              <a:rPr sz="4050" b="1">
                <a:solidFill>
                  <a:srgbClr val="191919"/>
                </a:solidFill>
                <a:latin typeface="Arial Black"/>
                <a:ea typeface="Arial Black"/>
                <a:cs typeface="Arial Black"/>
              </a:rPr>
              <a:t>Contrast makes the name readable</a:t>
            </a:r>
          </a:p>
        </p:txBody>
      </p:sp>
      <p:sp>
        <p:nvSpPr>
          <p:cNvPr id="2" name="A">
            <a:extLst xmlns:a="http://schemas.openxmlformats.org/drawingml/2006/main">
              <a:ext uri="{FF2B5EF4-FFF2-40B4-BE49-F238E27FC236}">
                <a16:creationId xmlns:a16="http://schemas.microsoft.com/office/drawing/2014/main" id="{53A5CD01-51A4-492E-82AC-104599A6323E}"/>
              </a:ext>
            </a:extLst>
          </p:cNvPr>
          <p:cNvSpPr>
            <a:spLocks xmlns:a="http://schemas.openxmlformats.org/drawingml/2006/main" noGrp="1"/>
          </p:cNvSpPr>
          <p:nvPr/>
        </p:nvSpPr>
        <p:spPr>
          <a:xfrm xmlns:a="http://schemas.openxmlformats.org/drawingml/2006/main">
            <a:off x="704850" y="2009775"/>
            <a:ext cx="666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A</a:t>
            </a:r>
          </a:p>
        </p:txBody>
      </p:sp>
      <p:sp>
        <p:nvSpPr>
          <p:cNvPr id="3" name="READ ME">
            <a:extLst xmlns:a="http://schemas.openxmlformats.org/drawingml/2006/main">
              <a:ext uri="{FF2B5EF4-FFF2-40B4-BE49-F238E27FC236}">
                <a16:creationId xmlns:a16="http://schemas.microsoft.com/office/drawing/2014/main" id="{CE9ADEE1-1651-4D61-8E9C-F42B4C5CCC46}"/>
              </a:ext>
            </a:extLst>
          </p:cNvPr>
          <p:cNvSpPr>
            <a:spLocks xmlns:a="http://schemas.openxmlformats.org/drawingml/2006/main" noGrp="1"/>
          </p:cNvSpPr>
          <p:nvPr/>
        </p:nvSpPr>
        <p:spPr>
          <a:xfrm xmlns:a="http://schemas.openxmlformats.org/drawingml/2006/main">
            <a:off x="1495425" y="1838325"/>
            <a:ext cx="9629775" cy="1400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8475" b="1">
                <a:solidFill>
                  <a:srgbClr val="D6CDC0"/>
                </a:solidFill>
                <a:latin typeface="Arial Black"/>
                <a:ea typeface="Arial Black"/>
                <a:cs typeface="Arial Black"/>
              </a:defRPr>
            </a:pPr>
            <a:r>
              <a:rPr sz="8475" b="1">
                <a:solidFill>
                  <a:srgbClr val="D6CDC0"/>
                </a:solidFill>
                <a:latin typeface="Arial Black"/>
                <a:ea typeface="Arial Black"/>
                <a:cs typeface="Arial Black"/>
              </a:rPr>
              <a:t>READ ME</a:t>
            </a:r>
          </a:p>
        </p:txBody>
      </p:sp>
      <p:sp>
        <p:nvSpPr>
          <p:cNvPr id="4" name="B">
            <a:extLst xmlns:a="http://schemas.openxmlformats.org/drawingml/2006/main">
              <a:ext uri="{FF2B5EF4-FFF2-40B4-BE49-F238E27FC236}">
                <a16:creationId xmlns:a16="http://schemas.microsoft.com/office/drawing/2014/main" id="{DFA96387-90D7-44B0-ADA7-4643945BB5C7}"/>
              </a:ext>
            </a:extLst>
          </p:cNvPr>
          <p:cNvSpPr>
            <a:spLocks xmlns:a="http://schemas.openxmlformats.org/drawingml/2006/main" noGrp="1"/>
          </p:cNvSpPr>
          <p:nvPr/>
        </p:nvSpPr>
        <p:spPr>
          <a:xfrm xmlns:a="http://schemas.openxmlformats.org/drawingml/2006/main">
            <a:off x="704850" y="3705225"/>
            <a:ext cx="666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91919"/>
                </a:solidFill>
                <a:latin typeface="Arial"/>
                <a:ea typeface="Arial"/>
                <a:cs typeface="Arial"/>
              </a:defRPr>
            </a:pPr>
            <a:r>
              <a:rPr sz="2175" b="1">
                <a:solidFill>
                  <a:srgbClr val="191919"/>
                </a:solidFill>
                <a:latin typeface="Arial"/>
                <a:ea typeface="Arial"/>
                <a:cs typeface="Arial"/>
              </a:rPr>
              <a:t>B</a:t>
            </a:r>
          </a:p>
        </p:txBody>
      </p:sp>
      <p:sp>
        <p:nvSpPr>
          <p:cNvPr id="5" name="READ ME">
            <a:extLst xmlns:a="http://schemas.openxmlformats.org/drawingml/2006/main">
              <a:ext uri="{FF2B5EF4-FFF2-40B4-BE49-F238E27FC236}">
                <a16:creationId xmlns:a16="http://schemas.microsoft.com/office/drawing/2014/main" id="{C26FF844-A587-40F2-A56F-78DA6993250A}"/>
              </a:ext>
            </a:extLst>
          </p:cNvPr>
          <p:cNvSpPr>
            <a:spLocks xmlns:a="http://schemas.openxmlformats.org/drawingml/2006/main" noGrp="1"/>
          </p:cNvSpPr>
          <p:nvPr/>
        </p:nvSpPr>
        <p:spPr>
          <a:xfrm xmlns:a="http://schemas.openxmlformats.org/drawingml/2006/main">
            <a:off x="1495425" y="3533775"/>
            <a:ext cx="9629775" cy="1400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8475" b="1">
                <a:solidFill>
                  <a:srgbClr val="1955DB"/>
                </a:solidFill>
                <a:latin typeface="Arial Black"/>
                <a:ea typeface="Arial Black"/>
                <a:cs typeface="Arial Black"/>
              </a:defRPr>
            </a:pPr>
            <a:r>
              <a:rPr sz="8475" b="1">
                <a:solidFill>
                  <a:srgbClr val="1955DB"/>
                </a:solidFill>
                <a:latin typeface="Arial Black"/>
                <a:ea typeface="Arial Black"/>
                <a:cs typeface="Arial Black"/>
              </a:rPr>
              <a:t>READ ME</a:t>
            </a:r>
          </a:p>
        </p:txBody>
      </p:sp>
      <p:sp>
        <p:nvSpPr>
          <p:cNvPr id="6" name="A stronger difference between letters and background helps the name re">
            <a:extLst xmlns:a="http://schemas.openxmlformats.org/drawingml/2006/main">
              <a:ext uri="{FF2B5EF4-FFF2-40B4-BE49-F238E27FC236}">
                <a16:creationId xmlns:a16="http://schemas.microsoft.com/office/drawing/2014/main" id="{F55CF90E-C350-42D3-8785-98541D54018D}"/>
              </a:ext>
            </a:extLst>
          </p:cNvPr>
          <p:cNvSpPr>
            <a:spLocks xmlns:a="http://schemas.openxmlformats.org/drawingml/2006/main" noGrp="1"/>
          </p:cNvSpPr>
          <p:nvPr/>
        </p:nvSpPr>
        <p:spPr>
          <a:xfrm xmlns:a="http://schemas.openxmlformats.org/drawingml/2006/main">
            <a:off x="685800" y="5457825"/>
            <a:ext cx="10620375"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325" b="0">
                <a:solidFill>
                  <a:srgbClr val="191919"/>
                </a:solidFill>
                <a:latin typeface="Arial"/>
                <a:ea typeface="Arial"/>
                <a:cs typeface="Arial"/>
              </a:defRPr>
            </a:pPr>
            <a:r>
              <a:rPr sz="2325" b="0">
                <a:solidFill>
                  <a:srgbClr val="191919"/>
                </a:solidFill>
                <a:latin typeface="Arial"/>
                <a:ea typeface="Arial"/>
                <a:cs typeface="Arial"/>
              </a:rPr>
              <a:t>A stronger difference between letters and background helps the name read from across the room.</a:t>
            </a:r>
          </a:p>
        </p:txBody>
      </p:sp>
    </p:spTree>
    <p:extLst>
      <p:ext uri="{BB962C8B-B14F-4D97-AF65-F5344CB8AC3E}">
        <p14:creationId xmlns:p14="http://schemas.microsoft.com/office/powerpoint/2010/main" val="1456687196"/>
      </p:ext>
    </p:extLst>
  </p:cSld>
</p:sld>
</file>

<file path=ppt/slides/slide15.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AF7EF"/>
        </a:solidFill>
      </p:bgPr>
    </p:bg>
    <p:spTree>
      <p:nvGrpSpPr>
        <p:cNvPr id="1" name=""/>
        <p:cNvGrpSpPr/>
        <p:nvPr/>
      </p:nvGrpSpPr>
      <p:grpSpPr>
        <a:xfrm/>
      </p:grpSpPr>
      <p:sp>
        <p:nvSpPr>
          <p:cNvPr id="6" name="Small dots, strong outlines">
            <a:extLst>
              <a:ext uri="{FF2B5EF4-FFF2-40B4-BE49-F238E27FC236}">
                <ns2:creationId id="{A592ABFE-7C8C-4678-8433-A81EF2FA9AE4}"/>
              </a:ext>
            </a:extLst>
          </p:cNvPr>
          <p:cNvSpPr>
            <a:spLocks noGrp="1"/>
          </p:cNvSpPr>
          <p:nvPr/>
        </p:nvSpPr>
        <p:spPr>
          <a:xfrm>
            <a:off x="609600" y="400050"/>
            <a:ext cx="10972800" cy="971550"/>
          </a:xfrm>
          <a:prstGeom prst="rect">
            <a:avLst/>
          </a:prstGeom>
          <a:noFill/>
          <a:ln w="0">
            <a:noFill/>
          </a:ln>
        </p:spPr>
        <p:txBody>
          <a:bodyPr wrap="square" lIns="0" tIns="0" rIns="0" bIns="0">
            <a:noAutofit/>
          </a:bodyPr>
          <a:lstStyle/>
          <a:p>
            <a:pPr>
              <a:defRPr sz="4050" b="1">
                <a:solidFill>
                  <a:srgbClr val="191919"/>
                </a:solidFill>
                <a:latin typeface="Arial Black"/>
                <a:ea typeface="Arial Black"/>
                <a:cs typeface="Arial Black"/>
              </a:defRPr>
            </a:pPr>
            <a:r>
              <a:rPr sz="4050" b="1">
                <a:solidFill>
                  <a:srgbClr val="191919"/>
                </a:solidFill>
                <a:latin typeface="Arial Black"/>
                <a:ea typeface="Arial Black"/>
                <a:cs typeface="Arial Black"/>
              </a:rPr>
              <a:t>Small dots, strong outlines</a:t>
            </a:r>
          </a:p>
        </p:txBody>
      </p:sp>
      <p:pic>
        <p:nvPicPr>
          <p:cNvPr id="7" name=""/>
          <p:cNvPicPr>
            <a:picLocks noChangeAspect="1"/>
          </p:cNvPicPr>
          <p:nvPr/>
        </p:nvPicPr>
        <p:blipFill>
          <a:blip ns3:embed="Re65cd244f50b4a35"/>
          <a:srcRect l="26000" t="31000" r="30000" b="14000"/>
          <a:stretch/>
        </p:blipFill>
        <p:spPr>
          <a:xfrm>
            <a:off x="1589281" y="1628775"/>
            <a:ext cx="3250814" cy="3886200"/>
          </a:xfrm>
          <a:prstGeom prst="rect">
            <a:avLst/>
          </a:prstGeom>
        </p:spPr>
      </p:pic>
      <p:sp>
        <p:nvSpPr>
          <p:cNvPr id="3" name="Dots can create texture.&#10;An outline keeps the edge clear.">
            <a:extLst>
              <a:ext uri="{FF2B5EF4-FFF2-40B4-BE49-F238E27FC236}">
                <ns2:creationId id="{A67B9FE4-9DB8-4176-87DE-123C4B69E408}"/>
              </a:ext>
            </a:extLst>
          </p:cNvPr>
          <p:cNvSpPr>
            <a:spLocks noGrp="1"/>
          </p:cNvSpPr>
          <p:nvPr/>
        </p:nvSpPr>
        <p:spPr>
          <a:xfrm>
            <a:off x="6496050" y="2038350"/>
            <a:ext cx="4981575" cy="1581150"/>
          </a:xfrm>
          <a:prstGeom prst="rect">
            <a:avLst/>
          </a:prstGeom>
          <a:noFill/>
          <a:ln w="0">
            <a:noFill/>
          </a:ln>
        </p:spPr>
        <p:txBody>
          <a:bodyPr wrap="square" lIns="0" tIns="0" rIns="0" bIns="0">
            <a:noAutofit/>
          </a:bodyPr>
          <a:lstStyle/>
          <a:p>
            <a:pPr>
              <a:defRPr sz="2925" b="1">
                <a:solidFill>
                  <a:srgbClr val="191919"/>
                </a:solidFill>
                <a:latin typeface="Arial Black"/>
                <a:ea typeface="Arial Black"/>
                <a:cs typeface="Arial Black"/>
              </a:defRPr>
            </a:pPr>
            <a:r>
              <a:rPr sz="2925" b="1">
                <a:solidFill>
                  <a:srgbClr val="191919"/>
                </a:solidFill>
                <a:latin typeface="Arial Black"/>
                <a:ea typeface="Arial Black"/>
                <a:cs typeface="Arial Black"/>
              </a:rPr>
              <a:t>Dots can create texture.</a:t>
            </a:r>
          </a:p>
          <a:p>
            <a:pPr>
              <a:defRPr sz="2925" b="1">
                <a:solidFill>
                  <a:srgbClr val="191919"/>
                </a:solidFill>
                <a:latin typeface="Arial Black"/>
                <a:ea typeface="Arial Black"/>
                <a:cs typeface="Arial Black"/>
              </a:defRPr>
            </a:pPr>
            <a:r>
              <a:rPr sz="2925" b="1">
                <a:solidFill>
                  <a:srgbClr val="191919"/>
                </a:solidFill>
                <a:latin typeface="Arial Black"/>
                <a:ea typeface="Arial Black"/>
                <a:cs typeface="Arial Black"/>
              </a:rPr>
              <a:t>An outline keeps the edge clear.</a:t>
            </a:r>
          </a:p>
        </p:txBody>
      </p:sp>
      <p:sp>
        <p:nvSpPr>
          <p:cNvPr id="4" name="For your name tag, keep a pattern smaller than the letters.">
            <a:extLst>
              <a:ext uri="{FF2B5EF4-FFF2-40B4-BE49-F238E27FC236}">
                <ns2:creationId id="{265FEE57-1CDD-4AA5-9CA1-4CD9A2B5CF31}"/>
              </a:ext>
            </a:extLst>
          </p:cNvPr>
          <p:cNvSpPr>
            <a:spLocks noGrp="1"/>
          </p:cNvSpPr>
          <p:nvPr/>
        </p:nvSpPr>
        <p:spPr>
          <a:xfrm>
            <a:off x="6524625" y="4352925"/>
            <a:ext cx="4791075" cy="1066800"/>
          </a:xfrm>
          <a:prstGeom prst="rect">
            <a:avLst/>
          </a:prstGeom>
          <a:noFill/>
          <a:ln w="0">
            <a:noFill/>
          </a:ln>
        </p:spPr>
        <p:txBody>
          <a:bodyPr wrap="square" lIns="0" tIns="0" rIns="0" bIns="0">
            <a:noAutofit/>
          </a:bodyPr>
          <a:lstStyle/>
          <a:p>
            <a:pPr>
              <a:defRPr sz="2325" b="0">
                <a:solidFill>
                  <a:srgbClr val="191919"/>
                </a:solidFill>
                <a:latin typeface="Arial"/>
                <a:ea typeface="Arial"/>
                <a:cs typeface="Arial"/>
              </a:defRPr>
            </a:pPr>
            <a:r>
              <a:rPr sz="2325" b="0">
                <a:solidFill>
                  <a:srgbClr val="191919"/>
                </a:solidFill>
                <a:latin typeface="Arial"/>
                <a:ea typeface="Arial"/>
                <a:cs typeface="Arial"/>
              </a:rPr>
              <a:t>For your name tag, keep a pattern smaller than the letters.</a:t>
            </a:r>
          </a:p>
        </p:txBody>
      </p:sp>
      <p:sp>
        <p:nvSpPr>
          <p:cNvPr id="5" name="Detail: Roy Lichtenstein, Ohhh… Alright…, 1964. © Estate of Roy Lichte">
            <a:extLst>
              <a:ext uri="{FF2B5EF4-FFF2-40B4-BE49-F238E27FC236}">
                <ns2:creationId id="{2F2E6F7A-3E31-4599-A860-5FB086FDD4EC}"/>
              </a:ext>
            </a:extLst>
          </p:cNvPr>
          <p:cNvSpPr>
            <a:spLocks noGrp="1"/>
          </p:cNvSpPr>
          <p:nvPr/>
        </p:nvSpPr>
        <p:spPr>
          <a:xfrm>
            <a:off x="609600" y="6257925"/>
            <a:ext cx="10810875" cy="428625"/>
          </a:xfrm>
          <a:prstGeom prst="rect">
            <a:avLst/>
          </a:prstGeom>
          <a:noFill/>
          <a:ln w="0">
            <a:noFill/>
          </a:ln>
        </p:spPr>
        <p:txBody>
          <a:bodyPr wrap="square" lIns="0" tIns="0" rIns="0" bIns="0">
            <a:noAutofit/>
          </a:bodyPr>
          <a:lstStyle/>
          <a:p>
            <a:pPr>
              <a:defRPr sz="1350" b="0">
                <a:solidFill>
                  <a:srgbClr val="4B4B4B"/>
                </a:solidFill>
                <a:latin typeface="Arial"/>
                <a:ea typeface="Arial"/>
                <a:cs typeface="Arial"/>
              </a:defRPr>
            </a:pPr>
            <a:r>
              <a:rPr sz="1350" b="0">
                <a:solidFill>
                  <a:srgbClr val="4B4B4B"/>
                </a:solidFill>
                <a:latin typeface="Arial"/>
                <a:ea typeface="Arial"/>
                <a:cs typeface="Arial"/>
              </a:rPr>
              <a:t>Detail: Roy Lichtenstein, Ohhh… Alright…, 1964. © Estate of Roy Lichtenstein.</a:t>
            </a:r>
          </a:p>
        </p:txBody>
      </p:sp>
    </p:spTree>
    <p:extLst>
      <p:ext uri="{BB962C8B-B14F-4D97-AF65-F5344CB8AC3E}">
        <ns4:creationId val="1445937575"/>
      </p:ext>
    </p:extLst>
  </p:cSld>
</p:sld>
</file>

<file path=ppt/slides/slide16.xml><?xml version="1.0" encoding="utf-8"?>
<p:sld xmlns:a="http://schemas.openxmlformats.org/drawingml/2006/main" xmlns:ns2="http://schemas.microsoft.com/office/drawing/2014/main" xmlns:ns3="http://schemas.openxmlformats.org/officeDocument/2006/relationships" xmlns:ns4="http://schemas.microsoft.com/office/powerpoint/2010/main" xmlns:p="http://schemas.openxmlformats.org/presentationml/2006/main">
  <p:cSld>
    <p:bg>
      <p:bgPr>
        <a:solidFill>
          <a:srgbClr val="FAF7EF"/>
        </a:solidFill>
      </p:bgPr>
    </p:bg>
    <p:spTree>
      <p:nvGrpSpPr>
        <p:cNvPr id="1" name=""/>
        <p:cNvGrpSpPr/>
        <p:nvPr/>
      </p:nvGrpSpPr>
      <p:grpSpPr>
        <a:xfrm/>
      </p:grpSpPr>
      <p:sp>
        <p:nvSpPr>
          <p:cNvPr id="7" name="A first sketch">
            <a:extLst>
              <a:ext uri="{FF2B5EF4-FFF2-40B4-BE49-F238E27FC236}">
                <ns2:creationId id="{328148AF-FE82-4265-B2C1-FD0FF1BF76EA}"/>
              </a:ext>
            </a:extLst>
          </p:cNvPr>
          <p:cNvSpPr>
            <a:spLocks noGrp="1"/>
          </p:cNvSpPr>
          <p:nvPr/>
        </p:nvSpPr>
        <p:spPr>
          <a:xfrm>
            <a:off x="609600" y="400050"/>
            <a:ext cx="10972800" cy="971550"/>
          </a:xfrm>
          <a:prstGeom prst="rect">
            <a:avLst/>
          </a:prstGeom>
          <a:noFill/>
          <a:ln w="0">
            <a:noFill/>
          </a:ln>
        </p:spPr>
        <p:txBody>
          <a:bodyPr wrap="square" lIns="0" tIns="0" rIns="0" bIns="0">
            <a:noAutofit/>
          </a:bodyPr>
          <a:lstStyle/>
          <a:p>
            <a:pPr>
              <a:defRPr sz="4050" b="1">
                <a:solidFill>
                  <a:srgbClr val="191919"/>
                </a:solidFill>
                <a:latin typeface="Arial Black"/>
                <a:ea typeface="Arial Black"/>
                <a:cs typeface="Arial Black"/>
              </a:defRPr>
            </a:pPr>
            <a:r>
              <a:rPr sz="4050" b="1">
                <a:solidFill>
                  <a:srgbClr val="191919"/>
                </a:solidFill>
                <a:latin typeface="Arial Black"/>
                <a:ea typeface="Arial Black"/>
                <a:cs typeface="Arial Black"/>
              </a:rPr>
              <a:t>A first sketch</a:t>
            </a:r>
          </a:p>
        </p:txBody>
      </p:sp>
      <p:sp>
        <p:nvSpPr>
          <p:cNvPr id="2" name="1  Large letters">
            <a:extLst>
              <a:ext uri="{FF2B5EF4-FFF2-40B4-BE49-F238E27FC236}">
                <ns2:creationId id="{768EB310-D54E-4D43-9A3C-20C5B71441DF}"/>
              </a:ext>
            </a:extLst>
          </p:cNvPr>
          <p:cNvSpPr>
            <a:spLocks noGrp="1"/>
          </p:cNvSpPr>
          <p:nvPr/>
        </p:nvSpPr>
        <p:spPr>
          <a:xfrm>
            <a:off x="647700" y="1943100"/>
            <a:ext cx="4972050" cy="714375"/>
          </a:xfrm>
          <a:prstGeom prst="rect">
            <a:avLst/>
          </a:prstGeom>
          <a:noFill/>
          <a:ln w="0">
            <a:noFill/>
          </a:ln>
        </p:spPr>
        <p:txBody>
          <a:bodyPr wrap="square" lIns="0" tIns="0" rIns="0" bIns="0">
            <a:noAutofit/>
          </a:bodyPr>
          <a:lstStyle/>
          <a:p>
            <a:pPr>
              <a:defRPr sz="2925" b="1">
                <a:solidFill>
                  <a:srgbClr val="191919"/>
                </a:solidFill>
                <a:latin typeface="Arial Black"/>
                <a:ea typeface="Arial Black"/>
                <a:cs typeface="Arial Black"/>
              </a:defRPr>
            </a:pPr>
            <a:r>
              <a:rPr sz="2925" b="1">
                <a:solidFill>
                  <a:srgbClr val="191919"/>
                </a:solidFill>
                <a:latin typeface="Arial Black"/>
                <a:ea typeface="Arial Black"/>
                <a:cs typeface="Arial Black"/>
              </a:rPr>
              <a:t>1  Large letters</a:t>
            </a:r>
          </a:p>
        </p:txBody>
      </p:sp>
      <p:sp>
        <p:nvSpPr>
          <p:cNvPr id="3" name="2  A clear outline">
            <a:extLst>
              <a:ext uri="{FF2B5EF4-FFF2-40B4-BE49-F238E27FC236}">
                <ns2:creationId id="{E05D2B97-D428-4A44-8FD9-DA2D24C8A9F8}"/>
              </a:ext>
            </a:extLst>
          </p:cNvPr>
          <p:cNvSpPr>
            <a:spLocks noGrp="1"/>
          </p:cNvSpPr>
          <p:nvPr/>
        </p:nvSpPr>
        <p:spPr>
          <a:xfrm>
            <a:off x="647700" y="3028950"/>
            <a:ext cx="4972050" cy="714375"/>
          </a:xfrm>
          <a:prstGeom prst="rect">
            <a:avLst/>
          </a:prstGeom>
          <a:noFill/>
          <a:ln w="0">
            <a:noFill/>
          </a:ln>
        </p:spPr>
        <p:txBody>
          <a:bodyPr wrap="square" lIns="0" tIns="0" rIns="0" bIns="0">
            <a:noAutofit/>
          </a:bodyPr>
          <a:lstStyle/>
          <a:p>
            <a:pPr>
              <a:defRPr sz="2925" b="1">
                <a:solidFill>
                  <a:srgbClr val="191919"/>
                </a:solidFill>
                <a:latin typeface="Arial Black"/>
                <a:ea typeface="Arial Black"/>
                <a:cs typeface="Arial Black"/>
              </a:defRPr>
            </a:pPr>
            <a:r>
              <a:rPr sz="2925" b="1">
                <a:solidFill>
                  <a:srgbClr val="191919"/>
                </a:solidFill>
                <a:latin typeface="Arial Black"/>
                <a:ea typeface="Arial Black"/>
                <a:cs typeface="Arial Black"/>
              </a:rPr>
              <a:t>2  A clear outline</a:t>
            </a:r>
          </a:p>
        </p:txBody>
      </p:sp>
      <p:sp>
        <p:nvSpPr>
          <p:cNvPr id="4" name="3  Flat, contrasting colors">
            <a:extLst>
              <a:ext uri="{FF2B5EF4-FFF2-40B4-BE49-F238E27FC236}">
                <ns2:creationId id="{4B8749E8-09C1-43DB-A033-0800C140F9F1}"/>
              </a:ext>
            </a:extLst>
          </p:cNvPr>
          <p:cNvSpPr>
            <a:spLocks noGrp="1"/>
          </p:cNvSpPr>
          <p:nvPr/>
        </p:nvSpPr>
        <p:spPr>
          <a:xfrm>
            <a:off x="647700" y="4114800"/>
            <a:ext cx="4972050" cy="1085850"/>
          </a:xfrm>
          <a:prstGeom prst="rect">
            <a:avLst/>
          </a:prstGeom>
          <a:noFill/>
          <a:ln w="0">
            <a:noFill/>
          </a:ln>
        </p:spPr>
        <p:txBody>
          <a:bodyPr wrap="square" lIns="0" tIns="0" rIns="0" bIns="0">
            <a:noAutofit/>
          </a:bodyPr>
          <a:lstStyle/>
          <a:p>
            <a:pPr>
              <a:defRPr sz="2700" b="1">
                <a:solidFill>
                  <a:srgbClr val="191919"/>
                </a:solidFill>
                <a:latin typeface="Arial Black"/>
                <a:ea typeface="Arial Black"/>
                <a:cs typeface="Arial Black"/>
              </a:defRPr>
            </a:pPr>
            <a:r>
              <a:rPr sz="2700" b="1">
                <a:solidFill>
                  <a:srgbClr val="191919"/>
                </a:solidFill>
                <a:latin typeface="Arial Black"/>
                <a:ea typeface="Arial Black"/>
                <a:cs typeface="Arial Black"/>
              </a:rPr>
              <a:t>3  Flat, contrasting colors</a:t>
            </a:r>
          </a:p>
        </p:txBody>
      </p:sp>
      <p:pic>
        <p:nvPicPr>
          <p:cNvPr id="11" name=""/>
          <p:cNvPicPr>
            <a:picLocks noChangeAspect="1"/>
          </p:cNvPicPr>
          <p:nvPr/>
        </p:nvPicPr>
        <p:blipFill>
          <a:blip ns3:embed="R37414854a95e4a7f"/>
          <a:srcRect l="0" t="0" r="50000" b="50000"/>
          <a:stretch/>
        </p:blipFill>
        <p:spPr>
          <a:xfrm>
            <a:off x="6515100" y="2244641"/>
            <a:ext cx="4914900" cy="2778294"/>
          </a:xfrm>
          <a:prstGeom prst="rect">
            <a:avLst/>
          </a:prstGeom>
        </p:spPr>
      </p:pic>
      <p:sp>
        <p:nvSpPr>
          <p:cNvPr id="6" name="Pencil first. Make the name readable before adding the background.">
            <a:extLst>
              <a:ext uri="{FF2B5EF4-FFF2-40B4-BE49-F238E27FC236}">
                <ns2:creationId id="{28872B28-51B1-4116-85FA-F48D64D7E2A7}"/>
              </a:ext>
            </a:extLst>
          </p:cNvPr>
          <p:cNvSpPr>
            <a:spLocks noGrp="1"/>
          </p:cNvSpPr>
          <p:nvPr/>
        </p:nvSpPr>
        <p:spPr>
          <a:xfrm>
            <a:off x="638175" y="5972175"/>
            <a:ext cx="10839450" cy="428625"/>
          </a:xfrm>
          <a:prstGeom prst="rect">
            <a:avLst/>
          </a:prstGeom>
          <a:noFill/>
          <a:ln w="0">
            <a:noFill/>
          </a:ln>
        </p:spPr>
        <p:txBody>
          <a:bodyPr wrap="square" lIns="0" tIns="0" rIns="0" bIns="0">
            <a:noAutofit/>
          </a:bodyPr>
          <a:lstStyle/>
          <a:p>
            <a:pPr>
              <a:defRPr sz="1350" b="0">
                <a:solidFill>
                  <a:srgbClr val="4B4B4B"/>
                </a:solidFill>
                <a:latin typeface="Arial"/>
                <a:ea typeface="Arial"/>
                <a:cs typeface="Arial"/>
              </a:defRPr>
            </a:pPr>
            <a:r>
              <a:rPr sz="1350" b="0">
                <a:solidFill>
                  <a:srgbClr val="4B4B4B"/>
                </a:solidFill>
                <a:latin typeface="Arial"/>
                <a:ea typeface="Arial"/>
                <a:cs typeface="Arial"/>
              </a:rPr>
              <a:t>Pencil first. Make the name readable before adding the background.</a:t>
            </a:r>
          </a:p>
        </p:txBody>
      </p:sp>
    </p:spTree>
    <p:extLst>
      <p:ext uri="{BB962C8B-B14F-4D97-AF65-F5344CB8AC3E}">
        <ns4:creationId val="250404425"/>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a5df7810cc7c40a9"/>
          <a:stretch xmlns:a="http://schemas.openxmlformats.org/drawingml/2006/main"/>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48605363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2026-09-08T17:46:18.2430000Z</dcterms:created>
  <dcterms:modified xsi:type="dcterms:W3CDTF">2026-09-08T17:46:18.2430000Z</dcterms:modified>
</coreProperties>
</file>