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4a4b0c3241f43fb" /><Relationship Type="http://schemas.openxmlformats.org/officeDocument/2006/relationships/extended-properties" Target="/docProps/app.xml" Id="Rbd284fcd6ab449f6" /><Relationship Type="http://schemas.openxmlformats.org/officeDocument/2006/relationships/officeDocument" Target="/ppt/presentation.xml" Id="Ra0061edb5824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904330bff4d38"/>
  </p:sldMasterIdLst>
  <p:notesMasterIdLst>
    <p:notesMasterId xmlns:r="http://schemas.openxmlformats.org/officeDocument/2006/relationships" r:id="R9b73dde9ed934c6d"/>
  </p:notesMasterIdLst>
  <p:sldIdLst>
    <p:sldId xmlns:r="http://schemas.openxmlformats.org/officeDocument/2006/relationships" id="256" r:id="Ra65610ad2d714176"/>
    <p:sldId xmlns:r="http://schemas.openxmlformats.org/officeDocument/2006/relationships" id="257" r:id="Rc4559367819148be"/>
    <p:sldId xmlns:r="http://schemas.openxmlformats.org/officeDocument/2006/relationships" id="258" r:id="R76b0e30b888e44a0"/>
    <p:sldId xmlns:r="http://schemas.openxmlformats.org/officeDocument/2006/relationships" id="259" r:id="R0ae64cec04a24794"/>
    <p:sldId xmlns:r="http://schemas.openxmlformats.org/officeDocument/2006/relationships" id="260" r:id="Raa8290388b914843"/>
    <p:sldId xmlns:r="http://schemas.openxmlformats.org/officeDocument/2006/relationships" id="261" r:id="R9386ee1a52724534"/>
    <p:sldId xmlns:r="http://schemas.openxmlformats.org/officeDocument/2006/relationships" id="262" r:id="Rec3c41c2cdb24c87"/>
    <p:sldId xmlns:r="http://schemas.openxmlformats.org/officeDocument/2006/relationships" id="263" r:id="Rb513a7e6b6fb48e7"/>
    <p:sldId xmlns:r="http://schemas.openxmlformats.org/officeDocument/2006/relationships" id="264" r:id="R5a8540ef791144d7"/>
    <p:sldId xmlns:r="http://schemas.openxmlformats.org/officeDocument/2006/relationships" id="265" r:id="R7c9175c9b79148e4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99b3f40a9214c8a" /><Relationship Type="http://schemas.openxmlformats.org/officeDocument/2006/relationships/slideMaster" Target="/ppt/slideMasters/slideMaster1.xml" Id="R42d904330bff4d38" /><Relationship Type="http://schemas.openxmlformats.org/officeDocument/2006/relationships/notesMaster" Target="/ppt/notesMasters/notesMaster1.xml" Id="R9b73dde9ed934c6d" /><Relationship Type="http://schemas.openxmlformats.org/officeDocument/2006/relationships/presProps" Target="/ppt/presProps.xml" Id="R438396712f8846d6" /><Relationship Type="http://schemas.openxmlformats.org/officeDocument/2006/relationships/viewProps" Target="/ppt/viewProps.xml" Id="R04bfb05f432d4861" /><Relationship Type="http://schemas.openxmlformats.org/officeDocument/2006/relationships/tableStyles" Target="/ppt/tableStyles.xml" Id="R80b8ffea6e1b4e47" /><Relationship Type="http://schemas.openxmlformats.org/officeDocument/2006/relationships/slide" Target="/ppt/slides/slide1.xml" Id="Ra65610ad2d714176" /><Relationship Type="http://schemas.openxmlformats.org/officeDocument/2006/relationships/slide" Target="/ppt/slides/slide2.xml" Id="Rc4559367819148be" /><Relationship Type="http://schemas.openxmlformats.org/officeDocument/2006/relationships/slide" Target="/ppt/slides/slide3.xml" Id="R76b0e30b888e44a0" /><Relationship Type="http://schemas.openxmlformats.org/officeDocument/2006/relationships/slide" Target="/ppt/slides/slide4.xml" Id="R0ae64cec04a24794" /><Relationship Type="http://schemas.openxmlformats.org/officeDocument/2006/relationships/slide" Target="/ppt/slides/slide5.xml" Id="Raa8290388b914843" /><Relationship Type="http://schemas.openxmlformats.org/officeDocument/2006/relationships/slide" Target="/ppt/slides/slide6.xml" Id="R9386ee1a52724534" /><Relationship Type="http://schemas.openxmlformats.org/officeDocument/2006/relationships/slide" Target="/ppt/slides/slide7.xml" Id="Rec3c41c2cdb24c87" /><Relationship Type="http://schemas.openxmlformats.org/officeDocument/2006/relationships/slide" Target="/ppt/slides/slide8.xml" Id="Rb513a7e6b6fb48e7" /><Relationship Type="http://schemas.openxmlformats.org/officeDocument/2006/relationships/slide" Target="/ppt/slides/slide9.xml" Id="R5a8540ef791144d7" /><Relationship Type="http://schemas.openxmlformats.org/officeDocument/2006/relationships/slide" Target="/ppt/slides/slide10.xml" Id="R7c9175c9b79148e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16087ca9ae1446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c326ac913f4b48" /><Relationship Type="http://schemas.openxmlformats.org/officeDocument/2006/relationships/notesMaster" Target="/ppt/notesMasters/notesMaster1.xml" Id="Re22afcba2c6f436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4d0ad098f204870" /><Relationship Type="http://schemas.openxmlformats.org/officeDocument/2006/relationships/notesMaster" Target="/ppt/notesMasters/notesMaster1.xml" Id="Racb8fdb764dc416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553ee7a9e4048f8" /><Relationship Type="http://schemas.openxmlformats.org/officeDocument/2006/relationships/notesMaster" Target="/ppt/notesMasters/notesMaster1.xml" Id="R1398377db58345e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7a86f3ba46d45a2" /><Relationship Type="http://schemas.openxmlformats.org/officeDocument/2006/relationships/notesMaster" Target="/ppt/notesMasters/notesMaster1.xml" Id="R28fceb55d1f049d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688d9d448e842cc" /><Relationship Type="http://schemas.openxmlformats.org/officeDocument/2006/relationships/notesMaster" Target="/ppt/notesMasters/notesMaster1.xml" Id="R89248a82e7424ed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2a647d991564c0a" /><Relationship Type="http://schemas.openxmlformats.org/officeDocument/2006/relationships/notesMaster" Target="/ppt/notesMasters/notesMaster1.xml" Id="Rbcc4e7ff8ceb42b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1ad634d4c994008" /><Relationship Type="http://schemas.openxmlformats.org/officeDocument/2006/relationships/notesMaster" Target="/ppt/notesMasters/notesMaster1.xml" Id="R439591121f4c414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89814c1182747ba" /><Relationship Type="http://schemas.openxmlformats.org/officeDocument/2006/relationships/notesMaster" Target="/ppt/notesMasters/notesMaster1.xml" Id="R941d2ffb30774bb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394575596364b2e" /><Relationship Type="http://schemas.openxmlformats.org/officeDocument/2006/relationships/notesMaster" Target="/ppt/notesMasters/notesMaster1.xml" Id="R4c94b7f21a2a4d9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3367ceef1034eea" /><Relationship Type="http://schemas.openxmlformats.org/officeDocument/2006/relationships/notesMaster" Target="/ppt/notesMasters/notesMaster1.xml" Id="Rb52fac4cae4d478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Follow the visible build sequence. Pause for teams to check class balance and test before exporting.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planning sheet (Lucero, 2025).</a:t>
            </a:r>
          </a:p>
          <a:p xmlns:a="http://schemas.openxmlformats.org/drawingml/2006/main">
            <a:r>
              <a:t>- Google Teachable Machine, official tool: https://teachablemachine.withgoogle.com/ (accessed 2026-08-15).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03b365a104ee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069c5dd694ed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cf555552c4cb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ce37de662424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f30878d2c459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986f0c02b435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3f0e41e3d427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6de08015d405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a25b8b3c4448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8b06285864c2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5730b43364cd1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40E5D1E-865D-44F1-B8EA-0B7083719DBC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1FD56C5-4247-430F-9CA7-E9ADEFA4250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57A9A96-FF3E-4B3F-8FE2-6A31D9A00E1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B539601-7AAF-4916-AD00-0A48D485F71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E030C6E-34EB-42CA-9C9B-672C16C7371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09A6788-6747-4E3D-993A-8A91DA1A5F8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9AA1B30E-3C6B-4020-9AEB-D1DFC466828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C379476-4DBA-4035-B14D-C414082F0B0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9BF2DCC-DFA6-4791-BB32-D00CD90AEE5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9337D02-ACC1-4B20-8D92-7AC64EA7396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F724931D-D667-40C5-A8F3-759852B2584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70FD9E15-9636-4121-AC78-3B6E75EEB6F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66EE67E-B563-4A1C-BBE8-B56F287F15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480C408-8A9A-4B7D-BE47-235CA1A7CEF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59C6AA5-A813-41DB-8D80-A6B9FFF15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4F9A1F6-7BDA-436E-A9FE-E01734DA2A1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322678-DF94-41E6-8174-EFFE0E1ABCD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0464447-B216-44E2-9D74-8D875A7CFAE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195E38E-0EAF-4D27-9BC7-3ECBC336E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024474F-B124-4108-AC3A-6B6841717AA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EBB899C-9196-44CC-A9C4-162B67A61FD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7DF1895-53CF-4415-858A-22561A9E1D4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0633073-54EC-4AE2-A909-82B019BAF95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1658A4C-FECA-4241-9442-C98F2364349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00C7E5A-18EB-41DF-8CD5-80AE6A0AF61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EE9B4C4-3ADD-4EE4-92BE-8B3D0C23516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17697985-FAC1-4DC9-8D36-6D029A0F0D8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D4BABB70-8C97-4D78-8393-369CC817A98A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FAF1993-A28F-46AC-A4C1-C4C67DA5779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42FF82E2-587C-4375-8A7D-79C32BA12D1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747CB38-23CE-4C91-B09C-AB7F79EB35A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8402D40-D6E6-4523-B60B-879E950A489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4221B7A-3D26-493B-86B1-2C6AFDD6D15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33A722E2-5ACD-4ED1-A25F-4CD594442060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75C022B0-3AB7-42BE-B61A-154FF0677001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822751E6-4156-447A-9A86-CF62391D874E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393462F4-0680-43CD-A3F0-B4163601AEB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87BDA79-16A0-496F-B3FC-13027728165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6ED24E57-BF3C-4A48-B75C-C71F918CB73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ED5DF92-058D-4264-B79E-7117560CF3D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9764D5FD-194E-436C-B034-7A9D5AC60C7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290FB9CA-883E-44F9-B121-02DEA8869EB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D059F6E6-1563-4F91-AB57-A49C02B2933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7BC7E78D-73A7-4266-AB0E-DAEF71B6E99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88400232-6D15-46D0-897C-9036D14F49A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21CE05C2-EF30-4D5E-834E-C92748F7D0E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357CB1A-EA34-4C9A-917F-4CD68E8BF36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1EEC32C-7EFC-4491-9196-7E07E5F22A3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528452F7-B939-4945-B05D-104B5BF2024D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2A6C3069-EC47-4916-8644-CA92EAA639E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D96A1B8-98D9-4320-8BD2-B30E2D11078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2074BCC-2F48-4AEB-8BDC-7C075FF3DA6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51A4E23-45BD-45B9-9B9D-BC3026398BE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23CF6EEF-E67A-45AD-8B6D-5D3F71306CBC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429370F3-E7A0-4632-962D-E2CAC71435F3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CD2B28B-F27D-48F0-82F9-CC1D185B097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A01F0885-9E9E-45A2-B3F1-98FB407C48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D291913-AB64-4442-8777-EF1C9A5B112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80a3f2a075440b9" /><Relationship Type="http://schemas.openxmlformats.org/officeDocument/2006/relationships/slideLayout" Target="/ppt/slideLayouts/slideLayout1.xml" Id="R00fd7a988699450c" /><Relationship Type="http://schemas.openxmlformats.org/officeDocument/2006/relationships/slideLayout" Target="/ppt/slideLayouts/slideLayout2.xml" Id="R25cad4e727ba4570" /><Relationship Type="http://schemas.openxmlformats.org/officeDocument/2006/relationships/slideLayout" Target="/ppt/slideLayouts/slideLayout3.xml" Id="R1f220d5dc23a4efd" /><Relationship Type="http://schemas.openxmlformats.org/officeDocument/2006/relationships/slideLayout" Target="/ppt/slideLayouts/slideLayout4.xml" Id="Rf0b24a8933864283" /><Relationship Type="http://schemas.openxmlformats.org/officeDocument/2006/relationships/slideLayout" Target="/ppt/slideLayouts/slideLayout5.xml" Id="Rc3a50ea3befa4df5" /><Relationship Type="http://schemas.openxmlformats.org/officeDocument/2006/relationships/slideLayout" Target="/ppt/slideLayouts/slideLayout6.xml" Id="R37c38a699ccb4d65" /><Relationship Type="http://schemas.openxmlformats.org/officeDocument/2006/relationships/slideLayout" Target="/ppt/slideLayouts/slideLayout7.xml" Id="R2d9a5f1cb8744565" /><Relationship Type="http://schemas.openxmlformats.org/officeDocument/2006/relationships/slideLayout" Target="/ppt/slideLayouts/slideLayout8.xml" Id="R4b0bd3a6bf0940df" /><Relationship Type="http://schemas.openxmlformats.org/officeDocument/2006/relationships/slideLayout" Target="/ppt/slideLayouts/slideLayout9.xml" Id="R583cad82899e4716" /><Relationship Type="http://schemas.openxmlformats.org/officeDocument/2006/relationships/slideLayout" Target="/ppt/slideLayouts/slideLayout10.xml" Id="Ra569698ef4644595" /><Relationship Type="http://schemas.openxmlformats.org/officeDocument/2006/relationships/slideLayout" Target="/ppt/slideLayouts/slideLayout11.xml" Id="Rc5ae983ff6394362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CED517D7-1953-41EE-8AD4-73EDBB903A0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15B98D0-A8EE-4978-B91E-F176EF3E0CB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A4C4B01-2C04-4480-BE11-BBA0F9E4FE4D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86CFC31-E56E-40EA-B7CA-B85F7D6CB69B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4013301-ADDF-4042-A8DC-6C0FAC338668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d7a988699450c"/>
    <p:sldLayoutId xmlns:r="http://schemas.openxmlformats.org/officeDocument/2006/relationships" id="2147483650" r:id="R25cad4e727ba4570"/>
    <p:sldLayoutId xmlns:r="http://schemas.openxmlformats.org/officeDocument/2006/relationships" id="2147483651" r:id="R1f220d5dc23a4efd"/>
    <p:sldLayoutId xmlns:r="http://schemas.openxmlformats.org/officeDocument/2006/relationships" id="2147483652" r:id="Rf0b24a8933864283"/>
    <p:sldLayoutId xmlns:r="http://schemas.openxmlformats.org/officeDocument/2006/relationships" id="2147483653" r:id="Rc3a50ea3befa4df5"/>
    <p:sldLayoutId xmlns:r="http://schemas.openxmlformats.org/officeDocument/2006/relationships" id="2147483654" r:id="R37c38a699ccb4d65"/>
    <p:sldLayoutId xmlns:r="http://schemas.openxmlformats.org/officeDocument/2006/relationships" id="2147483655" r:id="R2d9a5f1cb8744565"/>
    <p:sldLayoutId xmlns:r="http://schemas.openxmlformats.org/officeDocument/2006/relationships" id="2147483656" r:id="R4b0bd3a6bf0940df"/>
    <p:sldLayoutId xmlns:r="http://schemas.openxmlformats.org/officeDocument/2006/relationships" id="2147483657" r:id="R583cad82899e4716"/>
    <p:sldLayoutId xmlns:r="http://schemas.openxmlformats.org/officeDocument/2006/relationships" id="2147483658" r:id="Ra569698ef4644595"/>
    <p:sldLayoutId xmlns:r="http://schemas.openxmlformats.org/officeDocument/2006/relationships" id="2147483659" r:id="Rc5ae983ff6394362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4186197ac9747ed" /><Relationship Type="http://schemas.openxmlformats.org/officeDocument/2006/relationships/notesSlide" Target="/ppt/notesSlides/notesSlide1.xml" Id="R6781b01af3c2457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0ff2405230c42b5" /><Relationship Type="http://schemas.openxmlformats.org/officeDocument/2006/relationships/notesSlide" Target="/ppt/notesSlides/notesSlide10.xml" Id="R83bebf61faef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c30f3dde1e64513" /><Relationship Type="http://schemas.openxmlformats.org/officeDocument/2006/relationships/notesSlide" Target="/ppt/notesSlides/notesSlide2.xml" Id="R19fb48f3f78c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4fb7acdd1394e1c" /><Relationship Type="http://schemas.openxmlformats.org/officeDocument/2006/relationships/notesSlide" Target="/ppt/notesSlides/notesSlide3.xml" Id="R0782963f60df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72db3b8bb144eb8" /><Relationship Type="http://schemas.openxmlformats.org/officeDocument/2006/relationships/notesSlide" Target="/ppt/notesSlides/notesSlide4.xml" Id="R5054b83e9c0f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53feb181db34113" /><Relationship Type="http://schemas.openxmlformats.org/officeDocument/2006/relationships/notesSlide" Target="/ppt/notesSlides/notesSlide5.xml" Id="R9ab6389ccbfa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e5f87908d7745fa" /><Relationship Type="http://schemas.openxmlformats.org/officeDocument/2006/relationships/notesSlide" Target="/ppt/notesSlides/notesSlide6.xml" Id="R69d9d57aefaf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52d9b33a05c4cba" /><Relationship Type="http://schemas.openxmlformats.org/officeDocument/2006/relationships/notesSlide" Target="/ppt/notesSlides/notesSlide7.xml" Id="R31b5c3afddd2485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e5abe770869490d" /><Relationship Type="http://schemas.openxmlformats.org/officeDocument/2006/relationships/image" Target="/ppt/media/image.png" Id="Rc4095d0ae0994852" /><Relationship Type="http://schemas.openxmlformats.org/officeDocument/2006/relationships/notesSlide" Target="/ppt/notesSlides/notesSlide8.xml" Id="Raf5e68b52055471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4ae0e4bfb6d4ccf" /><Relationship Type="http://schemas.openxmlformats.org/officeDocument/2006/relationships/notesSlide" Target="/ppt/notesSlides/notesSlide9.xml" Id="R3b01fb04fca5433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9AFC4288-34A9-4605-9E1E-46490329D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7744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PICTURE THIS | DAY 4 OF 5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F348E0F-6F1A-4950-A918-E42444D8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80360"/>
            <a:ext cx="1124712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2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Train Your Model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F589A93-9B17-4EB0-8F01-D69E5A42C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572000"/>
            <a:ext cx="941832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2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Tomorrow you code. Today you train.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B864324-49B9-4077-9C7D-DE71620D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0C791A2-3892-43C6-9753-80B3AAF07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A8BCC06-5C87-43A2-8724-59F83911A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1/10</a:t>
            </a:r>
          </a:p>
        </p:txBody>
      </p:sp>
      <p:sp>
        <p:nvSpPr>
          <p:cNvPr id="8" name="Connector 7">
            <a:extLst xmlns:a="http://schemas.openxmlformats.org/drawingml/2006/main">
              <a:ext uri="{FF2B5EF4-FFF2-40B4-BE49-F238E27FC236}">
                <a16:creationId xmlns:a16="http://schemas.microsoft.com/office/drawing/2014/main" id="{29191E4B-D577-4BB5-B678-C7DD4495A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81229489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ounded Rectangle 1">
            <a:extLst xmlns:a="http://schemas.openxmlformats.org/drawingml/2006/main">
              <a:ext uri="{FF2B5EF4-FFF2-40B4-BE49-F238E27FC236}">
                <a16:creationId xmlns:a16="http://schemas.microsoft.com/office/drawing/2014/main" id="{79668E8E-8EFF-4F69-93CC-29D98F9E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188720"/>
            <a:ext cx="10332720" cy="4572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25400">
            <a:solidFill>
              <a:srgbClr val="00E5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ABB2F756-19A7-4BC8-AFFD-9097C7502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463040"/>
            <a:ext cx="10332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1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EXIT TICKET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67AAFD1-A184-4C19-AD53-360058E8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11680"/>
            <a:ext cx="9418320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6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What did your AI fail at?</a:t>
            </a:r>
          </a:p>
        </p:txBody>
      </p:sp>
      <p:sp>
        <p:nvSpPr>
          <p:cNvPr id="5" name="Rounded Rectangle 4">
            <a:extLst xmlns:a="http://schemas.openxmlformats.org/drawingml/2006/main">
              <a:ext uri="{FF2B5EF4-FFF2-40B4-BE49-F238E27FC236}">
                <a16:creationId xmlns:a16="http://schemas.microsoft.com/office/drawing/2014/main" id="{EC25B47D-7C75-4409-8211-A15490DB7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383280"/>
            <a:ext cx="8503920" cy="14630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B2240"/>
          </a:solidFill>
          <a:ln xmlns:a="http://schemas.openxmlformats.org/drawingml/2006/main" w="12700">
            <a:solidFill>
              <a:srgbClr val="D4A01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3164351-DB4F-4813-9D84-426B81204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3120" y="3520440"/>
            <a:ext cx="7955279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200" b="0" i="1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"My AI failed when ___________. I think it's because ___________."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8665ED50-5300-4567-92CC-BFE68B09D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029200"/>
            <a:ext cx="9418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Be specific. Tomorrow you'll fix it.</a:t>
            </a: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28ED7B1D-7B58-4BF4-AE42-FAF565080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5720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7B61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7B61FF"/>
                </a:solidFill>
                <a:latin typeface="Calibri"/>
                <a:ea typeface="Calibri"/>
                <a:cs typeface="Calibri"/>
              </a:rPr>
              <a:t>Voice 0 | Silent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F7FAB433-BC19-4CAD-A6AA-19D7E4DBE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B4251D4-D97C-463C-A991-1675A07B1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4135965-B8B5-470B-A029-7617BCCB8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10/10</a:t>
            </a:r>
          </a:p>
        </p:txBody>
      </p:sp>
      <p:sp>
        <p:nvSpPr>
          <p:cNvPr id="12" name="Connector 11">
            <a:extLst xmlns:a="http://schemas.openxmlformats.org/drawingml/2006/main">
              <a:ext uri="{FF2B5EF4-FFF2-40B4-BE49-F238E27FC236}">
                <a16:creationId xmlns:a16="http://schemas.microsoft.com/office/drawing/2014/main" id="{0F2B4C45-9464-4046-8B3E-A6D100B90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5364268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A4E58EA7-1BE9-46D6-B02F-8CAC245A8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WARM-UP | YESTERDAY'S EXIT TICKET</a:t>
            </a:r>
          </a:p>
        </p:txBody>
      </p:sp>
      <p:sp>
        <p:nvSpPr>
          <p:cNvPr id="3" name="Rounded Rectangle 2">
            <a:extLst xmlns:a="http://schemas.openxmlformats.org/drawingml/2006/main">
              <a:ext uri="{FF2B5EF4-FFF2-40B4-BE49-F238E27FC236}">
                <a16:creationId xmlns:a16="http://schemas.microsoft.com/office/drawing/2014/main" id="{674F5E2D-EC4D-4953-9318-945A89EBF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1148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00E5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Voice 1 | Discuss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2D77852-9828-4704-9CD2-EDDDE945C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88720"/>
            <a:ext cx="112471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6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Remember the happy / sad face AI?</a:t>
            </a:r>
          </a:p>
        </p:txBody>
      </p:sp>
      <p:sp>
        <p:nvSpPr>
          <p:cNvPr id="5" name="Rounded Rectangle 4">
            <a:extLst xmlns:a="http://schemas.openxmlformats.org/drawingml/2006/main">
              <a:ext uri="{FF2B5EF4-FFF2-40B4-BE49-F238E27FC236}">
                <a16:creationId xmlns:a16="http://schemas.microsoft.com/office/drawing/2014/main" id="{3148B114-9B8E-435B-A9BC-9704C1F80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447" y="2377440"/>
            <a:ext cx="5303520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9050">
            <a:solidFill>
              <a:srgbClr val="FF547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9915CAD-B822-4EB1-8C76-3006674EC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447" y="2560320"/>
            <a:ext cx="53035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FF5470"/>
                </a:solidFill>
                <a:latin typeface="Calibri"/>
                <a:ea typeface="Calibri"/>
                <a:cs typeface="Calibri"/>
              </a:rPr>
              <a:t>THE BIAS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682D5C24-3747-4992-84C8-17C7E1621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207" y="3108960"/>
            <a:ext cx="4572000" cy="21945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All HAPPY training photos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were women.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All SAD training photos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were men.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When a SAD WOMAN appeared,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the AI said "happy."</a:t>
            </a: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91D10EF8-D0BE-442F-B798-5CEB56CE2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8727" y="2377440"/>
            <a:ext cx="5303520" cy="31089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9050">
            <a:solidFill>
              <a:srgbClr val="00E67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47BD6FAC-D3DC-45A2-9DE1-1180FA8C3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8727" y="2560320"/>
            <a:ext cx="53035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400" b="1" i="0">
                <a:solidFill>
                  <a:srgbClr val="00E676"/>
                </a:solidFill>
                <a:latin typeface="Calibri"/>
                <a:ea typeface="Calibri"/>
                <a:cs typeface="Calibri"/>
              </a:rPr>
              <a:t>WHY IT MATTERS TODAY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8A3F65D-2520-4ABB-9594-461E089EA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4487" y="3108960"/>
            <a:ext cx="4572000" cy="21945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The AI learned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"happy = woman."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It wasn't really learning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happy. It was learning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women.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Today: how do we make</a:t>
            </a:r>
          </a:p>
          <a:p xmlns:a="http://schemas.openxmlformats.org/drawingml/2006/main">
            <a:pPr algn="ctr">
              <a:buNone/>
            </a:pPr>
            <a:r>
              <a:rPr sz="17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OUR data fair?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8C54B13-E3B6-4545-B8DC-1116E08DF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6072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0" i="1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Pair-share for 90 seconds: when YOU train your AI today, how will you avoid this kind of bias?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56852E7E-1415-43F7-B5E0-B32172B8F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15A4A334-086C-45D8-8F5C-877C7FCA1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58D4714F-EA27-40C2-8B87-364B131F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2/10</a:t>
            </a:r>
          </a:p>
        </p:txBody>
      </p:sp>
      <p:sp>
        <p:nvSpPr>
          <p:cNvPr id="15" name="Connector 14">
            <a:extLst xmlns:a="http://schemas.openxmlformats.org/drawingml/2006/main">
              <a:ext uri="{FF2B5EF4-FFF2-40B4-BE49-F238E27FC236}">
                <a16:creationId xmlns:a16="http://schemas.microsoft.com/office/drawing/2014/main" id="{F5528269-BD82-4D35-A6EC-876B757D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70785944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4EB778B2-87B5-4A03-B7AA-FDFA7F82E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FRIDAY'S EXEMPLAR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5983504-A2F7-4178-BD17-A952B6BFB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88720"/>
            <a:ext cx="112471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6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Tomorrow, your AI will control a dinosaur.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41BA6E0-F4A0-473E-901C-BF882625E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77440"/>
            <a:ext cx="11247120" cy="1463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600" b="0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When you lean LEFT, the dinosaur runs LEFT.</a:t>
            </a:r>
          </a:p>
          <a:p xmlns:a="http://schemas.openxmlformats.org/drawingml/2006/main">
            <a:pPr algn="ctr">
              <a:buNone/>
            </a:pPr>
            <a:r>
              <a:rPr sz="2600" b="0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When you lean RIGHT, the dinosaur runs RIGHT.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A61C6052-0900-4573-99DE-E3C04AB89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0624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Or make it your own: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B46A4CD-6FB4-40D1-AEE2-BBA5A69B1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754880"/>
            <a:ext cx="5943600" cy="1645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Thumbs up = jump   |   thumbs down = duck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Open hand = stop   |   closed fist = go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Smile = run   |   frown = freeze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Your choice...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2FBC7D56-8F68-4488-873F-67C9285CE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B3F2F71-9ECC-4F5C-88F8-659F7BD11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D9351E39-62FF-44DF-ACAE-A56B25DF2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3/10</a:t>
            </a:r>
          </a:p>
        </p:txBody>
      </p:sp>
      <p:sp>
        <p:nvSpPr>
          <p:cNvPr id="10" name="Connector 9">
            <a:extLst xmlns:a="http://schemas.openxmlformats.org/drawingml/2006/main">
              <a:ext uri="{FF2B5EF4-FFF2-40B4-BE49-F238E27FC236}">
                <a16:creationId xmlns:a16="http://schemas.microsoft.com/office/drawing/2014/main" id="{ACD8F321-DB5A-4F35-A941-BB9A4FC14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05857905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280E9574-611B-48D9-8936-285ED1CC8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PLAN BEFORE YOU TRAIN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59843714-C6BB-4993-B8BC-233637458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11680"/>
            <a:ext cx="1124712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54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Pick your 2 classes.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480E850-2CA4-439B-8968-45C78CA5E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114800"/>
            <a:ext cx="941832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2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Get a planning sheet. Decide what your AI will tell apart. Write it down.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12B69D20-35CD-4B6E-876B-DADB1A09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7D1F3E9-94DF-4E28-B044-97DEA81D2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9F4CFE77-E892-4901-B53D-B6E9E50DF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4/10</a:t>
            </a:r>
          </a:p>
        </p:txBody>
      </p:sp>
      <p:sp>
        <p:nvSpPr>
          <p:cNvPr id="8" name="Connector 7">
            <a:extLst xmlns:a="http://schemas.openxmlformats.org/drawingml/2006/main">
              <a:ext uri="{FF2B5EF4-FFF2-40B4-BE49-F238E27FC236}">
                <a16:creationId xmlns:a16="http://schemas.microsoft.com/office/drawing/2014/main" id="{82DA2D83-9BA1-4D97-9733-8B9AF57AC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2846639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7FC77494-6AD5-45E3-94A3-6728BC036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TRAIN YOUR MODEL</a:t>
            </a:r>
          </a:p>
        </p:txBody>
      </p:sp>
      <p:sp>
        <p:nvSpPr>
          <p:cNvPr id="3" name="Rounded Rectangle 2">
            <a:extLst xmlns:a="http://schemas.openxmlformats.org/drawingml/2006/main">
              <a:ext uri="{FF2B5EF4-FFF2-40B4-BE49-F238E27FC236}">
                <a16:creationId xmlns:a16="http://schemas.microsoft.com/office/drawing/2014/main" id="{0D97E8C7-31C8-4F2B-B70B-82B8CF446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148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00E67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00E676"/>
                </a:solidFill>
                <a:latin typeface="Calibri"/>
                <a:ea typeface="Calibri"/>
                <a:cs typeface="Calibri"/>
              </a:rPr>
              <a:t>Voice 2 | Working</a:t>
            </a:r>
          </a:p>
        </p:txBody>
      </p:sp>
      <p:sp>
        <p:nvSpPr>
          <p:cNvPr id="4" name="Rounded Rectangle 3">
            <a:extLst xmlns:a="http://schemas.openxmlformats.org/drawingml/2006/main">
              <a:ext uri="{FF2B5EF4-FFF2-40B4-BE49-F238E27FC236}">
                <a16:creationId xmlns:a16="http://schemas.microsoft.com/office/drawing/2014/main" id="{204329EE-778C-42A5-BA1D-724F2C04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0" y="41148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D4A01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Train | 25 min</a:t>
            </a:r>
          </a:p>
        </p:txBody>
      </p:sp>
      <p:sp>
        <p:nvSpPr>
          <p:cNvPr id="5" name="Rounded Rectangle 4">
            <a:extLst xmlns:a="http://schemas.openxmlformats.org/drawingml/2006/main">
              <a:ext uri="{FF2B5EF4-FFF2-40B4-BE49-F238E27FC236}">
                <a16:creationId xmlns:a16="http://schemas.microsoft.com/office/drawing/2014/main" id="{1E22C421-32D4-45E9-8D14-2D7DB0FF5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14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Oval 5">
            <a:extLst xmlns:a="http://schemas.openxmlformats.org/drawingml/2006/main">
              <a:ext uri="{FF2B5EF4-FFF2-40B4-BE49-F238E27FC236}">
                <a16:creationId xmlns:a16="http://schemas.microsoft.com/office/drawing/2014/main" id="{6A65B4D3-ECFA-467F-8874-B15AE7F52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85CB8FCB-AEBE-4AD2-AE66-588C6CD47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Open TM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06F5A9B-5980-4ED9-B4AD-2A001B1B5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teachablemachine.withgoogle.com  →  Image Project  →  Standard.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F5FB4E8A-5C64-4E27-AF8E-86DFC5135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978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Oval 9">
            <a:extLst xmlns:a="http://schemas.openxmlformats.org/drawingml/2006/main">
              <a:ext uri="{FF2B5EF4-FFF2-40B4-BE49-F238E27FC236}">
                <a16:creationId xmlns:a16="http://schemas.microsoft.com/office/drawing/2014/main" id="{76CFFFD0-D704-412B-90A3-7B5ECDB56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831318B-7722-48ED-80DA-D1968D6F7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Name your 2 classes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D2365A8E-FF27-48F5-81C0-7BB17177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Use the names from your planning sheet.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A430F2F4-875D-406C-886B-80164BE6E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442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Oval 13">
            <a:extLst xmlns:a="http://schemas.openxmlformats.org/drawingml/2006/main">
              <a:ext uri="{FF2B5EF4-FFF2-40B4-BE49-F238E27FC236}">
                <a16:creationId xmlns:a16="http://schemas.microsoft.com/office/drawing/2014/main" id="{5A21E7C6-A2FD-4461-9951-776046E35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B79C33E7-263B-4820-8486-8FF82FCDE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Take 30+ photos per class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736D36D2-98C7-4BB1-A46D-032A705F2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Vary your angle, lighting, distance. This is where bias starts.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D210AB59-A75A-42E0-B471-47BECBB24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906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Oval 17">
            <a:extLst xmlns:a="http://schemas.openxmlformats.org/drawingml/2006/main">
              <a:ext uri="{FF2B5EF4-FFF2-40B4-BE49-F238E27FC236}">
                <a16:creationId xmlns:a16="http://schemas.microsoft.com/office/drawing/2014/main" id="{3C264A13-FEF5-4EF0-9120-752A8073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14E61E74-C4B0-48CA-9046-E6CFD7C2E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Train, test, export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81999370-D9D3-4FBE-BDD8-56A693866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Click Train. Test it. Click Export Model → Upload → COPY THE URL.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01BAD633-89A8-4D22-BC8E-E586A5220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CB0BC2A7-3ADC-4121-82D6-A1974F288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8C56339C-8111-4678-B1FA-B4B404ECF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5/10</a:t>
            </a:r>
          </a:p>
        </p:txBody>
      </p:sp>
      <p:sp>
        <p:nvSpPr>
          <p:cNvPr id="24" name="Connector 23">
            <a:extLst xmlns:a="http://schemas.openxmlformats.org/drawingml/2006/main">
              <a:ext uri="{FF2B5EF4-FFF2-40B4-BE49-F238E27FC236}">
                <a16:creationId xmlns:a16="http://schemas.microsoft.com/office/drawing/2014/main" id="{CA175E76-96C9-433A-870A-BA4D305B5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4316135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3106B203-AF74-437B-BEE3-DB12D7C28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FF5470"/>
                </a:solidFill>
                <a:latin typeface="Calibri"/>
                <a:ea typeface="Calibri"/>
                <a:cs typeface="Calibri"/>
              </a:rPr>
              <a:t>BEFORE YOU LEAVE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1530BA6B-109E-442C-B746-48F1D78A5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88720"/>
            <a:ext cx="1124712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BIAS CHECK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B56A617-5A81-46AF-9900-5C21EB91F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60320"/>
            <a:ext cx="112471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Test your model on edge cases: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B067C222-841B-4551-8EF4-0DE0B1F8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291840"/>
            <a:ext cx="7589520" cy="2286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Does it work for a different person?</a:t>
            </a:r>
          </a:p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Does it work in different lighting?</a:t>
            </a:r>
          </a:p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Does it work when you're further away?</a:t>
            </a:r>
          </a:p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What's the WORST case where it fails?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3F788A2-2ECF-4B48-A33D-AD70EB94C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69280"/>
            <a:ext cx="112471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0" i="1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Write the bias you found on Box 5 of your planning sheet. Tomorrow you'll fix it.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95A05142-8B23-4094-AA94-C570FFA38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4499BED-F461-412F-A913-B3891262F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F35A34F0-DB69-45A2-9C0C-3CA0C65F6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6/10</a:t>
            </a:r>
          </a:p>
        </p:txBody>
      </p:sp>
      <p:sp>
        <p:nvSpPr>
          <p:cNvPr id="10" name="Connector 9">
            <a:extLst xmlns:a="http://schemas.openxmlformats.org/drawingml/2006/main">
              <a:ext uri="{FF2B5EF4-FFF2-40B4-BE49-F238E27FC236}">
                <a16:creationId xmlns:a16="http://schemas.microsoft.com/office/drawing/2014/main" id="{97BA5FAD-50BF-4BC7-948A-7AB45454D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88807832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393B30A1-F1E9-436C-A751-D6B026AD4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BEFORE YOU IMPORT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38E8CCED-2846-44E5-9C45-4FE80AE40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1247120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44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Get your model URL.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0AC30EB-9F02-4F2E-A7E5-02E701669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0"/>
            <a:ext cx="1124712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200" b="0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Click Export Model  →  Upload (shareable link)  →  copy the URL.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DB01660A-FB18-44D9-AD62-4BDFE6150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66160"/>
            <a:ext cx="112471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0" i="1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Paste it into your Canvas submission comment RIGHT NOW.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D24FDAA-BC6A-4E96-A211-1022A23B5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37760"/>
            <a:ext cx="1124712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Once your URL is saved, we're going to import your AI into the RAISE Playground.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9ABFBE2A-C043-4CAE-97EF-F70CDEB73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6928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Tomorrow you'll remix it. Today we just get it working.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A1B3FB0-50AD-4016-A82D-F90A1E732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DB2E5F2C-3FE4-469B-975F-6126AD431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28E11E7-28C9-4898-A693-1F2111F9D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7/10</a:t>
            </a:r>
          </a:p>
        </p:txBody>
      </p:sp>
      <p:sp>
        <p:nvSpPr>
          <p:cNvPr id="11" name="Connector 10">
            <a:extLst xmlns:a="http://schemas.openxmlformats.org/drawingml/2006/main">
              <a:ext uri="{FF2B5EF4-FFF2-40B4-BE49-F238E27FC236}">
                <a16:creationId xmlns:a16="http://schemas.microsoft.com/office/drawing/2014/main" id="{CB469979-5B73-415C-8A58-AD6A0B167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208471556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095d0ae09948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8167" y="45720"/>
            <a:ext cx="11135360" cy="626364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D34B995-B5C0-4BAC-A651-3FF3B09B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 | Engineering &amp; Tech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424961B-52BA-4370-AC5E-5CFC762EF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THU | 8/10</a:t>
            </a:r>
          </a:p>
        </p:txBody>
      </p:sp>
    </p:spTree>
    <p:extLst>
      <p:ext uri="{BB962C8B-B14F-4D97-AF65-F5344CB8AC3E}">
        <p14:creationId xmlns:p14="http://schemas.microsoft.com/office/powerpoint/2010/main" val="5706097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68BE5BA3-1300-4F85-AECD-20EDE289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GET IT WORKING | ~10 MIN</a:t>
            </a:r>
          </a:p>
        </p:txBody>
      </p:sp>
      <p:sp>
        <p:nvSpPr>
          <p:cNvPr id="3" name="Rounded Rectangle 2">
            <a:extLst xmlns:a="http://schemas.openxmlformats.org/drawingml/2006/main">
              <a:ext uri="{FF2B5EF4-FFF2-40B4-BE49-F238E27FC236}">
                <a16:creationId xmlns:a16="http://schemas.microsoft.com/office/drawing/2014/main" id="{241C3EA9-13E5-4C0C-9B43-918B7273E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148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00E67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00E676"/>
                </a:solidFill>
                <a:latin typeface="Calibri"/>
                <a:ea typeface="Calibri"/>
                <a:cs typeface="Calibri"/>
              </a:rPr>
              <a:t>Voice 2 | Pair Work</a:t>
            </a:r>
          </a:p>
        </p:txBody>
      </p:sp>
      <p:sp>
        <p:nvSpPr>
          <p:cNvPr id="4" name="Rounded Rectangle 3">
            <a:extLst xmlns:a="http://schemas.openxmlformats.org/drawingml/2006/main">
              <a:ext uri="{FF2B5EF4-FFF2-40B4-BE49-F238E27FC236}">
                <a16:creationId xmlns:a16="http://schemas.microsoft.com/office/drawing/2014/main" id="{24619D05-EB92-446F-85C0-D5677B053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0" y="41148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D4A01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Code | 10 min</a:t>
            </a:r>
          </a:p>
        </p:txBody>
      </p:sp>
      <p:sp>
        <p:nvSpPr>
          <p:cNvPr id="5" name="Rounded Rectangle 4">
            <a:extLst xmlns:a="http://schemas.openxmlformats.org/drawingml/2006/main">
              <a:ext uri="{FF2B5EF4-FFF2-40B4-BE49-F238E27FC236}">
                <a16:creationId xmlns:a16="http://schemas.microsoft.com/office/drawing/2014/main" id="{BBFAE2A5-3E6E-4C01-B06F-53F3F5346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14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Oval 5">
            <a:extLst xmlns:a="http://schemas.openxmlformats.org/drawingml/2006/main">
              <a:ext uri="{FF2B5EF4-FFF2-40B4-BE49-F238E27FC236}">
                <a16:creationId xmlns:a16="http://schemas.microsoft.com/office/drawing/2014/main" id="{5EDCD4FA-4036-43C5-B005-C39C11B5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BEA77375-644E-43E7-9549-A7D1CC9DD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Open template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3C265FE-3790-4943-B5FF-7FC824178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Open the RAISE Playground template linked in Canvas.</a:t>
            </a:r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818B49CF-2C87-4DEB-BAE4-2048F2F7E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978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Oval 9">
            <a:extLst xmlns:a="http://schemas.openxmlformats.org/drawingml/2006/main">
              <a:ext uri="{FF2B5EF4-FFF2-40B4-BE49-F238E27FC236}">
                <a16:creationId xmlns:a16="http://schemas.microsoft.com/office/drawing/2014/main" id="{D8F30C59-C1D5-46CB-87B1-D6C46A191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06211CB-49E9-4C86-81B4-48326F998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Paste your URL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74C7D4AA-E09B-4D6D-8AAC-01F903B3B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Find the "use model" block. Copy the model URL from your Canvas submission comment.</a:t>
            </a:r>
          </a:p>
        </p:txBody>
      </p:sp>
      <p:sp>
        <p:nvSpPr>
          <p:cNvPr id="13" name="Rounded Rectangle 12">
            <a:extLst xmlns:a="http://schemas.openxmlformats.org/drawingml/2006/main">
              <a:ext uri="{FF2B5EF4-FFF2-40B4-BE49-F238E27FC236}">
                <a16:creationId xmlns:a16="http://schemas.microsoft.com/office/drawing/2014/main" id="{F7BB60C1-3273-4F5B-AE65-EF866CB9E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442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Oval 13">
            <a:extLst xmlns:a="http://schemas.openxmlformats.org/drawingml/2006/main">
              <a:ext uri="{FF2B5EF4-FFF2-40B4-BE49-F238E27FC236}">
                <a16:creationId xmlns:a16="http://schemas.microsoft.com/office/drawing/2014/main" id="{72975017-0B80-4B46-89CC-87FF6FB16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54B5BF7A-0640-45A6-853B-66394D63B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Set your classes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691ABAD0-29E8-48A5-9646-63A6A524F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On each "if prediction is" block, click the dropdown and pick a class name.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44AA9EE8-7B28-42A4-8168-5E6175703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9067" y="1371600"/>
            <a:ext cx="2697480" cy="43891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Oval 17">
            <a:extLst xmlns:a="http://schemas.openxmlformats.org/drawingml/2006/main">
              <a:ext uri="{FF2B5EF4-FFF2-40B4-BE49-F238E27FC236}">
                <a16:creationId xmlns:a16="http://schemas.microsoft.com/office/drawing/2014/main" id="{D6D7DE3B-1A10-4E5B-8D56-D18B5231A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1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B47A8DDA-9D2A-498D-8D6B-6C5E33889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Run it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E3AAAEB0-E71B-4DAF-9317-0A500CBA9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Click the green flag. Webcam turns on. Test it. The dinosaur should react. If it doesn't, check the URL.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15C9C65E-D97D-4FCB-8FA7-959CDE39E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F9780094-43F0-41A2-8B4C-05550C964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15653268-8DA9-40B9-A726-02EC22CAE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THU | 9/10</a:t>
            </a:r>
          </a:p>
        </p:txBody>
      </p:sp>
      <p:sp>
        <p:nvSpPr>
          <p:cNvPr id="24" name="Connector 23">
            <a:extLst xmlns:a="http://schemas.openxmlformats.org/drawingml/2006/main">
              <a:ext uri="{FF2B5EF4-FFF2-40B4-BE49-F238E27FC236}">
                <a16:creationId xmlns:a16="http://schemas.microsoft.com/office/drawing/2014/main" id="{2164E808-F40B-4986-A65B-AF91C89AD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632414333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2026-08-15T20:30:00.0510000Z</dcterms:created>
  <dcterms:modified xsi:type="dcterms:W3CDTF">2026-08-15T20:30:00.0510000Z</dcterms:modified>
</coreProperties>
</file>