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9144000" cy="6858000"/>
  <p:embeddedFontLst>
    <p:embeddedFont>
      <p:font typeface="Helvetica Neue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048">
          <p15:clr>
            <a:srgbClr val="A4A3A4"/>
          </p15:clr>
        </p15:guide>
        <p15:guide id="2" pos="2016">
          <p15:clr>
            <a:srgbClr val="A4A3A4"/>
          </p15:clr>
        </p15:guide>
        <p15:guide id="3" orient="horz" pos="1596">
          <p15:clr>
            <a:srgbClr val="A4A3A4"/>
          </p15:clr>
        </p15:guide>
      </p15:sldGuideLst>
    </p:ext>
    <p:ext uri="{2D200454-40CA-4A62-9FC3-DE9A4176ACB9}">
      <p15:notes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48"/>
        <p:guide pos="2016"/>
        <p:guide pos="1596" orient="horz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regular.fntdata"/><Relationship Id="rId11" Type="http://schemas.openxmlformats.org/officeDocument/2006/relationships/slide" Target="slides/slide6.xml"/><Relationship Id="rId22" Type="http://schemas.openxmlformats.org/officeDocument/2006/relationships/font" Target="fonts/HelveticaNeue-italic.fntdata"/><Relationship Id="rId10" Type="http://schemas.openxmlformats.org/officeDocument/2006/relationships/slide" Target="slides/slide5.xml"/><Relationship Id="rId21" Type="http://schemas.openxmlformats.org/officeDocument/2006/relationships/font" Target="fonts/HelveticaNeue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HelveticaNeue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79484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286000" y="514350"/>
            <a:ext cx="4572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508000" y="3257550"/>
            <a:ext cx="8128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fineartamerica.com/featured/pop-art-gary-grayson.html" TargetMode="External"/><Relationship Id="rId3" Type="http://schemas.openxmlformats.org/officeDocument/2006/relationships/hyperlink" Target="https://displate.com/displate/4799955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/>
          <p:nvPr>
            <p:ph idx="1" type="body"/>
          </p:nvPr>
        </p:nvSpPr>
        <p:spPr>
          <a:xfrm>
            <a:off x="508000" y="3257550"/>
            <a:ext cx="8128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" name="Google Shape;23;p1:notes"/>
          <p:cNvSpPr/>
          <p:nvPr>
            <p:ph idx="2" type="sldImg"/>
          </p:nvPr>
        </p:nvSpPr>
        <p:spPr>
          <a:xfrm>
            <a:off x="2286000" y="514350"/>
            <a:ext cx="4572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:notes"/>
          <p:cNvSpPr/>
          <p:nvPr>
            <p:ph idx="2" type="sldImg"/>
          </p:nvPr>
        </p:nvSpPr>
        <p:spPr>
          <a:xfrm>
            <a:off x="2286000" y="514350"/>
            <a:ext cx="4572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10:notes"/>
          <p:cNvSpPr txBox="1"/>
          <p:nvPr>
            <p:ph idx="1" type="body"/>
          </p:nvPr>
        </p:nvSpPr>
        <p:spPr>
          <a:xfrm>
            <a:off x="508000" y="3257550"/>
            <a:ext cx="8128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7" name="Google Shape;107;p10:notes"/>
          <p:cNvSpPr txBox="1"/>
          <p:nvPr>
            <p:ph idx="12" type="sldNum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1:notes"/>
          <p:cNvSpPr txBox="1"/>
          <p:nvPr>
            <p:ph idx="1" type="body"/>
          </p:nvPr>
        </p:nvSpPr>
        <p:spPr>
          <a:xfrm>
            <a:off x="508000" y="3257550"/>
            <a:ext cx="8128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4" name="Google Shape;114;p11:notes"/>
          <p:cNvSpPr/>
          <p:nvPr>
            <p:ph idx="2" type="sldImg"/>
          </p:nvPr>
        </p:nvSpPr>
        <p:spPr>
          <a:xfrm>
            <a:off x="2286000" y="514350"/>
            <a:ext cx="4572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3:notes"/>
          <p:cNvSpPr/>
          <p:nvPr>
            <p:ph idx="2" type="sldImg"/>
          </p:nvPr>
        </p:nvSpPr>
        <p:spPr>
          <a:xfrm>
            <a:off x="2286000" y="514350"/>
            <a:ext cx="4572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13:notes"/>
          <p:cNvSpPr txBox="1"/>
          <p:nvPr>
            <p:ph idx="1" type="body"/>
          </p:nvPr>
        </p:nvSpPr>
        <p:spPr>
          <a:xfrm>
            <a:off x="508000" y="3257550"/>
            <a:ext cx="8128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1" name="Google Shape;121;p13:notes"/>
          <p:cNvSpPr txBox="1"/>
          <p:nvPr>
            <p:ph idx="12" type="sldNum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:notes"/>
          <p:cNvSpPr/>
          <p:nvPr>
            <p:ph idx="2" type="sldImg"/>
          </p:nvPr>
        </p:nvSpPr>
        <p:spPr>
          <a:xfrm>
            <a:off x="2286000" y="514350"/>
            <a:ext cx="4572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14:notes"/>
          <p:cNvSpPr txBox="1"/>
          <p:nvPr>
            <p:ph idx="1" type="body"/>
          </p:nvPr>
        </p:nvSpPr>
        <p:spPr>
          <a:xfrm>
            <a:off x="508000" y="3257550"/>
            <a:ext cx="8128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0" name="Google Shape;130;p14:notes"/>
          <p:cNvSpPr txBox="1"/>
          <p:nvPr>
            <p:ph idx="12" type="sldNum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5:notes"/>
          <p:cNvSpPr/>
          <p:nvPr>
            <p:ph idx="2" type="sldImg"/>
          </p:nvPr>
        </p:nvSpPr>
        <p:spPr>
          <a:xfrm>
            <a:off x="2286000" y="514350"/>
            <a:ext cx="4572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15:notes"/>
          <p:cNvSpPr txBox="1"/>
          <p:nvPr>
            <p:ph idx="1" type="body"/>
          </p:nvPr>
        </p:nvSpPr>
        <p:spPr>
          <a:xfrm>
            <a:off x="508000" y="3257550"/>
            <a:ext cx="8128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7" name="Google Shape;137;p15:notes"/>
          <p:cNvSpPr txBox="1"/>
          <p:nvPr>
            <p:ph idx="12" type="sldNum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 txBox="1"/>
          <p:nvPr>
            <p:ph idx="1" type="body"/>
          </p:nvPr>
        </p:nvSpPr>
        <p:spPr>
          <a:xfrm>
            <a:off x="508000" y="3257550"/>
            <a:ext cx="8128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" name="Google Shape;29;p2:notes"/>
          <p:cNvSpPr/>
          <p:nvPr>
            <p:ph idx="2" type="sldImg"/>
          </p:nvPr>
        </p:nvSpPr>
        <p:spPr>
          <a:xfrm>
            <a:off x="2286000" y="514350"/>
            <a:ext cx="4572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:notes"/>
          <p:cNvSpPr/>
          <p:nvPr>
            <p:ph idx="2" type="sldImg"/>
          </p:nvPr>
        </p:nvSpPr>
        <p:spPr>
          <a:xfrm>
            <a:off x="2286000" y="514350"/>
            <a:ext cx="4572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" name="Google Shape;35;p3:notes"/>
          <p:cNvSpPr txBox="1"/>
          <p:nvPr>
            <p:ph idx="1" type="body"/>
          </p:nvPr>
        </p:nvSpPr>
        <p:spPr>
          <a:xfrm>
            <a:off x="508000" y="3257550"/>
            <a:ext cx="8128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Teacher Notes: Andy Warhol, Roy Lichtenstein, Yayoi Kusama, Keith Haring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" name="Google Shape;36;p3:notes"/>
          <p:cNvSpPr txBox="1"/>
          <p:nvPr>
            <p:ph idx="12" type="sldNum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:notes"/>
          <p:cNvSpPr/>
          <p:nvPr>
            <p:ph idx="2" type="sldImg"/>
          </p:nvPr>
        </p:nvSpPr>
        <p:spPr>
          <a:xfrm>
            <a:off x="2286000" y="514350"/>
            <a:ext cx="45720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" name="Google Shape;42;p4:notes"/>
          <p:cNvSpPr txBox="1"/>
          <p:nvPr>
            <p:ph idx="1" type="body"/>
          </p:nvPr>
        </p:nvSpPr>
        <p:spPr>
          <a:xfrm>
            <a:off x="508000" y="3257550"/>
            <a:ext cx="81279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" name="Google Shape;43;p4:notes"/>
          <p:cNvSpPr txBox="1"/>
          <p:nvPr>
            <p:ph idx="12" type="sldNum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:notes"/>
          <p:cNvSpPr/>
          <p:nvPr>
            <p:ph idx="2" type="sldImg"/>
          </p:nvPr>
        </p:nvSpPr>
        <p:spPr>
          <a:xfrm>
            <a:off x="2286000" y="514350"/>
            <a:ext cx="4572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5:notes"/>
          <p:cNvSpPr txBox="1"/>
          <p:nvPr>
            <p:ph idx="1" type="body"/>
          </p:nvPr>
        </p:nvSpPr>
        <p:spPr>
          <a:xfrm>
            <a:off x="508000" y="3257550"/>
            <a:ext cx="8128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" name="Google Shape;60;p5:notes"/>
          <p:cNvSpPr txBox="1"/>
          <p:nvPr>
            <p:ph idx="12" type="sldNum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:notes"/>
          <p:cNvSpPr/>
          <p:nvPr>
            <p:ph idx="2" type="sldImg"/>
          </p:nvPr>
        </p:nvSpPr>
        <p:spPr>
          <a:xfrm>
            <a:off x="2286000" y="514350"/>
            <a:ext cx="4572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6:notes"/>
          <p:cNvSpPr txBox="1"/>
          <p:nvPr>
            <p:ph idx="1" type="body"/>
          </p:nvPr>
        </p:nvSpPr>
        <p:spPr>
          <a:xfrm>
            <a:off x="508000" y="3257550"/>
            <a:ext cx="8128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" name="Google Shape;67;p6:notes"/>
          <p:cNvSpPr txBox="1"/>
          <p:nvPr>
            <p:ph idx="12" type="sldNum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:notes"/>
          <p:cNvSpPr/>
          <p:nvPr>
            <p:ph idx="2" type="sldImg"/>
          </p:nvPr>
        </p:nvSpPr>
        <p:spPr>
          <a:xfrm>
            <a:off x="2286000" y="514350"/>
            <a:ext cx="4572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p7:notes"/>
          <p:cNvSpPr txBox="1"/>
          <p:nvPr>
            <p:ph idx="1" type="body"/>
          </p:nvPr>
        </p:nvSpPr>
        <p:spPr>
          <a:xfrm>
            <a:off x="508000" y="3257550"/>
            <a:ext cx="8128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Image #1 credit: </a:t>
            </a:r>
            <a:r>
              <a:rPr lang="en-US" u="sng">
                <a:solidFill>
                  <a:srgbClr val="EE0000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https://fineartamerica.com/featured/pop-art-gary-grayson.html</a:t>
            </a:r>
            <a:endParaRPr>
              <a:solidFill>
                <a:srgbClr val="EE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Image #2 credit: </a:t>
            </a:r>
            <a:r>
              <a:rPr lang="en-US" u="sng">
                <a:solidFill>
                  <a:srgbClr val="EE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https://displate.com/displate/4799955</a:t>
            </a:r>
            <a:endParaRPr>
              <a:solidFill>
                <a:srgbClr val="EE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Image #3 credit: ASU YE Curriculum + Technology team</a:t>
            </a:r>
            <a:endParaRPr/>
          </a:p>
        </p:txBody>
      </p:sp>
      <p:sp>
        <p:nvSpPr>
          <p:cNvPr id="75" name="Google Shape;75;p7:notes"/>
          <p:cNvSpPr txBox="1"/>
          <p:nvPr>
            <p:ph idx="12" type="sldNum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:notes"/>
          <p:cNvSpPr/>
          <p:nvPr>
            <p:ph idx="2" type="sldImg"/>
          </p:nvPr>
        </p:nvSpPr>
        <p:spPr>
          <a:xfrm>
            <a:off x="2286000" y="514350"/>
            <a:ext cx="4572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8:notes"/>
          <p:cNvSpPr txBox="1"/>
          <p:nvPr>
            <p:ph idx="1" type="body"/>
          </p:nvPr>
        </p:nvSpPr>
        <p:spPr>
          <a:xfrm>
            <a:off x="508000" y="3257550"/>
            <a:ext cx="8128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" name="Google Shape;85;p8:notes"/>
          <p:cNvSpPr txBox="1"/>
          <p:nvPr>
            <p:ph idx="12" type="sldNum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9:notes"/>
          <p:cNvSpPr txBox="1"/>
          <p:nvPr>
            <p:ph idx="1" type="body"/>
          </p:nvPr>
        </p:nvSpPr>
        <p:spPr>
          <a:xfrm>
            <a:off x="508000" y="3257550"/>
            <a:ext cx="8128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4" name="Google Shape;94;p9:notes"/>
          <p:cNvSpPr/>
          <p:nvPr>
            <p:ph idx="2" type="sldImg"/>
          </p:nvPr>
        </p:nvSpPr>
        <p:spPr>
          <a:xfrm>
            <a:off x="2286000" y="514350"/>
            <a:ext cx="4572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">
  <p:cSld name="Cover slid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457199" y="463073"/>
            <a:ext cx="8189259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Helvetica Neue"/>
              <a:buNone/>
              <a:defRPr i="0" sz="6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457199" y="2291873"/>
            <a:ext cx="463923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b="0" i="0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b="1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b="1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b="1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b="1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b="1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b="1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b="1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b="1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idx="1" type="body"/>
          </p:nvPr>
        </p:nvSpPr>
        <p:spPr>
          <a:xfrm>
            <a:off x="457200" y="1459580"/>
            <a:ext cx="7086600" cy="2979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9pPr>
          </a:lstStyle>
          <a:p/>
        </p:txBody>
      </p:sp>
      <p:cxnSp>
        <p:nvCxnSpPr>
          <p:cNvPr id="18" name="Google Shape;18;p3"/>
          <p:cNvCxnSpPr/>
          <p:nvPr/>
        </p:nvCxnSpPr>
        <p:spPr>
          <a:xfrm>
            <a:off x="457200" y="457200"/>
            <a:ext cx="8229600" cy="0"/>
          </a:xfrm>
          <a:prstGeom prst="straightConnector1">
            <a:avLst/>
          </a:prstGeom>
          <a:noFill/>
          <a:ln cap="flat" cmpd="sng" w="476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57200" y="590550"/>
            <a:ext cx="7086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/>
        </p:nvSpPr>
        <p:spPr>
          <a:xfrm>
            <a:off x="0" y="4621880"/>
            <a:ext cx="9144000" cy="30121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384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Verizon confidential and proprietary. Unauthorized disclosure, reproduction or other use prohibited.</a:t>
            </a:r>
            <a:endParaRPr b="0" i="0" sz="6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590550"/>
            <a:ext cx="7086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b="1" i="0" sz="2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463040"/>
            <a:ext cx="7086600" cy="2975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  <a:defRPr b="1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•"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–"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–"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–"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–"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–"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–"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descr="Logos: Verizon Innovative Learning and J. Orin Edson Entrepreneurship + Innovation Institute at Arizona State University" id="12" name="Google Shape;12;p1"/>
          <p:cNvPicPr preferRelativeResize="0"/>
          <p:nvPr/>
        </p:nvPicPr>
        <p:blipFill rotWithShape="1">
          <a:blip r:embed="rId1">
            <a:alphaModFix/>
          </a:blip>
          <a:srcRect b="76281" l="20603" r="22112" t="14583"/>
          <a:stretch/>
        </p:blipFill>
        <p:spPr>
          <a:xfrm>
            <a:off x="457201" y="4474723"/>
            <a:ext cx="2240604" cy="48638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88">
          <p15:clr>
            <a:srgbClr val="F26B43"/>
          </p15:clr>
        </p15:guide>
        <p15:guide id="2" pos="288">
          <p15:clr>
            <a:srgbClr val="F26B43"/>
          </p15:clr>
        </p15:guide>
        <p15:guide id="3" pos="5472">
          <p15:clr>
            <a:srgbClr val="F26B43"/>
          </p15:clr>
        </p15:guide>
        <p15:guide id="4" pos="4752">
          <p15:clr>
            <a:srgbClr val="F26B43"/>
          </p15:clr>
        </p15:guide>
        <p15:guide id="5" orient="horz" pos="918">
          <p15:clr>
            <a:srgbClr val="F26B43"/>
          </p15:clr>
        </p15:guide>
        <p15:guide id="6" orient="horz" pos="2964">
          <p15:clr>
            <a:srgbClr val="F26B43"/>
          </p15:clr>
        </p15:guide>
        <p15:guide id="7" pos="2880">
          <p15:clr>
            <a:srgbClr val="F26B43"/>
          </p15:clr>
        </p15:guide>
        <p15:guide id="8" orient="horz" pos="372">
          <p15:clr>
            <a:srgbClr val="F26B43"/>
          </p15:clr>
        </p15:guide>
        <p15:guide id="9" orient="horz" pos="3084">
          <p15:clr>
            <a:srgbClr val="F26B43"/>
          </p15:clr>
        </p15:guide>
        <p15:guide id="10" orient="horz" pos="2796">
          <p15:clr>
            <a:srgbClr val="F26B43"/>
          </p15:clr>
        </p15:guide>
        <p15:guide id="11" pos="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drive.google.com/file/d/1bN10MKsGt_mbIwgBQENeJrwUk2GLbzxv/view" TargetMode="External"/><Relationship Id="rId4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hyperlink" Target="https://fineartamerica.com/featured/pop-art-gary-grayson.html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wikiart.org/en/yayoi-kusama" TargetMode="External"/><Relationship Id="rId10" Type="http://schemas.openxmlformats.org/officeDocument/2006/relationships/hyperlink" Target="https://www.architectural-review.com/essays/reputations/yayoi-kusama-1929" TargetMode="External"/><Relationship Id="rId13" Type="http://schemas.openxmlformats.org/officeDocument/2006/relationships/hyperlink" Target="https://www.haring.com/!/art-work/886" TargetMode="External"/><Relationship Id="rId1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hyperlink" Target="https://fineartamerica.com/featured/8-andy-warhol-new-york-artist.html" TargetMode="External"/><Relationship Id="rId9" Type="http://schemas.openxmlformats.org/officeDocument/2006/relationships/image" Target="../media/image5.png"/><Relationship Id="rId15" Type="http://schemas.openxmlformats.org/officeDocument/2006/relationships/image" Target="../media/image12.png"/><Relationship Id="rId14" Type="http://schemas.openxmlformats.org/officeDocument/2006/relationships/hyperlink" Target="https://romeguides.it/2022/08/03/keith-haring/" TargetMode="External"/><Relationship Id="rId17" Type="http://schemas.openxmlformats.org/officeDocument/2006/relationships/image" Target="../media/image4.png"/><Relationship Id="rId16" Type="http://schemas.openxmlformats.org/officeDocument/2006/relationships/image" Target="../media/image10.png"/><Relationship Id="rId5" Type="http://schemas.openxmlformats.org/officeDocument/2006/relationships/hyperlink" Target="https://www.guggenheim-bilbao.eus/en/the-collection/artists/andy-warhol" TargetMode="External"/><Relationship Id="rId6" Type="http://schemas.openxmlformats.org/officeDocument/2006/relationships/image" Target="../media/image16.png"/><Relationship Id="rId18" Type="http://schemas.openxmlformats.org/officeDocument/2006/relationships/image" Target="../media/image3.png"/><Relationship Id="rId7" Type="http://schemas.openxmlformats.org/officeDocument/2006/relationships/hyperlink" Target="https://www.npr.org/2012/10/15/162807890/one-dot-at-a-time-lichtenstein-made-art-pop" TargetMode="External"/><Relationship Id="rId8" Type="http://schemas.openxmlformats.org/officeDocument/2006/relationships/hyperlink" Target="https://www.britannica.com/biography/Roy-Lichtenstein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type="ctrTitle"/>
          </p:nvPr>
        </p:nvSpPr>
        <p:spPr>
          <a:xfrm>
            <a:off x="457200" y="463075"/>
            <a:ext cx="8179200" cy="17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Helvetica Neue"/>
              <a:buNone/>
            </a:pPr>
            <a:r>
              <a:rPr lang="en-US" sz="5400">
                <a:latin typeface="Arial"/>
                <a:ea typeface="Arial"/>
                <a:cs typeface="Arial"/>
                <a:sym typeface="Arial"/>
              </a:rPr>
              <a:t>Verizon Innovative Learning Lab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/>
          <p:nvPr>
            <p:ph idx="1" type="subTitle"/>
          </p:nvPr>
        </p:nvSpPr>
        <p:spPr>
          <a:xfrm>
            <a:off x="257174" y="3104240"/>
            <a:ext cx="6872289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28600" lvl="0" marL="45720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Pathway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: Digital Graphic Design</a:t>
            </a:r>
            <a:endParaRPr/>
          </a:p>
          <a:p>
            <a:pPr indent="-228600" lvl="0" marL="45720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Lesson</a:t>
            </a:r>
            <a:r>
              <a:rPr lang="en-US"/>
              <a:t>: Paths, Shapes, and Colors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"/>
          <p:cNvSpPr txBox="1"/>
          <p:nvPr>
            <p:ph type="title"/>
          </p:nvPr>
        </p:nvSpPr>
        <p:spPr>
          <a:xfrm>
            <a:off x="457200" y="590550"/>
            <a:ext cx="7086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Lesson Activity Video: Paths, Shapes, and Colors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3"/>
          <p:cNvSpPr txBox="1"/>
          <p:nvPr/>
        </p:nvSpPr>
        <p:spPr>
          <a:xfrm>
            <a:off x="457200" y="1459575"/>
            <a:ext cx="2743200" cy="29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Let's jump into it! Watch the video, or follow along in your lesson worksheet.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13" title="DPI U1 C2 L2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93900" y="1460450"/>
            <a:ext cx="5292902" cy="2977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"/>
          <p:cNvSpPr txBox="1"/>
          <p:nvPr>
            <p:ph idx="1" type="body"/>
          </p:nvPr>
        </p:nvSpPr>
        <p:spPr>
          <a:xfrm>
            <a:off x="457199" y="1034716"/>
            <a:ext cx="8422105" cy="34039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0" lang="en-US" sz="1600"/>
              <a:t>Create your own pop art t-shirt design! Your design should include:</a:t>
            </a:r>
            <a:endParaRPr/>
          </a:p>
          <a:p>
            <a:pPr indent="-231775" lvl="0" marL="688975" rtl="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b="0" lang="en-US" sz="1600"/>
              <a:t>A repetitive background (colors, dots, stripes, whatever you want!)</a:t>
            </a:r>
            <a:endParaRPr/>
          </a:p>
          <a:p>
            <a:pPr indent="-231775" lvl="0" marL="688975" rtl="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b="0" lang="en-US" sz="1600"/>
              <a:t>Text of some kind (maybe your name!)</a:t>
            </a:r>
            <a:endParaRPr/>
          </a:p>
          <a:p>
            <a:pPr indent="-231775" lvl="0" marL="688975" rtl="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b="0" lang="en-US" sz="1600"/>
              <a:t>A border around a shape or text</a:t>
            </a:r>
            <a:endParaRPr/>
          </a:p>
          <a:p>
            <a:pPr indent="-231775" lvl="0" marL="688975" rtl="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b="0" lang="en-US" sz="1600"/>
              <a:t>Add any other shapes or designs you want!</a:t>
            </a:r>
            <a:endParaRPr/>
          </a:p>
          <a:p>
            <a:pPr indent="0" lvl="0" marL="457200" rtl="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600"/>
          </a:p>
          <a:p>
            <a:pPr indent="0" lvl="0" marL="457200" rtl="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b="0" lang="en-US" sz="1600"/>
              <a:t>Export your design as a PNG and submit it to your teacher.</a:t>
            </a:r>
            <a:endParaRPr/>
          </a:p>
          <a:p>
            <a:pPr indent="0" lvl="0" marL="457200" rtl="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i="1" sz="1600"/>
          </a:p>
          <a:p>
            <a:pPr indent="457200" lvl="0" marL="457200" rtl="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b="0" i="1" lang="en-US" sz="1600"/>
              <a:t>Stuck? Try creating a simple pop-art name-tag. </a:t>
            </a:r>
            <a:endParaRPr b="0" sz="1600"/>
          </a:p>
          <a:p>
            <a:pPr indent="0" lvl="0" marL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600"/>
          </a:p>
        </p:txBody>
      </p:sp>
      <p:sp>
        <p:nvSpPr>
          <p:cNvPr id="117" name="Google Shape;117;p14"/>
          <p:cNvSpPr txBox="1"/>
          <p:nvPr>
            <p:ph type="title"/>
          </p:nvPr>
        </p:nvSpPr>
        <p:spPr>
          <a:xfrm>
            <a:off x="457200" y="590550"/>
            <a:ext cx="7086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Activity Instructions: Pop Art t-shirt design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5"/>
          <p:cNvSpPr txBox="1"/>
          <p:nvPr>
            <p:ph type="title"/>
          </p:nvPr>
        </p:nvSpPr>
        <p:spPr>
          <a:xfrm>
            <a:off x="457200" y="590550"/>
            <a:ext cx="7086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Optional Challenge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5"/>
          <p:cNvSpPr/>
          <p:nvPr/>
        </p:nvSpPr>
        <p:spPr>
          <a:xfrm>
            <a:off x="457200" y="1168275"/>
            <a:ext cx="4272900" cy="20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Try to recreate this image in </a:t>
            </a:r>
            <a:r>
              <a:rPr lang="en-US" sz="2100"/>
              <a:t>Canva</a:t>
            </a:r>
            <a:r>
              <a:rPr b="0" i="0" lang="en-US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 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1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Export your design as a PNG and submit it along with your poster design.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29475" y="590550"/>
            <a:ext cx="3562351" cy="3562351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5"/>
          <p:cNvSpPr txBox="1"/>
          <p:nvPr/>
        </p:nvSpPr>
        <p:spPr>
          <a:xfrm>
            <a:off x="4951750" y="4207800"/>
            <a:ext cx="3517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Credit: </a:t>
            </a:r>
            <a:r>
              <a:rPr b="0" i="0" lang="en-US" sz="900" u="sng" cap="none" strike="noStrike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/>
              </a:rPr>
              <a:t>Fine Art America</a:t>
            </a:r>
            <a:endParaRPr b="0" i="0" sz="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Artist: Gary Grayson</a:t>
            </a:r>
            <a:endParaRPr b="0" i="0" sz="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 txBox="1"/>
          <p:nvPr>
            <p:ph type="title"/>
          </p:nvPr>
        </p:nvSpPr>
        <p:spPr>
          <a:xfrm>
            <a:off x="457200" y="590550"/>
            <a:ext cx="7086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Share out!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6"/>
          <p:cNvSpPr txBox="1"/>
          <p:nvPr/>
        </p:nvSpPr>
        <p:spPr>
          <a:xfrm>
            <a:off x="457199" y="1459580"/>
            <a:ext cx="8208169" cy="2979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Answer the reflection questions below on your worksheet or with a partner.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What is something new you learned during this lesson?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How did you use paths, shapes, and colors to create pop art designs?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If you could design and wear a custom hoodie, what would you put on it?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342900" marR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7"/>
          <p:cNvSpPr txBox="1"/>
          <p:nvPr>
            <p:ph type="title"/>
          </p:nvPr>
        </p:nvSpPr>
        <p:spPr>
          <a:xfrm>
            <a:off x="457200" y="590550"/>
            <a:ext cx="7086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You did it!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7"/>
          <p:cNvSpPr txBox="1"/>
          <p:nvPr/>
        </p:nvSpPr>
        <p:spPr>
          <a:xfrm>
            <a:off x="457199" y="1459580"/>
            <a:ext cx="8208169" cy="2979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2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 five, you completed this lesson!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457200" y="590550"/>
            <a:ext cx="7086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Paths, Shapes, and Colors</a:t>
            </a:r>
            <a:endParaRPr/>
          </a:p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457200" y="1459575"/>
            <a:ext cx="8229600" cy="29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2286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</a:pPr>
            <a:r>
              <a:rPr b="0" lang="en-US" sz="2500"/>
              <a:t>In this lesson, you will learn how to design custom projects in Canva using paths, shapes and colors.</a:t>
            </a:r>
            <a:endParaRPr sz="25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457200" y="602581"/>
            <a:ext cx="7086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Warm up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of the different chair styles from the 1960s. " id="39" name="Google Shape;39;p6"/>
          <p:cNvSpPr txBox="1"/>
          <p:nvPr/>
        </p:nvSpPr>
        <p:spPr>
          <a:xfrm>
            <a:off x="457200" y="1459575"/>
            <a:ext cx="7086600" cy="29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US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are some real-world examples of pop-art artists?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975" y="1367162"/>
            <a:ext cx="2003076" cy="2003076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7"/>
          <p:cNvSpPr txBox="1"/>
          <p:nvPr/>
        </p:nvSpPr>
        <p:spPr>
          <a:xfrm>
            <a:off x="214613" y="3543938"/>
            <a:ext cx="2003100" cy="6465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Artist: Andy Warhol</a:t>
            </a:r>
            <a:endParaRPr b="0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Credit: </a:t>
            </a:r>
            <a:r>
              <a:rPr b="0" i="0" lang="en-US" sz="900" u="sng" cap="none" strike="noStrike">
                <a:solidFill>
                  <a:srgbClr val="EE00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Fine Art America</a:t>
            </a:r>
            <a:endParaRPr b="0" i="0" sz="900" u="none" cap="none" strike="noStrike">
              <a:solidFill>
                <a:srgbClr val="EE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Photo Credit: </a:t>
            </a:r>
            <a:r>
              <a:rPr b="0" i="0" lang="en-US" sz="900" u="sng" cap="none" strike="noStrike">
                <a:solidFill>
                  <a:srgbClr val="EE00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Guggenheim Bilbao</a:t>
            </a:r>
            <a:endParaRPr b="0" i="0" sz="900" u="none" cap="none" strike="noStrike">
              <a:solidFill>
                <a:srgbClr val="EE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7" name="Google Shape;47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52093" y="1369830"/>
            <a:ext cx="2003075" cy="1915668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7"/>
          <p:cNvSpPr txBox="1"/>
          <p:nvPr/>
        </p:nvSpPr>
        <p:spPr>
          <a:xfrm>
            <a:off x="2452063" y="3543950"/>
            <a:ext cx="2003100" cy="6465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Artist: Roy Lichtenstein</a:t>
            </a:r>
            <a:endParaRPr b="0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Credit: </a:t>
            </a:r>
            <a:r>
              <a:rPr b="0" i="0" lang="en-US" sz="900" u="sng" cap="none" strike="noStrike">
                <a:solidFill>
                  <a:srgbClr val="EE00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NPR</a:t>
            </a:r>
            <a:endParaRPr b="0" i="0" sz="900" u="none" cap="none" strike="noStrike">
              <a:solidFill>
                <a:srgbClr val="EE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Photo Credit: </a:t>
            </a:r>
            <a:r>
              <a:rPr b="0" i="0" lang="en-US" sz="900" u="sng" cap="none" strike="noStrike">
                <a:solidFill>
                  <a:srgbClr val="EE00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Britannica</a:t>
            </a:r>
            <a:endParaRPr b="0" i="0" sz="900" u="none" cap="none" strike="noStrike">
              <a:solidFill>
                <a:srgbClr val="EE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9" name="Google Shape;49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689184" y="1410886"/>
            <a:ext cx="2003074" cy="20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7"/>
          <p:cNvSpPr txBox="1"/>
          <p:nvPr/>
        </p:nvSpPr>
        <p:spPr>
          <a:xfrm>
            <a:off x="4689150" y="3543938"/>
            <a:ext cx="2003100" cy="6465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Artist: Yayoi Kusama</a:t>
            </a:r>
            <a:endParaRPr b="0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Credit: </a:t>
            </a:r>
            <a:r>
              <a:rPr b="0" i="0" lang="en-US" sz="900" u="sng" cap="none" strike="noStrike">
                <a:solidFill>
                  <a:srgbClr val="EE00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Architectural Review</a:t>
            </a:r>
            <a:endParaRPr b="0" i="0" sz="900" u="none" cap="none" strike="noStrike">
              <a:solidFill>
                <a:srgbClr val="EE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Photo Credit: </a:t>
            </a:r>
            <a:r>
              <a:rPr b="0" i="0" lang="en-US" sz="900" u="sng" cap="none" strike="noStrike">
                <a:solidFill>
                  <a:srgbClr val="EE00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WiKiArt</a:t>
            </a:r>
            <a:endParaRPr b="0" i="0" sz="900" u="none" cap="none" strike="noStrike">
              <a:solidFill>
                <a:srgbClr val="EE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1" name="Google Shape;51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926301" y="1410887"/>
            <a:ext cx="2003075" cy="2003075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7"/>
          <p:cNvSpPr txBox="1"/>
          <p:nvPr/>
        </p:nvSpPr>
        <p:spPr>
          <a:xfrm>
            <a:off x="6926275" y="3539013"/>
            <a:ext cx="2003100" cy="6465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Artist: Keith Haring</a:t>
            </a:r>
            <a:endParaRPr b="0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Credit: </a:t>
            </a:r>
            <a:r>
              <a:rPr b="0" i="0" lang="en-US" sz="900" u="sng" cap="none" strike="noStrike">
                <a:solidFill>
                  <a:srgbClr val="EE00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Haring.com</a:t>
            </a:r>
            <a:endParaRPr b="0" i="0" sz="900" u="none" cap="none" strike="noStrike">
              <a:solidFill>
                <a:srgbClr val="EE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Photo Credit: </a:t>
            </a:r>
            <a:r>
              <a:rPr b="0" i="0" lang="en-US" sz="900" u="sng" cap="none" strike="noStrike">
                <a:solidFill>
                  <a:srgbClr val="EE00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Rome Guides</a:t>
            </a:r>
            <a:endParaRPr b="0" i="0" sz="900" u="none" cap="none" strike="noStrike">
              <a:solidFill>
                <a:srgbClr val="EE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3" name="Google Shape;53;p7"/>
          <p:cNvPicPr preferRelativeResize="0"/>
          <p:nvPr/>
        </p:nvPicPr>
        <p:blipFill rotWithShape="1">
          <a:blip r:embed="rId15">
            <a:alphaModFix/>
          </a:blip>
          <a:srcRect b="18901" l="22308" r="21906" t="4074"/>
          <a:stretch/>
        </p:blipFill>
        <p:spPr>
          <a:xfrm>
            <a:off x="752363" y="704650"/>
            <a:ext cx="927600" cy="8871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4" name="Google Shape;54;p7"/>
          <p:cNvPicPr preferRelativeResize="0"/>
          <p:nvPr/>
        </p:nvPicPr>
        <p:blipFill rotWithShape="1">
          <a:blip r:embed="rId16">
            <a:alphaModFix/>
          </a:blip>
          <a:srcRect b="36080" l="27756" r="0" t="19204"/>
          <a:stretch/>
        </p:blipFill>
        <p:spPr>
          <a:xfrm>
            <a:off x="2969863" y="704650"/>
            <a:ext cx="967500" cy="8871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5" name="Google Shape;55;p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5247188" y="704650"/>
            <a:ext cx="887100" cy="8871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6" name="Google Shape;56;p7"/>
          <p:cNvPicPr preferRelativeResize="0"/>
          <p:nvPr/>
        </p:nvPicPr>
        <p:blipFill rotWithShape="1">
          <a:blip r:embed="rId18">
            <a:alphaModFix/>
          </a:blip>
          <a:srcRect b="44965" l="9857" r="15521" t="8331"/>
          <a:stretch/>
        </p:blipFill>
        <p:spPr>
          <a:xfrm>
            <a:off x="7444088" y="696240"/>
            <a:ext cx="967500" cy="9039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 txBox="1"/>
          <p:nvPr>
            <p:ph type="title"/>
          </p:nvPr>
        </p:nvSpPr>
        <p:spPr>
          <a:xfrm>
            <a:off x="457200" y="590550"/>
            <a:ext cx="7086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Lesson Objectives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8"/>
          <p:cNvSpPr txBox="1"/>
          <p:nvPr/>
        </p:nvSpPr>
        <p:spPr>
          <a:xfrm>
            <a:off x="457200" y="1459580"/>
            <a:ext cx="6918158" cy="2979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By the end of this lesson, you will be able to 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8125" lvl="0" marL="688975" marR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Identify three features of the Pop-Art style from samples.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8125" lvl="0" marL="688975" marR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shapes, paths, and colors to create a Pop-Art design in </a:t>
            </a:r>
            <a:r>
              <a:rPr lang="en-US" sz="1900"/>
              <a:t>Canva</a:t>
            </a: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8125" lvl="0" marL="688975" marR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Design your own Pop-Art </a:t>
            </a:r>
            <a:r>
              <a:rPr lang="en-US" sz="1900"/>
              <a:t>t-shirt</a:t>
            </a: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by following a video tutorial.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"/>
          <p:cNvSpPr txBox="1"/>
          <p:nvPr>
            <p:ph type="title"/>
          </p:nvPr>
        </p:nvSpPr>
        <p:spPr>
          <a:xfrm>
            <a:off x="457200" y="590550"/>
            <a:ext cx="7086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Materials Needed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9"/>
          <p:cNvSpPr txBox="1"/>
          <p:nvPr/>
        </p:nvSpPr>
        <p:spPr>
          <a:xfrm>
            <a:off x="457200" y="1232300"/>
            <a:ext cx="4393500" cy="32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this lesson, you will need the following materials: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1775" lvl="0" marL="688975" marR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laptop/tablet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1775" lvl="0" marL="688975" marR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US" sz="1800"/>
              <a:t>Canva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account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1775" lvl="0" marL="688975" marR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Optional: Activity Worksheet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9" title="Canva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1000" y="2533650"/>
            <a:ext cx="4615800" cy="146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/>
          <p:nvPr>
            <p:ph type="title"/>
          </p:nvPr>
        </p:nvSpPr>
        <p:spPr>
          <a:xfrm>
            <a:off x="457200" y="590550"/>
            <a:ext cx="7086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Pop-Art Features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0"/>
          <p:cNvSpPr txBox="1"/>
          <p:nvPr/>
        </p:nvSpPr>
        <p:spPr>
          <a:xfrm>
            <a:off x="457200" y="1459575"/>
            <a:ext cx="4719000" cy="29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Graphic design software makes it easier than ever to create awesome Pop-Art designs. Notice how these examples use these three Pop-Art features: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1775" lvl="0" marL="688975" marR="0" rtl="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Bright-colored shapes with strong borders.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1775" lvl="0" marL="688975" marR="0" rtl="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Repeating patterns such as dots, lines, and images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1775" lvl="0" marL="688975" marR="0" rtl="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They remind you of comic strips, magazines, and movies (together known as Mass Media).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76100" y="590538"/>
            <a:ext cx="1445724" cy="1445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0"/>
          <p:cNvPicPr preferRelativeResize="0"/>
          <p:nvPr/>
        </p:nvPicPr>
        <p:blipFill rotWithShape="1">
          <a:blip r:embed="rId4">
            <a:alphaModFix/>
          </a:blip>
          <a:srcRect b="17146" l="0" r="0" t="11409"/>
          <a:stretch/>
        </p:blipFill>
        <p:spPr>
          <a:xfrm>
            <a:off x="7698288" y="3715800"/>
            <a:ext cx="1445700" cy="144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0"/>
          <p:cNvPicPr preferRelativeResize="0"/>
          <p:nvPr/>
        </p:nvPicPr>
        <p:blipFill rotWithShape="1">
          <a:blip r:embed="rId5">
            <a:alphaModFix/>
          </a:blip>
          <a:srcRect b="40775" l="0" r="0" t="0"/>
          <a:stretch/>
        </p:blipFill>
        <p:spPr>
          <a:xfrm>
            <a:off x="6188425" y="2142051"/>
            <a:ext cx="1743331" cy="144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1"/>
          <p:cNvSpPr txBox="1"/>
          <p:nvPr>
            <p:ph type="title"/>
          </p:nvPr>
        </p:nvSpPr>
        <p:spPr>
          <a:xfrm>
            <a:off x="457200" y="590550"/>
            <a:ext cx="7086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Knowledge Check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1"/>
          <p:cNvSpPr/>
          <p:nvPr/>
        </p:nvSpPr>
        <p:spPr>
          <a:xfrm>
            <a:off x="336883" y="1070837"/>
            <a:ext cx="7504789" cy="4523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pop art concept does each image below show?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6600" y="1773557"/>
            <a:ext cx="2278649" cy="2278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1"/>
          <p:cNvPicPr preferRelativeResize="0"/>
          <p:nvPr/>
        </p:nvPicPr>
        <p:blipFill rotWithShape="1">
          <a:blip r:embed="rId4">
            <a:alphaModFix/>
          </a:blip>
          <a:srcRect b="17146" l="0" r="0" t="11409"/>
          <a:stretch/>
        </p:blipFill>
        <p:spPr>
          <a:xfrm>
            <a:off x="6448607" y="1773550"/>
            <a:ext cx="2278800" cy="227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1"/>
          <p:cNvPicPr preferRelativeResize="0"/>
          <p:nvPr/>
        </p:nvPicPr>
        <p:blipFill rotWithShape="1">
          <a:blip r:embed="rId5">
            <a:alphaModFix/>
          </a:blip>
          <a:srcRect b="40775" l="0" r="0" t="0"/>
          <a:stretch/>
        </p:blipFill>
        <p:spPr>
          <a:xfrm>
            <a:off x="3198057" y="1773475"/>
            <a:ext cx="2747754" cy="227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 txBox="1"/>
          <p:nvPr>
            <p:ph type="title"/>
          </p:nvPr>
        </p:nvSpPr>
        <p:spPr>
          <a:xfrm>
            <a:off x="457200" y="590550"/>
            <a:ext cx="7086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Knowledge Check Answers</a:t>
            </a:r>
            <a:endParaRPr/>
          </a:p>
        </p:txBody>
      </p:sp>
      <p:sp>
        <p:nvSpPr>
          <p:cNvPr id="97" name="Google Shape;97;p12"/>
          <p:cNvSpPr txBox="1"/>
          <p:nvPr>
            <p:ph idx="1" type="body"/>
          </p:nvPr>
        </p:nvSpPr>
        <p:spPr>
          <a:xfrm>
            <a:off x="457200" y="1077825"/>
            <a:ext cx="7086600" cy="34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0" lang="en-US" sz="1800"/>
              <a:t>What pop art concept does each image below show?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0" sz="1800"/>
          </a:p>
        </p:txBody>
      </p:sp>
      <p:sp>
        <p:nvSpPr>
          <p:cNvPr id="98" name="Google Shape;98;p12"/>
          <p:cNvSpPr/>
          <p:nvPr/>
        </p:nvSpPr>
        <p:spPr>
          <a:xfrm>
            <a:off x="488000" y="3930002"/>
            <a:ext cx="2211900" cy="4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Bright colored “flash” shapes with solid borders.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2"/>
          <p:cNvSpPr/>
          <p:nvPr/>
        </p:nvSpPr>
        <p:spPr>
          <a:xfrm>
            <a:off x="6448595" y="3987154"/>
            <a:ext cx="2449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Repeating dot patterns.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2"/>
          <p:cNvSpPr/>
          <p:nvPr/>
        </p:nvSpPr>
        <p:spPr>
          <a:xfrm>
            <a:off x="3200400" y="3930000"/>
            <a:ext cx="2747700" cy="4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Reminder of pop-culture: Actress Audrey Hepburn.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6600" y="1639207"/>
            <a:ext cx="2278649" cy="2278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2"/>
          <p:cNvPicPr preferRelativeResize="0"/>
          <p:nvPr/>
        </p:nvPicPr>
        <p:blipFill rotWithShape="1">
          <a:blip r:embed="rId4">
            <a:alphaModFix/>
          </a:blip>
          <a:srcRect b="17146" l="0" r="0" t="11409"/>
          <a:stretch/>
        </p:blipFill>
        <p:spPr>
          <a:xfrm>
            <a:off x="6448607" y="1639200"/>
            <a:ext cx="2278800" cy="227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2"/>
          <p:cNvPicPr preferRelativeResize="0"/>
          <p:nvPr/>
        </p:nvPicPr>
        <p:blipFill rotWithShape="1">
          <a:blip r:embed="rId5">
            <a:alphaModFix/>
          </a:blip>
          <a:srcRect b="40775" l="0" r="0" t="0"/>
          <a:stretch/>
        </p:blipFill>
        <p:spPr>
          <a:xfrm>
            <a:off x="3198057" y="1651350"/>
            <a:ext cx="2747754" cy="227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Verizon PowerPoint 2017">
  <a:themeElements>
    <a:clrScheme name="Custom 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D52B1E"/>
      </a:accent1>
      <a:accent2>
        <a:srgbClr val="D8DADA"/>
      </a:accent2>
      <a:accent3>
        <a:srgbClr val="FFBC3D"/>
      </a:accent3>
      <a:accent4>
        <a:srgbClr val="ED7000"/>
      </a:accent4>
      <a:accent5>
        <a:srgbClr val="00AC3E"/>
      </a:accent5>
      <a:accent6>
        <a:srgbClr val="0088CE"/>
      </a:accent6>
      <a:hlink>
        <a:srgbClr val="000000"/>
      </a:hlink>
      <a:folHlink>
        <a:srgbClr val="0088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