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2" r:id="rId5"/>
    <p:sldMasterId id="2147483675" r:id="rId6"/>
    <p:sldMasterId id="2147483687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</p:sldIdLst>
  <p:sldSz cy="6858000" cx="12192000"/>
  <p:notesSz cx="6858000" cy="9144000"/>
  <p:embeddedFontLst>
    <p:embeddedFont>
      <p:font typeface="Raleway"/>
      <p:regular r:id="rId41"/>
      <p:bold r:id="rId42"/>
      <p:italic r:id="rId43"/>
      <p:boldItalic r:id="rId44"/>
    </p:embeddedFont>
    <p:embeddedFont>
      <p:font typeface="Bad Script"/>
      <p:regular r:id="rId45"/>
    </p:embeddedFont>
    <p:embeddedFont>
      <p:font typeface="Montserrat"/>
      <p:regular r:id="rId46"/>
      <p:bold r:id="rId47"/>
      <p:italic r:id="rId48"/>
      <p:boldItalic r:id="rId49"/>
    </p:embeddedFont>
    <p:embeddedFont>
      <p:font typeface="Poppins"/>
      <p:regular r:id="rId50"/>
      <p:bold r:id="rId51"/>
      <p:italic r:id="rId52"/>
      <p:boldItalic r:id="rId53"/>
    </p:embeddedFont>
    <p:embeddedFont>
      <p:font typeface="Libre Baskerville"/>
      <p:regular r:id="rId54"/>
      <p:bold r:id="rId55"/>
      <p:italic r:id="rId56"/>
    </p:embeddedFont>
    <p:embeddedFont>
      <p:font typeface="Gill Sans"/>
      <p:regular r:id="rId57"/>
      <p:bold r:id="rId58"/>
    </p:embeddedFont>
    <p:embeddedFont>
      <p:font typeface="Open Sans"/>
      <p:regular r:id="rId59"/>
      <p:bold r:id="rId60"/>
      <p:italic r:id="rId61"/>
      <p:boldItalic r:id="rId62"/>
    </p:embeddedFont>
    <p:embeddedFont>
      <p:font typeface="Century Gothic"/>
      <p:regular r:id="rId63"/>
      <p:bold r:id="rId64"/>
      <p:italic r:id="rId65"/>
      <p:boldItalic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7" roundtripDataSignature="AMtx7mgFHsflopMQMogt6zCNI3oO0WbX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1F5CF80-6318-4898-972E-C073EB6EF3A1}">
  <a:tblStyle styleId="{D1F5CF80-6318-4898-972E-C073EB6EF3A1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fill>
          <a:solidFill>
            <a:srgbClr val="E6E6E6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E6E6E6"/>
          </a:solidFill>
        </a:fill>
      </a:tcStyle>
    </a:band1V>
    <a:band2V>
      <a:tcTxStyle b="off" i="off"/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4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4"/>
          </a:solidFill>
        </a:fill>
      </a:tcStyle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Gill Sans MT"/>
          <a:ea typeface="Gill Sans MT"/>
          <a:cs typeface="Gill Sans MT"/>
        </a:font>
        <a:schemeClr val="dk1"/>
      </a:tcTxStyle>
    </a:seCell>
    <a:swCell>
      <a:tcTxStyle b="on" i="off">
        <a:font>
          <a:latin typeface="Gill Sans MT"/>
          <a:ea typeface="Gill Sans MT"/>
          <a:cs typeface="Gill Sans MT"/>
        </a:font>
        <a:schemeClr val="dk1"/>
      </a:tcTx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4"/>
          </a:solidFill>
        </a:fill>
      </a:tcStyle>
    </a:firstRow>
    <a:neCell>
      <a:tcTxStyle b="off" i="off"/>
    </a:neCell>
    <a:nwCell>
      <a:tcTxStyle b="off" i="off"/>
    </a:nwCell>
  </a:tblStyle>
  <a:tblStyle styleId="{43A42E14-E862-4C5F-AA6C-E601DD38117F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7BA97FD9-B8A7-4EAA-B695-FB511D3785F3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6E6"/>
          </a:solidFill>
        </a:fill>
      </a:tcStyle>
    </a:wholeTbl>
    <a:band1H>
      <a:tcTxStyle b="off" i="off"/>
      <a:tcStyle>
        <a:fill>
          <a:solidFill>
            <a:srgbClr val="CACA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CACA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dk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dk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font" Target="fonts/Raleway-bold.fntdata"/><Relationship Id="rId41" Type="http://schemas.openxmlformats.org/officeDocument/2006/relationships/font" Target="fonts/Raleway-regular.fntdata"/><Relationship Id="rId44" Type="http://schemas.openxmlformats.org/officeDocument/2006/relationships/font" Target="fonts/Raleway-boldItalic.fntdata"/><Relationship Id="rId43" Type="http://schemas.openxmlformats.org/officeDocument/2006/relationships/font" Target="fonts/Raleway-italic.fntdata"/><Relationship Id="rId46" Type="http://schemas.openxmlformats.org/officeDocument/2006/relationships/font" Target="fonts/Montserrat-regular.fntdata"/><Relationship Id="rId45" Type="http://schemas.openxmlformats.org/officeDocument/2006/relationships/font" Target="fonts/BadScript-regular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font" Target="fonts/Montserrat-italic.fntdata"/><Relationship Id="rId47" Type="http://schemas.openxmlformats.org/officeDocument/2006/relationships/font" Target="fonts/Montserrat-bold.fntdata"/><Relationship Id="rId49" Type="http://schemas.openxmlformats.org/officeDocument/2006/relationships/font" Target="fonts/Montserrat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font" Target="fonts/OpenSans-boldItalic.fntdata"/><Relationship Id="rId61" Type="http://schemas.openxmlformats.org/officeDocument/2006/relationships/font" Target="fonts/OpenSans-italic.fntdata"/><Relationship Id="rId20" Type="http://schemas.openxmlformats.org/officeDocument/2006/relationships/slide" Target="slides/slide12.xml"/><Relationship Id="rId64" Type="http://schemas.openxmlformats.org/officeDocument/2006/relationships/font" Target="fonts/CenturyGothic-bold.fntdata"/><Relationship Id="rId63" Type="http://schemas.openxmlformats.org/officeDocument/2006/relationships/font" Target="fonts/CenturyGothic-regular.fntdata"/><Relationship Id="rId22" Type="http://schemas.openxmlformats.org/officeDocument/2006/relationships/slide" Target="slides/slide14.xml"/><Relationship Id="rId66" Type="http://schemas.openxmlformats.org/officeDocument/2006/relationships/font" Target="fonts/CenturyGothic-boldItalic.fntdata"/><Relationship Id="rId21" Type="http://schemas.openxmlformats.org/officeDocument/2006/relationships/slide" Target="slides/slide13.xml"/><Relationship Id="rId65" Type="http://schemas.openxmlformats.org/officeDocument/2006/relationships/font" Target="fonts/CenturyGothic-italic.fntdata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67" Type="http://customschemas.google.com/relationships/presentationmetadata" Target="metadata"/><Relationship Id="rId60" Type="http://schemas.openxmlformats.org/officeDocument/2006/relationships/font" Target="fonts/OpenSans-bold.fntdata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font" Target="fonts/Poppins-bold.fntdata"/><Relationship Id="rId50" Type="http://schemas.openxmlformats.org/officeDocument/2006/relationships/font" Target="fonts/Poppins-regular.fntdata"/><Relationship Id="rId53" Type="http://schemas.openxmlformats.org/officeDocument/2006/relationships/font" Target="fonts/Poppins-boldItalic.fntdata"/><Relationship Id="rId52" Type="http://schemas.openxmlformats.org/officeDocument/2006/relationships/font" Target="fonts/Poppins-italic.fntdata"/><Relationship Id="rId11" Type="http://schemas.openxmlformats.org/officeDocument/2006/relationships/slide" Target="slides/slide3.xml"/><Relationship Id="rId55" Type="http://schemas.openxmlformats.org/officeDocument/2006/relationships/font" Target="fonts/LibreBaskerville-bold.fntdata"/><Relationship Id="rId10" Type="http://schemas.openxmlformats.org/officeDocument/2006/relationships/slide" Target="slides/slide2.xml"/><Relationship Id="rId54" Type="http://schemas.openxmlformats.org/officeDocument/2006/relationships/font" Target="fonts/LibreBaskerville-regular.fntdata"/><Relationship Id="rId13" Type="http://schemas.openxmlformats.org/officeDocument/2006/relationships/slide" Target="slides/slide5.xml"/><Relationship Id="rId57" Type="http://schemas.openxmlformats.org/officeDocument/2006/relationships/font" Target="fonts/GillSans-regular.fntdata"/><Relationship Id="rId12" Type="http://schemas.openxmlformats.org/officeDocument/2006/relationships/slide" Target="slides/slide4.xml"/><Relationship Id="rId56" Type="http://schemas.openxmlformats.org/officeDocument/2006/relationships/font" Target="fonts/LibreBaskerville-italic.fntdata"/><Relationship Id="rId15" Type="http://schemas.openxmlformats.org/officeDocument/2006/relationships/slide" Target="slides/slide7.xml"/><Relationship Id="rId59" Type="http://schemas.openxmlformats.org/officeDocument/2006/relationships/font" Target="fonts/OpenSans-regular.fntdata"/><Relationship Id="rId14" Type="http://schemas.openxmlformats.org/officeDocument/2006/relationships/slide" Target="slides/slide6.xml"/><Relationship Id="rId58" Type="http://schemas.openxmlformats.org/officeDocument/2006/relationships/font" Target="fonts/GillSans-bold.fnt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a1c6981e50_0_125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g3a1c6981e50_0_125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a1c6981e50_0_125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f07db6dd0c_1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g1f07db6dd0c_1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" name="Google Shape;366;g1f07db6dd0c_1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f07db6dd0c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g1f07db6dd0c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f07db6dd0c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g1f07db6dd0c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f07db6dd0c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g1f07db6dd0c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7" name="Google Shape;40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4" name="Google Shape;41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1" name="Google Shape;42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f07db6dd0c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g1f07db6dd0c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f07db6dd0c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g1f07db6dd0c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f07db6dd0c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g1f07db6dd0c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9561ab2257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g29561ab2257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9" name="Google Shape;299;g29561ab2257_0_93:notes"/>
          <p:cNvSpPr txBox="1"/>
          <p:nvPr>
            <p:ph idx="12" type="sldNum"/>
          </p:nvPr>
        </p:nvSpPr>
        <p:spPr>
          <a:xfrm>
            <a:off x="3884613" y="8685213"/>
            <a:ext cx="2972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r>
              <a:rPr lang="en-US" sz="1200">
                <a:latin typeface="Century Gothic"/>
                <a:ea typeface="Century Gothic"/>
                <a:cs typeface="Century Gothic"/>
                <a:sym typeface="Century Gothic"/>
              </a:rPr>
              <a:t>This slide is animated so that you can control the pacing of notes. Teachers, consider providing the filled-in ones (skeletal notes) to students who may benefit from having them.</a:t>
            </a:r>
            <a:endParaRPr/>
          </a:p>
        </p:txBody>
      </p:sp>
      <p:sp>
        <p:nvSpPr>
          <p:cNvPr id="450" name="Google Shape;45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2" name="Google Shape;46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0" name="Google Shape;47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9" name="Google Shape;47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6" name="Google Shape;48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4" name="Google Shape;494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3" name="Google Shape;50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a1c6981e50_0_207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0" name="Google Shape;510;g3a1c6981e50_0_207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g3a1c6981e50_0_207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0" name="Google Shape;54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8" name="Google Shape;54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f07db6dd0c_3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1f07db6dd0c_3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f07db6dd0c_1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6" name="Google Shape;556;g1f07db6dd0c_1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a1c6981e50_0_65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g3a1c6981e50_0_65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g3a1c6981e50_0_65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991cfb773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1" name="Google Shape;621;g3991cfb773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Use this as an opening to discuss general online communication before moving to our more specific purpose: emailing. If you are using this digitally (for distance learning), consider having students type their answers in a Google Doc with other peers if you want to maintain the peer interactions.</a:t>
            </a:r>
            <a:endParaRPr/>
          </a:p>
        </p:txBody>
      </p:sp>
      <p:sp>
        <p:nvSpPr>
          <p:cNvPr id="622" name="Google Shape;622;g3991cfb773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Use this as an opening to discuss general online communication before moving to our more specific purpose: emailing. If you are using this digitally (for distance learning), consider having students type their answers in a Google Doc with other peers if you want to maintain the peer interactions.</a:t>
            </a:r>
            <a:endParaRPr/>
          </a:p>
        </p:txBody>
      </p:sp>
      <p:sp>
        <p:nvSpPr>
          <p:cNvPr id="312" name="Google Shape;31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0" name="Google Shape;32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f07db6dd0c_0_2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g1f07db6dd0c_0_2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You have this handout and a blank version in the file “Email Cheat Sheet.” I like to introduce this live with the students and work them through these buttons on my screen or with a document camera.</a:t>
            </a:r>
            <a:endParaRPr/>
          </a:p>
        </p:txBody>
      </p:sp>
      <p:sp>
        <p:nvSpPr>
          <p:cNvPr id="339" name="Google Shape;339;g1f07db6dd0c_0_2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You have this handout and a blank version in the file “Email Cheat Sheet.” I like to introduce this live with the students and work them through these buttons on my screen or with a document camera.</a:t>
            </a:r>
            <a:endParaRPr/>
          </a:p>
        </p:txBody>
      </p:sp>
      <p:sp>
        <p:nvSpPr>
          <p:cNvPr id="348" name="Google Shape;34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9561ab2257_0_105"/>
          <p:cNvSpPr txBox="1"/>
          <p:nvPr>
            <p:ph type="title"/>
          </p:nvPr>
        </p:nvSpPr>
        <p:spPr>
          <a:xfrm>
            <a:off x="2141393" y="964692"/>
            <a:ext cx="7917300" cy="1188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g29561ab2257_0_105"/>
          <p:cNvSpPr txBox="1"/>
          <p:nvPr>
            <p:ph idx="1" type="body"/>
          </p:nvPr>
        </p:nvSpPr>
        <p:spPr>
          <a:xfrm>
            <a:off x="2141393" y="2638045"/>
            <a:ext cx="7917300" cy="31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g29561ab2257_0_105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g29561ab2257_0_105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g29561ab2257_0_105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9561ab2257_0_166"/>
          <p:cNvSpPr/>
          <p:nvPr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9561ab2257_0_166"/>
          <p:cNvSpPr txBox="1"/>
          <p:nvPr>
            <p:ph type="title"/>
          </p:nvPr>
        </p:nvSpPr>
        <p:spPr>
          <a:xfrm>
            <a:off x="853440" y="2243828"/>
            <a:ext cx="4389300" cy="1143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g29561ab2257_0_166"/>
          <p:cNvSpPr/>
          <p:nvPr>
            <p:ph idx="2" type="pic"/>
          </p:nvPr>
        </p:nvSpPr>
        <p:spPr>
          <a:xfrm>
            <a:off x="6096000" y="-42172"/>
            <a:ext cx="6102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0" name="Google Shape;80;g29561ab2257_0_166"/>
          <p:cNvSpPr txBox="1"/>
          <p:nvPr>
            <p:ph idx="1" type="body"/>
          </p:nvPr>
        </p:nvSpPr>
        <p:spPr>
          <a:xfrm>
            <a:off x="1150620" y="3549919"/>
            <a:ext cx="3794700" cy="21939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1" name="Google Shape;81;g29561ab2257_0_166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g29561ab2257_0_166"/>
          <p:cNvSpPr txBox="1"/>
          <p:nvPr>
            <p:ph idx="11" type="ftr"/>
          </p:nvPr>
        </p:nvSpPr>
        <p:spPr>
          <a:xfrm>
            <a:off x="853440" y="6236208"/>
            <a:ext cx="507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g29561ab2257_0_166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561ab2257_0_174"/>
          <p:cNvSpPr txBox="1"/>
          <p:nvPr>
            <p:ph type="title"/>
          </p:nvPr>
        </p:nvSpPr>
        <p:spPr>
          <a:xfrm>
            <a:off x="2141393" y="964692"/>
            <a:ext cx="7917300" cy="1188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g29561ab2257_0_174"/>
          <p:cNvSpPr txBox="1"/>
          <p:nvPr>
            <p:ph idx="1" type="body"/>
          </p:nvPr>
        </p:nvSpPr>
        <p:spPr>
          <a:xfrm rot="5400000">
            <a:off x="4548750" y="230395"/>
            <a:ext cx="3102000" cy="79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g29561ab2257_0_174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29561ab2257_0_174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29561ab2257_0_174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561ab2257_0_180"/>
          <p:cNvSpPr txBox="1"/>
          <p:nvPr>
            <p:ph type="title"/>
          </p:nvPr>
        </p:nvSpPr>
        <p:spPr>
          <a:xfrm rot="5400000">
            <a:off x="6864000" y="2726460"/>
            <a:ext cx="4983600" cy="14052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9561ab2257_0_180"/>
          <p:cNvSpPr txBox="1"/>
          <p:nvPr>
            <p:ph idx="1" type="body"/>
          </p:nvPr>
        </p:nvSpPr>
        <p:spPr>
          <a:xfrm rot="5400000">
            <a:off x="2793677" y="284910"/>
            <a:ext cx="4983600" cy="62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g29561ab2257_0_180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g29561ab2257_0_180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g29561ab2257_0_180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f07db6dd0c_3_187"/>
          <p:cNvSpPr txBox="1"/>
          <p:nvPr>
            <p:ph type="ctrTitle"/>
          </p:nvPr>
        </p:nvSpPr>
        <p:spPr>
          <a:xfrm>
            <a:off x="914400" y="2130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05" name="Google Shape;105;g1f07db6dd0c_3_187"/>
          <p:cNvSpPr txBox="1"/>
          <p:nvPr>
            <p:ph idx="1" type="subTitle"/>
          </p:nvPr>
        </p:nvSpPr>
        <p:spPr>
          <a:xfrm>
            <a:off x="1828800" y="3886200"/>
            <a:ext cx="8534400" cy="17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3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6" name="Google Shape;106;g1f07db6dd0c_3_187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g1f07db6dd0c_3_187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g1f07db6dd0c_3_187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f07db6dd0c_3_250"/>
          <p:cNvSpPr/>
          <p:nvPr/>
        </p:nvSpPr>
        <p:spPr>
          <a:xfrm>
            <a:off x="0" y="6727600"/>
            <a:ext cx="12192000" cy="130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1f07db6dd0c_3_250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12" name="Google Shape;112;g1f07db6dd0c_3_25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3815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3300"/>
              <a:buChar char="•"/>
              <a:defRPr/>
            </a:lvl1pPr>
            <a:lvl2pPr indent="-4254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100"/>
              <a:buChar char="–"/>
              <a:defRPr/>
            </a:lvl2pPr>
            <a:lvl3pPr indent="-42545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100"/>
              <a:buChar char="•"/>
              <a:defRPr/>
            </a:lvl3pPr>
            <a:lvl4pPr indent="-4254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00"/>
              <a:buChar char="–"/>
              <a:defRPr/>
            </a:lvl4pPr>
            <a:lvl5pPr indent="-4254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00"/>
              <a:buChar char="»"/>
              <a:defRPr/>
            </a:lvl5pPr>
            <a:lvl6pPr indent="-42545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00"/>
              <a:buChar char="•"/>
              <a:defRPr/>
            </a:lvl6pPr>
            <a:lvl7pPr indent="-42545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00"/>
              <a:buChar char="•"/>
              <a:defRPr/>
            </a:lvl7pPr>
            <a:lvl8pPr indent="-42545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00"/>
              <a:buChar char="•"/>
              <a:defRPr/>
            </a:lvl8pPr>
            <a:lvl9pPr indent="-42545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00"/>
              <a:buChar char="•"/>
              <a:defRPr/>
            </a:lvl9pPr>
          </a:lstStyle>
          <a:p/>
        </p:txBody>
      </p:sp>
      <p:sp>
        <p:nvSpPr>
          <p:cNvPr id="113" name="Google Shape;113;g1f07db6dd0c_3_250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f07db6dd0c_3_181"/>
          <p:cNvSpPr txBox="1"/>
          <p:nvPr>
            <p:ph type="title"/>
          </p:nvPr>
        </p:nvSpPr>
        <p:spPr>
          <a:xfrm>
            <a:off x="508000" y="714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16" name="Google Shape;116;g1f07db6dd0c_3_181"/>
          <p:cNvSpPr txBox="1"/>
          <p:nvPr>
            <p:ph idx="1" type="body"/>
          </p:nvPr>
        </p:nvSpPr>
        <p:spPr>
          <a:xfrm>
            <a:off x="789600" y="1377800"/>
            <a:ext cx="10280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117" name="Google Shape;117;g1f07db6dd0c_3_181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g1f07db6dd0c_3_181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g1f07db6dd0c_3_181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f07db6dd0c_3_193"/>
          <p:cNvSpPr txBox="1"/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b="1" sz="53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2" name="Google Shape;122;g1f07db6dd0c_3_193"/>
          <p:cNvSpPr txBox="1"/>
          <p:nvPr>
            <p:ph idx="1" type="body"/>
          </p:nvPr>
        </p:nvSpPr>
        <p:spPr>
          <a:xfrm>
            <a:off x="963084" y="2906713"/>
            <a:ext cx="103632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g1f07db6dd0c_3_193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g1f07db6dd0c_3_193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g1f07db6dd0c_3_193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f07db6dd0c_3_199"/>
          <p:cNvSpPr txBox="1"/>
          <p:nvPr>
            <p:ph type="title"/>
          </p:nvPr>
        </p:nvSpPr>
        <p:spPr>
          <a:xfrm>
            <a:off x="508000" y="714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8" name="Google Shape;128;g1f07db6dd0c_3_199"/>
          <p:cNvSpPr txBox="1"/>
          <p:nvPr>
            <p:ph idx="1" type="body"/>
          </p:nvPr>
        </p:nvSpPr>
        <p:spPr>
          <a:xfrm>
            <a:off x="609600" y="1600200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6355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indent="-431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000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810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129" name="Google Shape;129;g1f07db6dd0c_3_199"/>
          <p:cNvSpPr txBox="1"/>
          <p:nvPr>
            <p:ph idx="2" type="body"/>
          </p:nvPr>
        </p:nvSpPr>
        <p:spPr>
          <a:xfrm>
            <a:off x="6197600" y="1600200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6355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indent="-431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000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810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130" name="Google Shape;130;g1f07db6dd0c_3_199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g1f07db6dd0c_3_199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g1f07db6dd0c_3_199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f07db6dd0c_3_206"/>
          <p:cNvSpPr txBox="1"/>
          <p:nvPr>
            <p:ph type="title"/>
          </p:nvPr>
        </p:nvSpPr>
        <p:spPr>
          <a:xfrm>
            <a:off x="508000" y="714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35" name="Google Shape;135;g1f07db6dd0c_3_206"/>
          <p:cNvSpPr txBox="1"/>
          <p:nvPr>
            <p:ph idx="1" type="body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5pPr>
            <a:lvl6pPr indent="-228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6pPr>
            <a:lvl7pPr indent="-228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7pPr>
            <a:lvl8pPr indent="-228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8pPr>
            <a:lvl9pPr indent="-228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9pPr>
          </a:lstStyle>
          <a:p/>
        </p:txBody>
      </p:sp>
      <p:sp>
        <p:nvSpPr>
          <p:cNvPr id="136" name="Google Shape;136;g1f07db6dd0c_3_206"/>
          <p:cNvSpPr txBox="1"/>
          <p:nvPr>
            <p:ph idx="2" type="body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810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195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137" name="Google Shape;137;g1f07db6dd0c_3_206"/>
          <p:cNvSpPr txBox="1"/>
          <p:nvPr>
            <p:ph idx="3" type="body"/>
          </p:nvPr>
        </p:nvSpPr>
        <p:spPr>
          <a:xfrm>
            <a:off x="6193367" y="1535113"/>
            <a:ext cx="53892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5pPr>
            <a:lvl6pPr indent="-228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6pPr>
            <a:lvl7pPr indent="-228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7pPr>
            <a:lvl8pPr indent="-228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8pPr>
            <a:lvl9pPr indent="-228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9pPr>
          </a:lstStyle>
          <a:p/>
        </p:txBody>
      </p:sp>
      <p:sp>
        <p:nvSpPr>
          <p:cNvPr id="138" name="Google Shape;138;g1f07db6dd0c_3_206"/>
          <p:cNvSpPr txBox="1"/>
          <p:nvPr>
            <p:ph idx="4" type="body"/>
          </p:nvPr>
        </p:nvSpPr>
        <p:spPr>
          <a:xfrm>
            <a:off x="6193367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810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195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139" name="Google Shape;139;g1f07db6dd0c_3_206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g1f07db6dd0c_3_206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g1f07db6dd0c_3_206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ally dk grey bkgd_VZ red edge">
  <p:cSld name="Really dk grey bkgd_VZ red edge">
    <p:bg>
      <p:bgPr>
        <a:solidFill>
          <a:srgbClr val="231F20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9561ab2257_0_111"/>
          <p:cNvSpPr txBox="1"/>
          <p:nvPr>
            <p:ph idx="1" type="body"/>
          </p:nvPr>
        </p:nvSpPr>
        <p:spPr>
          <a:xfrm>
            <a:off x="1557865" y="3057582"/>
            <a:ext cx="9252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  <a:defRPr sz="32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g29561ab2257_0_111"/>
          <p:cNvSpPr txBox="1"/>
          <p:nvPr>
            <p:ph idx="2" type="body"/>
          </p:nvPr>
        </p:nvSpPr>
        <p:spPr>
          <a:xfrm>
            <a:off x="1557867" y="4107179"/>
            <a:ext cx="54411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g29561ab2257_0_111"/>
          <p:cNvSpPr txBox="1"/>
          <p:nvPr>
            <p:ph idx="3" type="body"/>
          </p:nvPr>
        </p:nvSpPr>
        <p:spPr>
          <a:xfrm>
            <a:off x="1557867" y="4511803"/>
            <a:ext cx="54411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9561ab2257_0_111"/>
          <p:cNvSpPr/>
          <p:nvPr/>
        </p:nvSpPr>
        <p:spPr>
          <a:xfrm>
            <a:off x="609600" y="457199"/>
            <a:ext cx="10972800" cy="5943600"/>
          </a:xfrm>
          <a:prstGeom prst="rect">
            <a:avLst/>
          </a:prstGeom>
          <a:noFill/>
          <a:ln cap="flat" cmpd="sng" w="152400">
            <a:solidFill>
              <a:srgbClr val="EC1C2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6" name="Google Shape;26;g29561ab2257_0_111"/>
          <p:cNvCxnSpPr/>
          <p:nvPr/>
        </p:nvCxnSpPr>
        <p:spPr>
          <a:xfrm>
            <a:off x="1684728" y="2845578"/>
            <a:ext cx="6944400" cy="0"/>
          </a:xfrm>
          <a:prstGeom prst="straightConnector1">
            <a:avLst/>
          </a:prstGeom>
          <a:noFill/>
          <a:ln cap="flat" cmpd="sng" w="12700">
            <a:solidFill>
              <a:srgbClr val="EC1C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g29561ab2257_0_111"/>
          <p:cNvSpPr txBox="1"/>
          <p:nvPr>
            <p:ph idx="4" type="body"/>
          </p:nvPr>
        </p:nvSpPr>
        <p:spPr>
          <a:xfrm>
            <a:off x="1574800" y="1210683"/>
            <a:ext cx="9235500" cy="15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g29561ab2257_0_111"/>
          <p:cNvSpPr txBox="1"/>
          <p:nvPr>
            <p:ph idx="5" type="body"/>
          </p:nvPr>
        </p:nvSpPr>
        <p:spPr>
          <a:xfrm>
            <a:off x="1574800" y="5030037"/>
            <a:ext cx="34647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29" name="Google Shape;29;g29561ab2257_0_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18851" y="5659091"/>
            <a:ext cx="2668673" cy="48802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g29561ab2257_0_111"/>
          <p:cNvSpPr txBox="1"/>
          <p:nvPr>
            <p:ph idx="11" type="ftr"/>
          </p:nvPr>
        </p:nvSpPr>
        <p:spPr>
          <a:xfrm>
            <a:off x="841248" y="5916168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744">
          <p15:clr>
            <a:srgbClr val="FBAE40"/>
          </p15:clr>
        </p15:guide>
        <p15:guide id="2" pos="992">
          <p15:clr>
            <a:srgbClr val="FBAE40"/>
          </p15:clr>
        </p15:guide>
        <p15:guide id="3" orient="horz" pos="1632">
          <p15:clr>
            <a:srgbClr val="FBAE40"/>
          </p15:clr>
        </p15:guide>
        <p15:guide id="4" orient="horz" pos="1800">
          <p15:clr>
            <a:srgbClr val="FBAE40"/>
          </p15:clr>
        </p15:guide>
        <p15:guide id="5" orient="horz" pos="2208">
          <p15:clr>
            <a:srgbClr val="FBAE40"/>
          </p15:clr>
        </p15:guide>
        <p15:guide id="6" orient="horz" pos="3000">
          <p15:clr>
            <a:srgbClr val="FBAE40"/>
          </p15:clr>
        </p15:guide>
        <p15:guide id="7" orient="horz" pos="3216">
          <p15:clr>
            <a:srgbClr val="FBAE40"/>
          </p15:clr>
        </p15:guide>
        <p15:guide id="8" orient="horz" pos="27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f07db6dd0c_3_215"/>
          <p:cNvSpPr txBox="1"/>
          <p:nvPr>
            <p:ph type="title"/>
          </p:nvPr>
        </p:nvSpPr>
        <p:spPr>
          <a:xfrm>
            <a:off x="508000" y="714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44" name="Google Shape;144;g1f07db6dd0c_3_215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g1f07db6dd0c_3_215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g1f07db6dd0c_3_215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f07db6dd0c_3_220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g1f07db6dd0c_3_220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g1f07db6dd0c_3_220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f07db6dd0c_3_224"/>
          <p:cNvSpPr txBox="1"/>
          <p:nvPr>
            <p:ph type="title"/>
          </p:nvPr>
        </p:nvSpPr>
        <p:spPr>
          <a:xfrm>
            <a:off x="609600" y="273050"/>
            <a:ext cx="40113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53" name="Google Shape;153;g1f07db6dd0c_3_224"/>
          <p:cNvSpPr txBox="1"/>
          <p:nvPr>
            <p:ph idx="1" type="body"/>
          </p:nvPr>
        </p:nvSpPr>
        <p:spPr>
          <a:xfrm>
            <a:off x="4766733" y="273050"/>
            <a:ext cx="6815700" cy="58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50165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Char char="•"/>
              <a:defRPr sz="4300"/>
            </a:lvl1pPr>
            <a:lvl2pPr indent="-4635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2pPr>
            <a:lvl3pPr indent="-4318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4000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4pPr>
            <a:lvl5pPr indent="-4000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2700"/>
            </a:lvl5pPr>
            <a:lvl6pPr indent="-40005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6pPr>
            <a:lvl7pPr indent="-40005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7pPr>
            <a:lvl8pPr indent="-40005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8pPr>
            <a:lvl9pPr indent="-40005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9pPr>
          </a:lstStyle>
          <a:p/>
        </p:txBody>
      </p:sp>
      <p:sp>
        <p:nvSpPr>
          <p:cNvPr id="154" name="Google Shape;154;g1f07db6dd0c_3_224"/>
          <p:cNvSpPr txBox="1"/>
          <p:nvPr>
            <p:ph idx="2" type="body"/>
          </p:nvPr>
        </p:nvSpPr>
        <p:spPr>
          <a:xfrm>
            <a:off x="609600" y="1435100"/>
            <a:ext cx="40113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55" name="Google Shape;155;g1f07db6dd0c_3_224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g1f07db6dd0c_3_224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g1f07db6dd0c_3_224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f07db6dd0c_3_231"/>
          <p:cNvSpPr txBox="1"/>
          <p:nvPr>
            <p:ph type="title"/>
          </p:nvPr>
        </p:nvSpPr>
        <p:spPr>
          <a:xfrm>
            <a:off x="2389717" y="4800600"/>
            <a:ext cx="73152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60" name="Google Shape;160;g1f07db6dd0c_3_231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g1f07db6dd0c_3_231"/>
          <p:cNvSpPr txBox="1"/>
          <p:nvPr>
            <p:ph idx="1" type="body"/>
          </p:nvPr>
        </p:nvSpPr>
        <p:spPr>
          <a:xfrm>
            <a:off x="2389717" y="5367338"/>
            <a:ext cx="73152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62" name="Google Shape;162;g1f07db6dd0c_3_231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g1f07db6dd0c_3_231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g1f07db6dd0c_3_231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f07db6dd0c_3_238"/>
          <p:cNvSpPr txBox="1"/>
          <p:nvPr>
            <p:ph type="title"/>
          </p:nvPr>
        </p:nvSpPr>
        <p:spPr>
          <a:xfrm>
            <a:off x="508000" y="714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67" name="Google Shape;167;g1f07db6dd0c_3_238"/>
          <p:cNvSpPr txBox="1"/>
          <p:nvPr>
            <p:ph idx="1" type="body"/>
          </p:nvPr>
        </p:nvSpPr>
        <p:spPr>
          <a:xfrm rot="5400000">
            <a:off x="3832950" y="-1623150"/>
            <a:ext cx="4526100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168" name="Google Shape;168;g1f07db6dd0c_3_238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Google Shape;169;g1f07db6dd0c_3_238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g1f07db6dd0c_3_238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f07db6dd0c_3_244"/>
          <p:cNvSpPr txBox="1"/>
          <p:nvPr>
            <p:ph type="title"/>
          </p:nvPr>
        </p:nvSpPr>
        <p:spPr>
          <a:xfrm rot="5400000">
            <a:off x="7285050" y="1828788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73" name="Google Shape;173;g1f07db6dd0c_3_244"/>
          <p:cNvSpPr txBox="1"/>
          <p:nvPr>
            <p:ph idx="1" type="body"/>
          </p:nvPr>
        </p:nvSpPr>
        <p:spPr>
          <a:xfrm rot="5400000">
            <a:off x="1697000" y="-812862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174" name="Google Shape;174;g1f07db6dd0c_3_244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g1f07db6dd0c_3_244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Google Shape;176;g1f07db6dd0c_3_244"/>
          <p:cNvSpPr txBox="1"/>
          <p:nvPr>
            <p:ph idx="12" type="sldNum"/>
          </p:nvPr>
        </p:nvSpPr>
        <p:spPr>
          <a:xfrm>
            <a:off x="9295600" y="6374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2" name="Google Shape;19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8" name="Google Shape;19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" name="Google Shape;20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9561ab2257_0_121"/>
          <p:cNvSpPr txBox="1"/>
          <p:nvPr>
            <p:ph type="ctrTitle"/>
          </p:nvPr>
        </p:nvSpPr>
        <p:spPr>
          <a:xfrm>
            <a:off x="1469653" y="2386744"/>
            <a:ext cx="9252900" cy="16461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g29561ab2257_0_121"/>
          <p:cNvSpPr txBox="1"/>
          <p:nvPr>
            <p:ph idx="1" type="subTitle"/>
          </p:nvPr>
        </p:nvSpPr>
        <p:spPr>
          <a:xfrm>
            <a:off x="2695195" y="4352544"/>
            <a:ext cx="68016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" name="Google Shape;34;g29561ab2257_0_121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g29561ab2257_0_121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g29561ab2257_0_121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1" name="Google Shape;211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3" name="Google Shape;213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" name="Google Shape;21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3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29" name="Google Shape;229;p3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0" name="Google Shape;230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3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3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7" name="Google Shape;237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3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" name="Google Shape;243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3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" name="Google Shape;24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9561ab2257_0_127"/>
          <p:cNvSpPr txBox="1"/>
          <p:nvPr>
            <p:ph type="title"/>
          </p:nvPr>
        </p:nvSpPr>
        <p:spPr>
          <a:xfrm>
            <a:off x="1475232" y="2386744"/>
            <a:ext cx="9253500" cy="16461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g29561ab2257_0_127"/>
          <p:cNvSpPr txBox="1"/>
          <p:nvPr>
            <p:ph idx="1" type="body"/>
          </p:nvPr>
        </p:nvSpPr>
        <p:spPr>
          <a:xfrm>
            <a:off x="2695195" y="4352465"/>
            <a:ext cx="6801600" cy="12651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g29561ab2257_0_127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g29561ab2257_0_127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g29561ab2257_0_127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9561ab2257_0_133"/>
          <p:cNvSpPr txBox="1"/>
          <p:nvPr>
            <p:ph type="title"/>
          </p:nvPr>
        </p:nvSpPr>
        <p:spPr>
          <a:xfrm>
            <a:off x="2141393" y="964692"/>
            <a:ext cx="7917300" cy="1188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g29561ab2257_0_133"/>
          <p:cNvSpPr txBox="1"/>
          <p:nvPr>
            <p:ph idx="1" type="body"/>
          </p:nvPr>
        </p:nvSpPr>
        <p:spPr>
          <a:xfrm>
            <a:off x="1469652" y="2638044"/>
            <a:ext cx="4383900" cy="31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g29561ab2257_0_133"/>
          <p:cNvSpPr txBox="1"/>
          <p:nvPr>
            <p:ph idx="2" type="body"/>
          </p:nvPr>
        </p:nvSpPr>
        <p:spPr>
          <a:xfrm>
            <a:off x="6338316" y="2638044"/>
            <a:ext cx="4387200" cy="31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g29561ab2257_0_133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g29561ab2257_0_133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g29561ab2257_0_133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561ab2257_0_140"/>
          <p:cNvSpPr txBox="1"/>
          <p:nvPr>
            <p:ph idx="1" type="body"/>
          </p:nvPr>
        </p:nvSpPr>
        <p:spPr>
          <a:xfrm>
            <a:off x="1469652" y="2313434"/>
            <a:ext cx="4383900" cy="7041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g29561ab2257_0_140"/>
          <p:cNvSpPr txBox="1"/>
          <p:nvPr>
            <p:ph idx="2" type="body"/>
          </p:nvPr>
        </p:nvSpPr>
        <p:spPr>
          <a:xfrm>
            <a:off x="1469652" y="3143250"/>
            <a:ext cx="4383900" cy="25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g29561ab2257_0_140"/>
          <p:cNvSpPr txBox="1"/>
          <p:nvPr>
            <p:ph idx="3" type="body"/>
          </p:nvPr>
        </p:nvSpPr>
        <p:spPr>
          <a:xfrm>
            <a:off x="6338316" y="3143250"/>
            <a:ext cx="4387200" cy="25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g29561ab2257_0_140"/>
          <p:cNvSpPr txBox="1"/>
          <p:nvPr>
            <p:ph idx="4" type="body"/>
          </p:nvPr>
        </p:nvSpPr>
        <p:spPr>
          <a:xfrm>
            <a:off x="6338316" y="2313434"/>
            <a:ext cx="4387200" cy="7041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g29561ab2257_0_140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g29561ab2257_0_140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g29561ab2257_0_140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g29561ab2257_0_140"/>
          <p:cNvSpPr txBox="1"/>
          <p:nvPr>
            <p:ph type="title"/>
          </p:nvPr>
        </p:nvSpPr>
        <p:spPr>
          <a:xfrm>
            <a:off x="2141393" y="964692"/>
            <a:ext cx="7917300" cy="1188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9561ab2257_0_149"/>
          <p:cNvSpPr txBox="1"/>
          <p:nvPr>
            <p:ph type="title"/>
          </p:nvPr>
        </p:nvSpPr>
        <p:spPr>
          <a:xfrm>
            <a:off x="2141393" y="964692"/>
            <a:ext cx="7917300" cy="1188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g29561ab2257_0_149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g29561ab2257_0_149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g29561ab2257_0_149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561ab2257_0_154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g29561ab2257_0_154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g29561ab2257_0_154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9561ab2257_0_158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9561ab2257_0_158"/>
          <p:cNvSpPr txBox="1"/>
          <p:nvPr>
            <p:ph type="title"/>
          </p:nvPr>
        </p:nvSpPr>
        <p:spPr>
          <a:xfrm>
            <a:off x="854271" y="2243829"/>
            <a:ext cx="4387500" cy="1141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9561ab2257_0_158"/>
          <p:cNvSpPr txBox="1"/>
          <p:nvPr>
            <p:ph idx="1" type="body"/>
          </p:nvPr>
        </p:nvSpPr>
        <p:spPr>
          <a:xfrm>
            <a:off x="6736080" y="804672"/>
            <a:ext cx="4815900" cy="52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72" name="Google Shape;72;g29561ab2257_0_158"/>
          <p:cNvSpPr txBox="1"/>
          <p:nvPr>
            <p:ph idx="2" type="body"/>
          </p:nvPr>
        </p:nvSpPr>
        <p:spPr>
          <a:xfrm>
            <a:off x="1150620" y="3549918"/>
            <a:ext cx="3794700" cy="21939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g29561ab2257_0_158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g29561ab2257_0_158"/>
          <p:cNvSpPr txBox="1"/>
          <p:nvPr>
            <p:ph idx="11" type="ftr"/>
          </p:nvPr>
        </p:nvSpPr>
        <p:spPr>
          <a:xfrm>
            <a:off x="854271" y="6236208"/>
            <a:ext cx="5075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g29561ab2257_0_158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6" Type="http://schemas.openxmlformats.org/officeDocument/2006/relationships/theme" Target="../theme/theme5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9561ab2257_0_99"/>
          <p:cNvSpPr txBox="1"/>
          <p:nvPr>
            <p:ph type="title"/>
          </p:nvPr>
        </p:nvSpPr>
        <p:spPr>
          <a:xfrm>
            <a:off x="2141393" y="964692"/>
            <a:ext cx="7917300" cy="1188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Gill Sans"/>
              <a:buNone/>
              <a:defRPr b="0" i="0" sz="2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9561ab2257_0_99"/>
          <p:cNvSpPr txBox="1"/>
          <p:nvPr>
            <p:ph idx="1" type="body"/>
          </p:nvPr>
        </p:nvSpPr>
        <p:spPr>
          <a:xfrm>
            <a:off x="2141393" y="2638045"/>
            <a:ext cx="7917300" cy="31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g29561ab2257_0_99"/>
          <p:cNvSpPr txBox="1"/>
          <p:nvPr>
            <p:ph idx="10" type="dt"/>
          </p:nvPr>
        </p:nvSpPr>
        <p:spPr>
          <a:xfrm>
            <a:off x="7971924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g29561ab2257_0_99"/>
          <p:cNvSpPr txBox="1"/>
          <p:nvPr>
            <p:ph idx="11" type="ftr"/>
          </p:nvPr>
        </p:nvSpPr>
        <p:spPr>
          <a:xfrm>
            <a:off x="1469652" y="6236208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g29561ab2257_0_99"/>
          <p:cNvSpPr/>
          <p:nvPr>
            <p:ph idx="12" type="sldNum"/>
          </p:nvPr>
        </p:nvSpPr>
        <p:spPr>
          <a:xfrm>
            <a:off x="10986816" y="6217920"/>
            <a:ext cx="487500" cy="36570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F7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f07db6dd0c_3_175"/>
          <p:cNvSpPr txBox="1"/>
          <p:nvPr>
            <p:ph type="title"/>
          </p:nvPr>
        </p:nvSpPr>
        <p:spPr>
          <a:xfrm>
            <a:off x="508000" y="714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pen Sans"/>
              <a:buNone/>
              <a:defRPr b="1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g1f07db6dd0c_3_175"/>
          <p:cNvSpPr txBox="1"/>
          <p:nvPr>
            <p:ph idx="1" type="body"/>
          </p:nvPr>
        </p:nvSpPr>
        <p:spPr>
          <a:xfrm>
            <a:off x="789600" y="1377800"/>
            <a:ext cx="10280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3815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pen Sans"/>
              <a:buChar char="•"/>
              <a:defRPr b="0" i="0" sz="3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42545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–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42545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•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42545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–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42545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»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42545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•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42545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•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42545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•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42545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pen Sans"/>
              <a:buChar char="•"/>
              <a:defRPr b="0" i="0" sz="3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00" name="Google Shape;100;g1f07db6dd0c_3_17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926400" y="4306231"/>
            <a:ext cx="2019633" cy="527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g1f07db6dd0c_3_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799996">
            <a:off x="10276383" y="4818401"/>
            <a:ext cx="1349900" cy="193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1f07db6dd0c_3_1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11000" y="6043067"/>
            <a:ext cx="2080667" cy="470563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2" name="Google Shape;182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3.png"/><Relationship Id="rId8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0.jpg"/><Relationship Id="rId4" Type="http://schemas.openxmlformats.org/officeDocument/2006/relationships/image" Target="../media/image25.jpg"/><Relationship Id="rId5" Type="http://schemas.openxmlformats.org/officeDocument/2006/relationships/image" Target="../media/image28.jpg"/><Relationship Id="rId6" Type="http://schemas.openxmlformats.org/officeDocument/2006/relationships/image" Target="../media/image30.jpg"/><Relationship Id="rId7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Relationship Id="rId4" Type="http://schemas.openxmlformats.org/officeDocument/2006/relationships/image" Target="../media/image26.png"/><Relationship Id="rId5" Type="http://schemas.openxmlformats.org/officeDocument/2006/relationships/image" Target="../media/image29.png"/><Relationship Id="rId6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7.png"/><Relationship Id="rId4" Type="http://schemas.openxmlformats.org/officeDocument/2006/relationships/image" Target="../media/image47.png"/><Relationship Id="rId5" Type="http://schemas.openxmlformats.org/officeDocument/2006/relationships/image" Target="../media/image45.png"/><Relationship Id="rId6" Type="http://schemas.openxmlformats.org/officeDocument/2006/relationships/image" Target="../media/image42.png"/><Relationship Id="rId7" Type="http://schemas.openxmlformats.org/officeDocument/2006/relationships/image" Target="../media/image31.png"/><Relationship Id="rId8" Type="http://schemas.openxmlformats.org/officeDocument/2006/relationships/image" Target="../media/image4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a1c6981e50_0_125"/>
          <p:cNvSpPr/>
          <p:nvPr/>
        </p:nvSpPr>
        <p:spPr>
          <a:xfrm>
            <a:off x="0" y="0"/>
            <a:ext cx="12191700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3a1c6981e50_0_125"/>
          <p:cNvSpPr/>
          <p:nvPr/>
        </p:nvSpPr>
        <p:spPr>
          <a:xfrm>
            <a:off x="0" y="0"/>
            <a:ext cx="12191700" cy="114300"/>
          </a:xfrm>
          <a:prstGeom prst="rect">
            <a:avLst/>
          </a:prstGeom>
          <a:solidFill>
            <a:srgbClr val="2A58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a1c6981e50_0_125"/>
          <p:cNvSpPr txBox="1"/>
          <p:nvPr/>
        </p:nvSpPr>
        <p:spPr>
          <a:xfrm>
            <a:off x="381305" y="590702"/>
            <a:ext cx="64776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A5885"/>
              </a:buClr>
              <a:buSzPts val="2700"/>
              <a:buFont typeface="Montserrat"/>
              <a:buNone/>
            </a:pPr>
            <a:r>
              <a:rPr b="1" i="0" lang="en-US" sz="2700" u="none" cap="none" strike="noStrike">
                <a:solidFill>
                  <a:srgbClr val="2A5885"/>
                </a:solidFill>
                <a:latin typeface="Montserrat"/>
                <a:ea typeface="Montserrat"/>
                <a:cs typeface="Montserrat"/>
                <a:sym typeface="Montserrat"/>
              </a:rPr>
              <a:t>Email Etiquette: Bellringer Activity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a1c6981e50_0_125"/>
          <p:cNvSpPr/>
          <p:nvPr/>
        </p:nvSpPr>
        <p:spPr>
          <a:xfrm>
            <a:off x="381305" y="1218895"/>
            <a:ext cx="11430000" cy="1143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38100">
              <a:srgbClr val="000000">
                <a:alpha val="471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a1c6981e50_0_125"/>
          <p:cNvSpPr/>
          <p:nvPr/>
        </p:nvSpPr>
        <p:spPr>
          <a:xfrm>
            <a:off x="381305" y="1218895"/>
            <a:ext cx="57600" cy="1143000"/>
          </a:xfrm>
          <a:prstGeom prst="rect">
            <a:avLst/>
          </a:prstGeom>
          <a:solidFill>
            <a:srgbClr val="2A58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3a1c6981e50_0_125"/>
          <p:cNvSpPr txBox="1"/>
          <p:nvPr/>
        </p:nvSpPr>
        <p:spPr>
          <a:xfrm>
            <a:off x="666598" y="1438351"/>
            <a:ext cx="6963300" cy="3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Open Sans"/>
              <a:buNone/>
            </a:pPr>
            <a:r>
              <a:rPr b="1" i="0" lang="en-US" sz="18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What do you already know about writing professional emails?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a1c6981e50_0_125"/>
          <p:cNvSpPr txBox="1"/>
          <p:nvPr/>
        </p:nvSpPr>
        <p:spPr>
          <a:xfrm>
            <a:off x="666598" y="1867205"/>
            <a:ext cx="105348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500"/>
              <a:buFont typeface="Open Sans"/>
              <a:buNone/>
            </a:pPr>
            <a:r>
              <a:rPr b="0" i="0" lang="en-US" sz="15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With your partner, brainstorm and write down everything you know about email communication on your whiteboard.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a1c6981e50_0_125"/>
          <p:cNvSpPr/>
          <p:nvPr/>
        </p:nvSpPr>
        <p:spPr>
          <a:xfrm>
            <a:off x="1343254" y="2743200"/>
            <a:ext cx="761700" cy="761700"/>
          </a:xfrm>
          <a:prstGeom prst="roundRect">
            <a:avLst>
              <a:gd fmla="val 120048" name="adj"/>
            </a:avLst>
          </a:prstGeom>
          <a:solidFill>
            <a:srgbClr val="F3F7FC"/>
          </a:solidFill>
          <a:ln cap="flat" cmpd="sng" w="25400">
            <a:solidFill>
              <a:srgbClr val="2A58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7" name="Google Shape;267;g3a1c6981e50_0_125"/>
          <p:cNvPicPr preferRelativeResize="0"/>
          <p:nvPr/>
        </p:nvPicPr>
        <p:blipFill rotWithShape="1">
          <a:blip r:embed="rId3">
            <a:alphaModFix/>
          </a:blip>
          <a:srcRect b="0" l="-30" r="-20" t="0"/>
          <a:stretch/>
        </p:blipFill>
        <p:spPr>
          <a:xfrm>
            <a:off x="1509674" y="2952598"/>
            <a:ext cx="42885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3a1c6981e50_0_125"/>
          <p:cNvSpPr/>
          <p:nvPr/>
        </p:nvSpPr>
        <p:spPr>
          <a:xfrm>
            <a:off x="4257446" y="2743200"/>
            <a:ext cx="761700" cy="761700"/>
          </a:xfrm>
          <a:prstGeom prst="roundRect">
            <a:avLst>
              <a:gd fmla="val 120048" name="adj"/>
            </a:avLst>
          </a:prstGeom>
          <a:solidFill>
            <a:srgbClr val="F3F7FC"/>
          </a:solidFill>
          <a:ln cap="flat" cmpd="sng" w="25400">
            <a:solidFill>
              <a:srgbClr val="2A58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a1c6981e50_0_125"/>
          <p:cNvSpPr txBox="1"/>
          <p:nvPr/>
        </p:nvSpPr>
        <p:spPr>
          <a:xfrm>
            <a:off x="1346911" y="3629254"/>
            <a:ext cx="8769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Work with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3a1c6981e50_0_125"/>
          <p:cNvSpPr txBox="1"/>
          <p:nvPr/>
        </p:nvSpPr>
        <p:spPr>
          <a:xfrm>
            <a:off x="1255471" y="3857854"/>
            <a:ext cx="10581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your partner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71" name="Google Shape;271;g3a1c6981e50_0_125"/>
          <p:cNvPicPr preferRelativeResize="0"/>
          <p:nvPr/>
        </p:nvPicPr>
        <p:blipFill rotWithShape="1">
          <a:blip r:embed="rId4">
            <a:alphaModFix/>
          </a:blip>
          <a:srcRect b="0" l="-607" r="-607" t="0"/>
          <a:stretch/>
        </p:blipFill>
        <p:spPr>
          <a:xfrm>
            <a:off x="4443070" y="2952598"/>
            <a:ext cx="390449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3a1c6981e50_0_125"/>
          <p:cNvSpPr/>
          <p:nvPr/>
        </p:nvSpPr>
        <p:spPr>
          <a:xfrm>
            <a:off x="7172554" y="2743200"/>
            <a:ext cx="761700" cy="761700"/>
          </a:xfrm>
          <a:prstGeom prst="roundRect">
            <a:avLst>
              <a:gd fmla="val 120048" name="adj"/>
            </a:avLst>
          </a:prstGeom>
          <a:solidFill>
            <a:srgbClr val="F3F7FC"/>
          </a:solidFill>
          <a:ln cap="flat" cmpd="sng" w="25400">
            <a:solidFill>
              <a:srgbClr val="2A58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3a1c6981e50_0_125"/>
          <p:cNvSpPr txBox="1"/>
          <p:nvPr/>
        </p:nvSpPr>
        <p:spPr>
          <a:xfrm>
            <a:off x="4312310" y="3629254"/>
            <a:ext cx="7719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Use your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3a1c6981e50_0_125"/>
          <p:cNvSpPr txBox="1"/>
          <p:nvPr/>
        </p:nvSpPr>
        <p:spPr>
          <a:xfrm>
            <a:off x="4214470" y="3857854"/>
            <a:ext cx="9720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whiteboard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75" name="Google Shape;275;g3a1c6981e50_0_125"/>
          <p:cNvPicPr preferRelativeResize="0"/>
          <p:nvPr/>
        </p:nvPicPr>
        <p:blipFill rotWithShape="1">
          <a:blip r:embed="rId5">
            <a:alphaModFix/>
          </a:blip>
          <a:srcRect b="0" l="-740" r="-740" t="0"/>
          <a:stretch/>
        </p:blipFill>
        <p:spPr>
          <a:xfrm>
            <a:off x="7401154" y="2952598"/>
            <a:ext cx="30449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a1c6981e50_0_125"/>
          <p:cNvSpPr txBox="1"/>
          <p:nvPr/>
        </p:nvSpPr>
        <p:spPr>
          <a:xfrm>
            <a:off x="7298741" y="3629254"/>
            <a:ext cx="6291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Level 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a1c6981e50_0_125"/>
          <p:cNvSpPr txBox="1"/>
          <p:nvPr/>
        </p:nvSpPr>
        <p:spPr>
          <a:xfrm>
            <a:off x="7326173" y="3857854"/>
            <a:ext cx="5715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voices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g3a1c6981e50_0_125"/>
          <p:cNvSpPr/>
          <p:nvPr/>
        </p:nvSpPr>
        <p:spPr>
          <a:xfrm>
            <a:off x="10086746" y="2743200"/>
            <a:ext cx="761700" cy="761700"/>
          </a:xfrm>
          <a:prstGeom prst="roundRect">
            <a:avLst>
              <a:gd fmla="val 120048" name="adj"/>
            </a:avLst>
          </a:prstGeom>
          <a:solidFill>
            <a:srgbClr val="FFE9E5"/>
          </a:solidFill>
          <a:ln cap="flat" cmpd="sng" w="25400">
            <a:solidFill>
              <a:srgbClr val="FF6B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9" name="Google Shape;279;g3a1c6981e50_0_125"/>
          <p:cNvPicPr preferRelativeResize="0"/>
          <p:nvPr/>
        </p:nvPicPr>
        <p:blipFill rotWithShape="1">
          <a:blip r:embed="rId6">
            <a:alphaModFix/>
          </a:blip>
          <a:srcRect b="-50" l="0" r="0" t="-40"/>
          <a:stretch/>
        </p:blipFill>
        <p:spPr>
          <a:xfrm>
            <a:off x="10339121" y="2952598"/>
            <a:ext cx="256946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g3a1c6981e50_0_125"/>
          <p:cNvSpPr txBox="1"/>
          <p:nvPr/>
        </p:nvSpPr>
        <p:spPr>
          <a:xfrm>
            <a:off x="10102291" y="3629254"/>
            <a:ext cx="8487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EF4444"/>
                </a:solidFill>
                <a:latin typeface="Open Sans"/>
                <a:ea typeface="Open Sans"/>
                <a:cs typeface="Open Sans"/>
                <a:sym typeface="Open Sans"/>
              </a:rPr>
              <a:t>5 minutes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3a1c6981e50_0_125"/>
          <p:cNvSpPr/>
          <p:nvPr/>
        </p:nvSpPr>
        <p:spPr>
          <a:xfrm>
            <a:off x="381305" y="4381805"/>
            <a:ext cx="11430000" cy="1143000"/>
          </a:xfrm>
          <a:prstGeom prst="roundRect">
            <a:avLst>
              <a:gd fmla="val 5333" name="adj"/>
            </a:avLst>
          </a:prstGeom>
          <a:solidFill>
            <a:srgbClr val="EFF6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a1c6981e50_0_125"/>
          <p:cNvSpPr txBox="1"/>
          <p:nvPr/>
        </p:nvSpPr>
        <p:spPr>
          <a:xfrm>
            <a:off x="571500" y="4581144"/>
            <a:ext cx="14010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1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Thought Starters: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3" name="Google Shape;283;g3a1c6981e50_0_125"/>
          <p:cNvPicPr preferRelativeResize="0"/>
          <p:nvPr/>
        </p:nvPicPr>
        <p:blipFill rotWithShape="1">
          <a:blip r:embed="rId7">
            <a:alphaModFix/>
          </a:blip>
          <a:srcRect b="-100" l="0" r="0" t="-100"/>
          <a:stretch/>
        </p:blipFill>
        <p:spPr>
          <a:xfrm>
            <a:off x="571500" y="4914900"/>
            <a:ext cx="114300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3a1c6981e50_0_125"/>
          <p:cNvSpPr txBox="1"/>
          <p:nvPr/>
        </p:nvSpPr>
        <p:spPr>
          <a:xfrm>
            <a:off x="761695" y="4886554"/>
            <a:ext cx="12006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0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Email structure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5" name="Google Shape;285;g3a1c6981e50_0_125"/>
          <p:cNvPicPr preferRelativeResize="0"/>
          <p:nvPr/>
        </p:nvPicPr>
        <p:blipFill rotWithShape="1">
          <a:blip r:embed="rId7">
            <a:alphaModFix/>
          </a:blip>
          <a:srcRect b="-100" l="0" r="0" t="-100"/>
          <a:stretch/>
        </p:blipFill>
        <p:spPr>
          <a:xfrm>
            <a:off x="571500" y="5143500"/>
            <a:ext cx="114300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a1c6981e50_0_125"/>
          <p:cNvSpPr txBox="1"/>
          <p:nvPr/>
        </p:nvSpPr>
        <p:spPr>
          <a:xfrm>
            <a:off x="761695" y="5115154"/>
            <a:ext cx="13626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0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Professional tone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7" name="Google Shape;287;g3a1c6981e50_0_125"/>
          <p:cNvPicPr preferRelativeResize="0"/>
          <p:nvPr/>
        </p:nvPicPr>
        <p:blipFill rotWithShape="1">
          <a:blip r:embed="rId7">
            <a:alphaModFix/>
          </a:blip>
          <a:srcRect b="-100" l="0" r="0" t="-100"/>
          <a:stretch/>
        </p:blipFill>
        <p:spPr>
          <a:xfrm>
            <a:off x="4330598" y="4914900"/>
            <a:ext cx="114300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3a1c6981e50_0_125"/>
          <p:cNvSpPr txBox="1"/>
          <p:nvPr/>
        </p:nvSpPr>
        <p:spPr>
          <a:xfrm>
            <a:off x="4520794" y="4886554"/>
            <a:ext cx="10104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0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Subject lines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9" name="Google Shape;289;g3a1c6981e50_0_125"/>
          <p:cNvPicPr preferRelativeResize="0"/>
          <p:nvPr/>
        </p:nvPicPr>
        <p:blipFill rotWithShape="1">
          <a:blip r:embed="rId7">
            <a:alphaModFix/>
          </a:blip>
          <a:srcRect b="-100" l="0" r="0" t="-100"/>
          <a:stretch/>
        </p:blipFill>
        <p:spPr>
          <a:xfrm>
            <a:off x="4330598" y="5143500"/>
            <a:ext cx="114300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3a1c6981e50_0_125"/>
          <p:cNvSpPr txBox="1"/>
          <p:nvPr/>
        </p:nvSpPr>
        <p:spPr>
          <a:xfrm>
            <a:off x="4520794" y="5115154"/>
            <a:ext cx="13059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0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Email formatting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1" name="Google Shape;291;g3a1c6981e50_0_125"/>
          <p:cNvPicPr preferRelativeResize="0"/>
          <p:nvPr/>
        </p:nvPicPr>
        <p:blipFill rotWithShape="1">
          <a:blip r:embed="rId7">
            <a:alphaModFix/>
          </a:blip>
          <a:srcRect b="-100" l="0" r="0" t="-100"/>
          <a:stretch/>
        </p:blipFill>
        <p:spPr>
          <a:xfrm>
            <a:off x="8089697" y="4914900"/>
            <a:ext cx="114300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g3a1c6981e50_0_125"/>
          <p:cNvSpPr txBox="1"/>
          <p:nvPr/>
        </p:nvSpPr>
        <p:spPr>
          <a:xfrm>
            <a:off x="8280806" y="4886554"/>
            <a:ext cx="14202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0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Greetings/closings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3" name="Google Shape;293;g3a1c6981e50_0_125"/>
          <p:cNvPicPr preferRelativeResize="0"/>
          <p:nvPr/>
        </p:nvPicPr>
        <p:blipFill rotWithShape="1">
          <a:blip r:embed="rId7">
            <a:alphaModFix/>
          </a:blip>
          <a:srcRect b="-100" l="0" r="0" t="-100"/>
          <a:stretch/>
        </p:blipFill>
        <p:spPr>
          <a:xfrm>
            <a:off x="8089697" y="5143500"/>
            <a:ext cx="114300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a1c6981e50_0_125"/>
          <p:cNvSpPr txBox="1"/>
          <p:nvPr/>
        </p:nvSpPr>
        <p:spPr>
          <a:xfrm>
            <a:off x="8280806" y="5115154"/>
            <a:ext cx="14484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Open Sans"/>
              <a:buNone/>
            </a:pPr>
            <a:r>
              <a:rPr b="0" i="0" lang="en-US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Common mistakes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5" name="Google Shape;295;g3a1c6981e50_0_125"/>
          <p:cNvPicPr preferRelativeResize="0"/>
          <p:nvPr/>
        </p:nvPicPr>
        <p:blipFill rotWithShape="1">
          <a:blip r:embed="rId8">
            <a:alphaModFix amt="15000"/>
          </a:blip>
          <a:srcRect b="0" l="0" r="0" t="0"/>
          <a:stretch/>
        </p:blipFill>
        <p:spPr>
          <a:xfrm>
            <a:off x="9239098" y="3905402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f07db6dd0c_1_4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5600"/>
              <a:t>Icons</a:t>
            </a:r>
            <a:r>
              <a:rPr lang="en-US"/>
              <a:t> (draw these next to the word)</a:t>
            </a:r>
            <a:endParaRPr/>
          </a:p>
        </p:txBody>
      </p:sp>
      <p:sp>
        <p:nvSpPr>
          <p:cNvPr id="369" name="Google Shape;369;g1f07db6dd0c_1_4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370" name="Google Shape;370;g1f07db6dd0c_1_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8275" y="1576800"/>
            <a:ext cx="11144250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g1f07db6dd0c_1_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2600" y="3691350"/>
            <a:ext cx="6667500" cy="2705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1f07db6dd0c_1_46"/>
          <p:cNvSpPr/>
          <p:nvPr/>
        </p:nvSpPr>
        <p:spPr>
          <a:xfrm>
            <a:off x="3487425" y="2624575"/>
            <a:ext cx="663600" cy="964200"/>
          </a:xfrm>
          <a:prstGeom prst="rect">
            <a:avLst/>
          </a:prstGeom>
          <a:noFill/>
          <a:ln cap="flat" cmpd="sng" w="1143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1f07db6dd0c_1_46"/>
          <p:cNvSpPr/>
          <p:nvPr/>
        </p:nvSpPr>
        <p:spPr>
          <a:xfrm>
            <a:off x="7068825" y="4605775"/>
            <a:ext cx="2421300" cy="1790700"/>
          </a:xfrm>
          <a:prstGeom prst="rect">
            <a:avLst/>
          </a:prstGeom>
          <a:noFill/>
          <a:ln cap="flat" cmpd="sng" w="1143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f07db6dd0c_0_116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To Box: </a:t>
            </a:r>
            <a:endParaRPr/>
          </a:p>
        </p:txBody>
      </p:sp>
      <p:sp>
        <p:nvSpPr>
          <p:cNvPr id="379" name="Google Shape;379;g1f07db6dd0c_0_116"/>
          <p:cNvSpPr txBox="1"/>
          <p:nvPr>
            <p:ph idx="1" type="body"/>
          </p:nvPr>
        </p:nvSpPr>
        <p:spPr>
          <a:xfrm>
            <a:off x="122467" y="1536633"/>
            <a:ext cx="7592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 fontScale="77500"/>
          </a:bodyPr>
          <a:lstStyle/>
          <a:p>
            <a:pPr indent="-467232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The “To” line is </a:t>
            </a:r>
            <a:r>
              <a:rPr i="1" lang="en-US"/>
              <a:t>where you put the email address of who you are </a:t>
            </a:r>
            <a:r>
              <a:rPr i="1" lang="en-US" u="sng"/>
              <a:t>directly</a:t>
            </a:r>
            <a:r>
              <a:rPr i="1" lang="en-US"/>
              <a:t> sending it to.</a:t>
            </a:r>
            <a:endParaRPr i="1"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29032"/>
              <a:buNone/>
            </a:pPr>
            <a:r>
              <a:t/>
            </a:r>
            <a:endParaRPr/>
          </a:p>
          <a:p>
            <a:pPr indent="-467232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The “Cc” line means “carbon copy.” This is to send a copy of the email to someone.</a:t>
            </a:r>
            <a:endParaRPr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29032"/>
              <a:buNone/>
            </a:pPr>
            <a:r>
              <a:t/>
            </a:r>
            <a:endParaRPr/>
          </a:p>
          <a:p>
            <a:pPr indent="-467232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The “Bcc” line means “blind carbon copy.” This also sends the copy of the email to someone, but no one can see that the email was sent to them.</a:t>
            </a:r>
            <a:endParaRPr/>
          </a:p>
        </p:txBody>
      </p:sp>
      <p:pic>
        <p:nvPicPr>
          <p:cNvPr id="380" name="Google Shape;380;g1f07db6dd0c_0_116"/>
          <p:cNvPicPr preferRelativeResize="0"/>
          <p:nvPr/>
        </p:nvPicPr>
        <p:blipFill rotWithShape="1">
          <a:blip r:embed="rId3">
            <a:alphaModFix/>
          </a:blip>
          <a:srcRect b="0" l="0" r="61367" t="0"/>
          <a:stretch/>
        </p:blipFill>
        <p:spPr>
          <a:xfrm>
            <a:off x="7878675" y="1313125"/>
            <a:ext cx="4060576" cy="293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g1f07db6dd0c_1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88721" y="0"/>
            <a:ext cx="630735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1f07db6dd0c_1_24"/>
          <p:cNvSpPr/>
          <p:nvPr/>
        </p:nvSpPr>
        <p:spPr>
          <a:xfrm>
            <a:off x="5581622" y="1081775"/>
            <a:ext cx="1541700" cy="27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1f07db6dd0c_1_24"/>
          <p:cNvSpPr txBox="1"/>
          <p:nvPr>
            <p:ph type="title"/>
          </p:nvPr>
        </p:nvSpPr>
        <p:spPr>
          <a:xfrm>
            <a:off x="415600" y="2932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Subject Line</a:t>
            </a:r>
            <a:endParaRPr/>
          </a:p>
        </p:txBody>
      </p:sp>
      <p:sp>
        <p:nvSpPr>
          <p:cNvPr id="388" name="Google Shape;388;g1f07db6dd0c_1_24"/>
          <p:cNvSpPr txBox="1"/>
          <p:nvPr/>
        </p:nvSpPr>
        <p:spPr>
          <a:xfrm>
            <a:off x="127775" y="1128100"/>
            <a:ext cx="5453100" cy="2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4"/>
              <a:buFont typeface="Arial"/>
              <a:buNone/>
            </a:pP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</a:t>
            </a: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your email. It should be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</a:t>
            </a: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to the point.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 should NOT be your entire message.</a:t>
            </a:r>
            <a:endParaRPr b="1" i="0" sz="2744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4"/>
              <a:buFont typeface="Arial"/>
              <a:buNone/>
            </a:pPr>
            <a:r>
              <a:t/>
            </a:r>
            <a:endParaRPr b="1" i="0" sz="2744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9" name="Google Shape;389;g1f07db6dd0c_1_24"/>
          <p:cNvSpPr txBox="1"/>
          <p:nvPr/>
        </p:nvSpPr>
        <p:spPr>
          <a:xfrm>
            <a:off x="273825" y="3155250"/>
            <a:ext cx="4946700" cy="28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ALWAYS include a subject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recipient should know the topic of the email before they read it.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Example: 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 on Lesson 2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Question about Next Week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f07db6dd0c_1_0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Subject Line</a:t>
            </a:r>
            <a:endParaRPr/>
          </a:p>
        </p:txBody>
      </p:sp>
      <p:pic>
        <p:nvPicPr>
          <p:cNvPr id="395" name="Google Shape;395;g1f07db6dd0c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2900" y="4889384"/>
            <a:ext cx="6206701" cy="1101966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1f07db6dd0c_1_0"/>
          <p:cNvSpPr/>
          <p:nvPr/>
        </p:nvSpPr>
        <p:spPr>
          <a:xfrm>
            <a:off x="6146938" y="4955825"/>
            <a:ext cx="818100" cy="834900"/>
          </a:xfrm>
          <a:prstGeom prst="smileyFace">
            <a:avLst>
              <a:gd fmla="val 4653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g1f07db6dd0c_1_0"/>
          <p:cNvSpPr txBox="1"/>
          <p:nvPr/>
        </p:nvSpPr>
        <p:spPr>
          <a:xfrm>
            <a:off x="127775" y="1356700"/>
            <a:ext cx="5453100" cy="2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4"/>
              <a:buFont typeface="Arial"/>
              <a:buNone/>
            </a:pP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topic</a:t>
            </a: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your email. It should be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</a:t>
            </a: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to the point.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 should NOT be your entire message.</a:t>
            </a:r>
            <a:endParaRPr b="1" i="0" sz="2744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4"/>
              <a:buFont typeface="Arial"/>
              <a:buNone/>
            </a:pPr>
            <a:r>
              <a:t/>
            </a:r>
            <a:endParaRPr b="1" i="0" sz="2744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8" name="Google Shape;398;g1f07db6dd0c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99549" y="585550"/>
            <a:ext cx="6473401" cy="121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1f07db6dd0c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97950" y="3262750"/>
            <a:ext cx="6076607" cy="110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g1f07db6dd0c_1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32893" y="1981625"/>
            <a:ext cx="5759658" cy="110197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g1f07db6dd0c_1_0"/>
          <p:cNvSpPr/>
          <p:nvPr/>
        </p:nvSpPr>
        <p:spPr>
          <a:xfrm>
            <a:off x="6037800" y="711300"/>
            <a:ext cx="818100" cy="965400"/>
          </a:xfrm>
          <a:prstGeom prst="flowChartSummingJunction">
            <a:avLst/>
          </a:prstGeom>
          <a:noFill/>
          <a:ln cap="flat" cmpd="sng" w="1143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g1f07db6dd0c_1_0"/>
          <p:cNvSpPr txBox="1"/>
          <p:nvPr/>
        </p:nvSpPr>
        <p:spPr>
          <a:xfrm>
            <a:off x="273825" y="3383850"/>
            <a:ext cx="4946700" cy="28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ALWAYS include a subject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recipient should know the topic of the email before they read it.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Example: 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 on Lesson 2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Question about Next Week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3" name="Google Shape;403;g1f07db6dd0c_1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47515" y="3262750"/>
            <a:ext cx="1216924" cy="1216924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g1f07db6dd0c_1_0"/>
          <p:cNvSpPr/>
          <p:nvPr/>
        </p:nvSpPr>
        <p:spPr>
          <a:xfrm>
            <a:off x="6037800" y="2049913"/>
            <a:ext cx="818100" cy="965400"/>
          </a:xfrm>
          <a:prstGeom prst="flowChartSummingJunction">
            <a:avLst/>
          </a:prstGeom>
          <a:noFill/>
          <a:ln cap="flat" cmpd="sng" w="1143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0"/>
          <p:cNvSpPr txBox="1"/>
          <p:nvPr/>
        </p:nvSpPr>
        <p:spPr>
          <a:xfrm>
            <a:off x="229980" y="2158973"/>
            <a:ext cx="117321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have a question about graduation requirements.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1" marL="971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“Question Regarding Graduation Requirements”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will be absent from school for four days and need to let certain people know.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1" marL="971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“Upcoming Absence from School”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have a scheduling conflict and will be unable to stay for </a:t>
            </a: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meeting</a:t>
            </a: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1" marL="971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“Scheduling Conflict 3/22”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cannot make it to practice today because you are sick.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1" marL="971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“Feeling Ill </a:t>
            </a:r>
            <a:r>
              <a:rPr b="1"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– Cannot make Practice</a:t>
            </a: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21808"/>
            <a:ext cx="12192001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0"/>
          <p:cNvSpPr txBox="1"/>
          <p:nvPr/>
        </p:nvSpPr>
        <p:spPr>
          <a:xfrm>
            <a:off x="3269650" y="6276600"/>
            <a:ext cx="48348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1"/>
          <p:cNvSpPr txBox="1"/>
          <p:nvPr/>
        </p:nvSpPr>
        <p:spPr>
          <a:xfrm>
            <a:off x="229980" y="2507682"/>
            <a:ext cx="117321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might the different subject lines be for emails of this nature?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missing assignment that you submitted late and want</a:t>
            </a:r>
            <a:r>
              <a:rPr lang="en-US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 let the teacher know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 absence from school d</a:t>
            </a:r>
            <a:r>
              <a:rPr lang="en-US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ue to being sick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question about the upcoming field trip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7" name="Google Shape;41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21808"/>
            <a:ext cx="12192000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11"/>
          <p:cNvSpPr txBox="1"/>
          <p:nvPr/>
        </p:nvSpPr>
        <p:spPr>
          <a:xfrm>
            <a:off x="5917050" y="5468350"/>
            <a:ext cx="3000000" cy="19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Stop and Jot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Whiteboard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2"/>
          <p:cNvSpPr txBox="1"/>
          <p:nvPr/>
        </p:nvSpPr>
        <p:spPr>
          <a:xfrm>
            <a:off x="229980" y="1970833"/>
            <a:ext cx="117321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might the different subject lines be for emails of this nature?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223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missing assignment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22300" lvl="1" marL="1028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“Missing Reading Vocab” (plug in your assignment)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223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 absence from school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22300" lvl="1" marL="1028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“Absence – Make-up Work”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223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question about the upcoming field trip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22300" lvl="1" marL="1028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“Question about Museum Field Trip”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4" name="Google Shape;42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21808"/>
            <a:ext cx="12192000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f07db6dd0c_0_129"/>
          <p:cNvSpPr txBox="1"/>
          <p:nvPr>
            <p:ph type="title"/>
          </p:nvPr>
        </p:nvSpPr>
        <p:spPr>
          <a:xfrm>
            <a:off x="415600" y="646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3900"/>
              <a:t>Greeting [Salutation]</a:t>
            </a:r>
            <a:endParaRPr sz="3900"/>
          </a:p>
        </p:txBody>
      </p:sp>
      <p:sp>
        <p:nvSpPr>
          <p:cNvPr id="430" name="Google Shape;430;g1f07db6dd0c_0_129"/>
          <p:cNvSpPr txBox="1"/>
          <p:nvPr>
            <p:ph idx="1" type="body"/>
          </p:nvPr>
        </p:nvSpPr>
        <p:spPr>
          <a:xfrm>
            <a:off x="415600" y="2377575"/>
            <a:ext cx="5381100" cy="43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 fontScale="85000" lnSpcReduction="20000"/>
          </a:bodyPr>
          <a:lstStyle/>
          <a:p>
            <a:pPr indent="-482917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Address the person the same way you would in person.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17647"/>
              <a:buNone/>
            </a:pPr>
            <a:r>
              <a:rPr b="1" lang="en-US" u="sng"/>
              <a:t>For Example: </a:t>
            </a:r>
            <a:endParaRPr b="1" u="sng"/>
          </a:p>
          <a:p>
            <a:pPr indent="-482917" lvl="0" marL="609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As a student, you wouldn’t call me “Elisha,” so you’re not going to start your email with “Dear Elisha, …”</a:t>
            </a:r>
            <a:endParaRPr/>
          </a:p>
          <a:p>
            <a:pPr indent="-482917" lvl="0" marL="6096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100000"/>
              <a:buChar char="•"/>
            </a:pPr>
            <a:r>
              <a:rPr lang="en-US"/>
              <a:t>Instead, you would say, “Dear Ms. Lucero, …” or “Hi, Ms. Lucero”</a:t>
            </a:r>
            <a:endParaRPr/>
          </a:p>
        </p:txBody>
      </p:sp>
      <p:pic>
        <p:nvPicPr>
          <p:cNvPr id="431" name="Google Shape;431;g1f07db6dd0c_0_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88721" y="0"/>
            <a:ext cx="630735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g1f07db6dd0c_0_129"/>
          <p:cNvSpPr txBox="1"/>
          <p:nvPr/>
        </p:nvSpPr>
        <p:spPr>
          <a:xfrm>
            <a:off x="127775" y="798600"/>
            <a:ext cx="54531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topic</a:t>
            </a: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your email. It should be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</a:t>
            </a:r>
            <a:r>
              <a:rPr b="0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to the point. </a:t>
            </a:r>
            <a:r>
              <a:rPr b="1" i="0" lang="en-US" sz="2744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 should NOT be your entire message.</a:t>
            </a:r>
            <a:endParaRPr b="1" i="0" sz="2744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2744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f07db6dd0c_0_135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Body (Message)</a:t>
            </a:r>
            <a:endParaRPr/>
          </a:p>
        </p:txBody>
      </p:sp>
      <p:sp>
        <p:nvSpPr>
          <p:cNvPr id="438" name="Google Shape;438;g1f07db6dd0c_0_135"/>
          <p:cNvSpPr txBox="1"/>
          <p:nvPr>
            <p:ph idx="1" type="body"/>
          </p:nvPr>
        </p:nvSpPr>
        <p:spPr>
          <a:xfrm>
            <a:off x="415600" y="1536633"/>
            <a:ext cx="5381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 lnSpcReduction="10000"/>
          </a:bodyPr>
          <a:lstStyle/>
          <a:p>
            <a:pPr indent="-51435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3300"/>
              <a:buChar char="•"/>
            </a:pPr>
            <a:r>
              <a:rPr lang="en-US"/>
              <a:t>Get to the purpose of your email.</a:t>
            </a:r>
            <a:endParaRPr/>
          </a:p>
          <a:p>
            <a:pPr indent="-514350" lvl="0" marL="609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Char char="•"/>
            </a:pPr>
            <a:r>
              <a:rPr lang="en-US"/>
              <a:t>Keep it short and to the point.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3300"/>
              <a:buNone/>
            </a:pPr>
            <a:r>
              <a:rPr b="1" lang="en-US" u="sng"/>
              <a:t>For Example: </a:t>
            </a:r>
            <a:endParaRPr b="1" u="sng"/>
          </a:p>
          <a:p>
            <a:pPr indent="-51435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3300"/>
              <a:buChar char="•"/>
            </a:pPr>
            <a:r>
              <a:rPr lang="en-US"/>
              <a:t>“I can’t find Lesson 3 online. Can you please direct me to where I can find it?”</a:t>
            </a:r>
            <a:endParaRPr/>
          </a:p>
        </p:txBody>
      </p:sp>
      <p:pic>
        <p:nvPicPr>
          <p:cNvPr id="439" name="Google Shape;439;g1f07db6dd0c_0_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88721" y="0"/>
            <a:ext cx="6307358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f07db6dd0c_0_141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Closing</a:t>
            </a:r>
            <a:endParaRPr/>
          </a:p>
        </p:txBody>
      </p:sp>
      <p:sp>
        <p:nvSpPr>
          <p:cNvPr id="445" name="Google Shape;445;g1f07db6dd0c_0_141"/>
          <p:cNvSpPr txBox="1"/>
          <p:nvPr>
            <p:ph idx="1" type="body"/>
          </p:nvPr>
        </p:nvSpPr>
        <p:spPr>
          <a:xfrm>
            <a:off x="415600" y="1536633"/>
            <a:ext cx="5381100" cy="50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 fontScale="92500" lnSpcReduction="20000"/>
          </a:bodyPr>
          <a:lstStyle/>
          <a:p>
            <a:pPr indent="-498664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Thank them or tell them you look forward to hearing from them.</a:t>
            </a:r>
            <a:endParaRPr/>
          </a:p>
          <a:p>
            <a:pPr indent="-498664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Sincerely,</a:t>
            </a:r>
            <a:endParaRPr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8108"/>
              <a:buNone/>
            </a:pPr>
            <a:r>
              <a:rPr lang="en-US"/>
              <a:t>[Your Name]</a:t>
            </a:r>
            <a:endParaRPr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8108"/>
              <a:buNone/>
            </a:pPr>
            <a:r>
              <a:rPr b="1" lang="en-US" u="sng"/>
              <a:t>For Example: </a:t>
            </a:r>
            <a:endParaRPr b="1" u="sng"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8108"/>
              <a:buNone/>
            </a:pPr>
            <a:r>
              <a:rPr lang="en-US"/>
              <a:t>Thank you for your help.</a:t>
            </a:r>
            <a:endParaRPr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8108"/>
              <a:buNone/>
            </a:pPr>
            <a:r>
              <a:rPr lang="en-US"/>
              <a:t>Sincerely,</a:t>
            </a:r>
            <a:endParaRPr/>
          </a:p>
          <a:p>
            <a:pPr indent="0" lvl="0" marL="609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8108"/>
              <a:buNone/>
            </a:pPr>
            <a:r>
              <a:rPr lang="en-US"/>
              <a:t>Ms. Lucero</a:t>
            </a:r>
            <a:endParaRPr/>
          </a:p>
        </p:txBody>
      </p:sp>
      <p:pic>
        <p:nvPicPr>
          <p:cNvPr id="446" name="Google Shape;446;g1f07db6dd0c_0_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88721" y="0"/>
            <a:ext cx="6307358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1" name="Google Shape;301;g29561ab2257_0_9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{D1F5CF80-6318-4898-972E-C073EB6EF3A1}</a:tableStyleId>
              </a:tblPr>
              <a:tblGrid>
                <a:gridCol w="818000"/>
                <a:gridCol w="7726500"/>
                <a:gridCol w="3647500"/>
              </a:tblGrid>
              <a:tr h="1452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0" lang="en-US" sz="15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7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b="0" sz="11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900"/>
                        <a:buFont typeface="Arial"/>
                        <a:buNone/>
                      </a:pPr>
                      <a:r>
                        <a:t/>
                      </a:r>
                      <a:endParaRPr b="0" sz="2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900"/>
                        <a:buFont typeface="Arial"/>
                        <a:buNone/>
                      </a:pPr>
                      <a:r>
                        <a:rPr b="0" lang="en-US" sz="29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</a:tr>
              <a:tr h="78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0" lang="en-US" sz="31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Gill Sans"/>
                        <a:buNone/>
                      </a:pPr>
                      <a:r>
                        <a:rPr lang="en-US" sz="1900" u="none" cap="none" strike="noStrike"/>
                        <a:t>Email Etiquette </a:t>
                      </a:r>
                      <a:endParaRPr sz="1500" u="none" cap="none" strike="noStrike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sz="19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25725" marB="25725" marR="51425" marL="51425" anchor="ctr"/>
                </a:tc>
                <a:tc rowSpan="5">
                  <a:txBody>
                    <a:bodyPr/>
                    <a:lstStyle/>
                    <a:p>
                      <a:pPr indent="-254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300"/>
                        <a:buFont typeface="Noto Sans Symbols"/>
                        <a:buNone/>
                      </a:pPr>
                      <a:r>
                        <a:t/>
                      </a:r>
                      <a:endParaRPr b="0" sz="2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(7) The student creates professional documents required for employment. The student is expected to:</a:t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    (B) write appropriate business correspondence…</a:t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Gill Sans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br>
                        <a:rPr b="0" lang="en-US" sz="1900" u="none" cap="none" strike="noStrik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800" u="none" cap="none" strike="noStrik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9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8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0" lang="en-US" sz="19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 sz="1900" u="none" cap="none" strike="noStrike"/>
                        <a:t>Worksheet</a:t>
                      </a:r>
                      <a:endParaRPr b="0" sz="28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br>
                        <a:rPr b="0" lang="en-US" sz="2800" u="none" cap="none" strike="noStrike">
                          <a:solidFill>
                            <a:srgbClr val="000000"/>
                          </a:solidFill>
                        </a:rPr>
                      </a:br>
                      <a:endParaRPr b="0" sz="27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51425" marL="51425"/>
                </a:tc>
              </a:tr>
              <a:tr h="105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b="0" lang="en-US" sz="31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/>
                        <a:t>Learn and practice professional communications through email etiquette </a:t>
                      </a:r>
                      <a:endParaRPr b="0" i="0" sz="19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 vMerge="1"/>
              </a:tr>
              <a:tr h="139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b="0" lang="en-US" sz="31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900" u="none" cap="none" strike="noStrike"/>
                        <a:t>Complete focused Notes, group email correction, and independent email draft activity. </a:t>
                      </a:r>
                      <a:endParaRPr sz="1900" u="none" cap="none" strike="noStrike"/>
                    </a:p>
                  </a:txBody>
                  <a:tcPr marT="25725" marB="25725" marR="51425" marL="51425" anchor="ctr"/>
                </a:tc>
                <a:tc vMerge="1"/>
              </a:tr>
              <a:tr h="93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b="0" lang="en-US" sz="31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Gill Sans"/>
                        <a:buNone/>
                      </a:pPr>
                      <a:r>
                        <a:rPr b="1" lang="en-US" sz="1900" u="none" cap="none" strike="noStrike"/>
                        <a:t>Carbon Copy (CC), Blind Carbon Copy (BCC), Fo</a:t>
                      </a:r>
                      <a:r>
                        <a:rPr b="1" lang="en-US" sz="1900"/>
                        <a:t>rward, Recipient</a:t>
                      </a:r>
                      <a:endParaRPr sz="1900" u="none" cap="none" strike="noStrike"/>
                    </a:p>
                  </a:txBody>
                  <a:tcPr marT="25725" marB="25725" marR="51425" marL="51425" anchor="ctr"/>
                </a:tc>
                <a:tc vMerge="1"/>
              </a:tr>
              <a:tr h="111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b="0" lang="en-US" sz="31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900" u="none" cap="none" strike="noStrike"/>
                        <a:t>How can using email correctly make you appear more professional?</a:t>
                      </a:r>
                      <a:endParaRPr sz="1900" u="none" cap="none" strike="noStrike"/>
                    </a:p>
                  </a:txBody>
                  <a:tcPr marT="25725" marB="25725" marR="51425" marL="51425" anchor="ctr"/>
                </a:tc>
                <a:tc vMerge="1"/>
              </a:tr>
            </a:tbl>
          </a:graphicData>
        </a:graphic>
      </p:graphicFrame>
      <p:sp>
        <p:nvSpPr>
          <p:cNvPr id="302" name="Google Shape;302;g29561ab2257_0_93"/>
          <p:cNvSpPr/>
          <p:nvPr/>
        </p:nvSpPr>
        <p:spPr>
          <a:xfrm>
            <a:off x="821533" y="133901"/>
            <a:ext cx="7132500" cy="6876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05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7163" y="553403"/>
            <a:ext cx="5687060" cy="575119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3" name="Google Shape;453;p8"/>
          <p:cNvSpPr/>
          <p:nvPr/>
        </p:nvSpPr>
        <p:spPr>
          <a:xfrm rot="446563">
            <a:off x="9350762" y="664734"/>
            <a:ext cx="2623820" cy="1734185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Find your teacher’s email either on the school’s website, your teacher’s syllabus, or simply ask your teacher.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 sure to copy down the email address correctly.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4" name="Google Shape;454;p8"/>
          <p:cNvSpPr/>
          <p:nvPr/>
        </p:nvSpPr>
        <p:spPr>
          <a:xfrm rot="211532">
            <a:off x="6670261" y="1182665"/>
            <a:ext cx="1479550" cy="14859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8"/>
          <p:cNvSpPr/>
          <p:nvPr/>
        </p:nvSpPr>
        <p:spPr>
          <a:xfrm rot="-973345">
            <a:off x="3200290" y="3458046"/>
            <a:ext cx="2771775" cy="191643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subject should capture the essence of the email in just a few words. 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example, if you were asking about making up a quiz, the subject might be “Quiz Make-up;” keep it simple.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6" name="Google Shape;456;p8"/>
          <p:cNvSpPr/>
          <p:nvPr/>
        </p:nvSpPr>
        <p:spPr>
          <a:xfrm rot="7438558">
            <a:off x="1990941" y="2272130"/>
            <a:ext cx="1793240" cy="155575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8"/>
          <p:cNvSpPr/>
          <p:nvPr/>
        </p:nvSpPr>
        <p:spPr>
          <a:xfrm rot="335047">
            <a:off x="8593295" y="3425548"/>
            <a:ext cx="3042920" cy="278892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Start by addressing your teacher formally. Hi/Hello/Good morning are all appropriate salutations.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your email, be sure to respectably mention your concern or question.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Close your email with a closing salutation such as Thank you/Thank you for your time/Have a great day.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8" name="Google Shape;458;p8"/>
          <p:cNvSpPr/>
          <p:nvPr/>
        </p:nvSpPr>
        <p:spPr>
          <a:xfrm rot="1497920">
            <a:off x="7998935" y="2749908"/>
            <a:ext cx="1339850" cy="1905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8"/>
          <p:cNvSpPr txBox="1"/>
          <p:nvPr/>
        </p:nvSpPr>
        <p:spPr>
          <a:xfrm>
            <a:off x="116152" y="133575"/>
            <a:ext cx="29425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Let’s review the basics. Please capture these notes onto your handout.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/>
          <p:nvPr/>
        </p:nvSpPr>
        <p:spPr>
          <a:xfrm>
            <a:off x="-2011496" y="0"/>
            <a:ext cx="810749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Examples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65" name="Google Shape;465;p13"/>
          <p:cNvGraphicFramePr/>
          <p:nvPr/>
        </p:nvGraphicFramePr>
        <p:xfrm>
          <a:off x="267365" y="10156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{7BA97FD9-B8A7-4EAA-B695-FB511D3785F3}</a:tableStyleId>
              </a:tblPr>
              <a:tblGrid>
                <a:gridCol w="2511800"/>
                <a:gridCol w="9145475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NEW MESSAGE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teacher@123.com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Subject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Hi I noticed that I Have an f. what can I do to bring up my grade?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Body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sz="36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66" name="Google Shape;466;p13"/>
          <p:cNvSpPr/>
          <p:nvPr/>
        </p:nvSpPr>
        <p:spPr>
          <a:xfrm>
            <a:off x="267364" y="4422177"/>
            <a:ext cx="11657267" cy="2145268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message of the body should NOT go in the subject line. What would be an appropriate subject line for this message?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4"/>
          <p:cNvSpPr txBox="1"/>
          <p:nvPr/>
        </p:nvSpPr>
        <p:spPr>
          <a:xfrm>
            <a:off x="410490" y="2889537"/>
            <a:ext cx="5908183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Much like texting and social media communication, email relies on tone because we have no face-to-face or body language communication to show emotion, intent, and feeling.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4"/>
          <p:cNvSpPr txBox="1"/>
          <p:nvPr/>
        </p:nvSpPr>
        <p:spPr>
          <a:xfrm>
            <a:off x="6112045" y="2887070"/>
            <a:ext cx="589213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are some things people do in writing that could send the wrong attitude or tone?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5143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6550" lvl="0" marL="5143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4" name="Google Shape;474;p14"/>
          <p:cNvSpPr txBox="1"/>
          <p:nvPr/>
        </p:nvSpPr>
        <p:spPr>
          <a:xfrm>
            <a:off x="6129440" y="2234526"/>
            <a:ext cx="5874743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REFLECT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7817" y="-1243630"/>
            <a:ext cx="12192000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14"/>
          <p:cNvSpPr txBox="1"/>
          <p:nvPr/>
        </p:nvSpPr>
        <p:spPr>
          <a:xfrm>
            <a:off x="6067825" y="5756975"/>
            <a:ext cx="5700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Think Pair Share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5"/>
          <p:cNvSpPr txBox="1"/>
          <p:nvPr/>
        </p:nvSpPr>
        <p:spPr>
          <a:xfrm>
            <a:off x="-2011496" y="0"/>
            <a:ext cx="810749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Examples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82" name="Google Shape;482;p15"/>
          <p:cNvGraphicFramePr/>
          <p:nvPr/>
        </p:nvGraphicFramePr>
        <p:xfrm>
          <a:off x="267365" y="11789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{7BA97FD9-B8A7-4EAA-B695-FB511D3785F3}</a:tableStyleId>
              </a:tblPr>
              <a:tblGrid>
                <a:gridCol w="2511800"/>
                <a:gridCol w="9145475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NEW MESSAGE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teacher@123.com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Subject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FIX MY GRADE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Body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 TURNED IN THE ASSIGNMENT YESTERDAY!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83" name="Google Shape;483;p15"/>
          <p:cNvSpPr/>
          <p:nvPr/>
        </p:nvSpPr>
        <p:spPr>
          <a:xfrm>
            <a:off x="267365" y="4956810"/>
            <a:ext cx="11657267" cy="146423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elements of this email are impacting the tone? How might this email be received?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/>
          <p:nvPr/>
        </p:nvSpPr>
        <p:spPr>
          <a:xfrm>
            <a:off x="-2011496" y="0"/>
            <a:ext cx="810749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Examples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89" name="Google Shape;489;p16"/>
          <p:cNvGraphicFramePr/>
          <p:nvPr/>
        </p:nvGraphicFramePr>
        <p:xfrm>
          <a:off x="267365" y="11789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{7BA97FD9-B8A7-4EAA-B695-FB511D3785F3}</a:tableStyleId>
              </a:tblPr>
              <a:tblGrid>
                <a:gridCol w="2511800"/>
                <a:gridCol w="9145475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NEW MESSAGE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teacher@123.com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Subject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Regarding My Grade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Body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Good morning,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sz="28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 noticed that I earned a 75% on last week’s assignment. Could you tell me more about why I earned this grade?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90" name="Google Shape;490;p16"/>
          <p:cNvSpPr/>
          <p:nvPr/>
        </p:nvSpPr>
        <p:spPr>
          <a:xfrm>
            <a:off x="267365" y="5087438"/>
            <a:ext cx="11657267" cy="146423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elements of this email are impacting the tone? How might this email be received?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7"/>
          <p:cNvSpPr txBox="1"/>
          <p:nvPr/>
        </p:nvSpPr>
        <p:spPr>
          <a:xfrm>
            <a:off x="6602308" y="2236772"/>
            <a:ext cx="5892138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While there are many ways to communicate online, consider how you mostly communicate or would communicate with the following people: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Family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Friends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Teachers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Colleagues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Strangers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Acquaintances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7"/>
          <p:cNvSpPr txBox="1"/>
          <p:nvPr/>
        </p:nvSpPr>
        <p:spPr>
          <a:xfrm>
            <a:off x="187817" y="2236772"/>
            <a:ext cx="5908183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Diction, or word choice, is critical in email communication and is largely what separates our informal communication and formal communication. It also goes hand in hand with tone.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7"/>
          <p:cNvSpPr txBox="1"/>
          <p:nvPr/>
        </p:nvSpPr>
        <p:spPr>
          <a:xfrm>
            <a:off x="203862" y="5734615"/>
            <a:ext cx="5892138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does our diction change with different audiences?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5143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6550" lvl="0" marL="5143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9" name="Google Shape;499;p17"/>
          <p:cNvSpPr txBox="1"/>
          <p:nvPr/>
        </p:nvSpPr>
        <p:spPr>
          <a:xfrm>
            <a:off x="221257" y="5082071"/>
            <a:ext cx="5874743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REFLECT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0" name="Google Shape;50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097296"/>
            <a:ext cx="12192001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8"/>
          <p:cNvSpPr txBox="1"/>
          <p:nvPr/>
        </p:nvSpPr>
        <p:spPr>
          <a:xfrm>
            <a:off x="-2011496" y="0"/>
            <a:ext cx="810749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Examples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06" name="Google Shape;506;p18"/>
          <p:cNvGraphicFramePr/>
          <p:nvPr/>
        </p:nvGraphicFramePr>
        <p:xfrm>
          <a:off x="267365" y="10156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{7BA97FD9-B8A7-4EAA-B695-FB511D3785F3}</a:tableStyleId>
              </a:tblPr>
              <a:tblGrid>
                <a:gridCol w="2511800"/>
                <a:gridCol w="9145475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NEW MESSAGE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teacher@123.com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Subject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Grade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Body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Hey hey,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36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What’s up? I’d like to discuss my grade with u!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507" name="Google Shape;507;p18"/>
          <p:cNvSpPr/>
          <p:nvPr/>
        </p:nvSpPr>
        <p:spPr>
          <a:xfrm>
            <a:off x="267365" y="4956810"/>
            <a:ext cx="11657267" cy="146423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about the word choice of this email impacts it formality?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a1c6981e50_0_207"/>
          <p:cNvSpPr/>
          <p:nvPr/>
        </p:nvSpPr>
        <p:spPr>
          <a:xfrm>
            <a:off x="0" y="0"/>
            <a:ext cx="121917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3a1c6981e50_0_207"/>
          <p:cNvSpPr txBox="1"/>
          <p:nvPr/>
        </p:nvSpPr>
        <p:spPr>
          <a:xfrm>
            <a:off x="761695" y="1552651"/>
            <a:ext cx="36531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Email Communication Practice Activity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g3a1c6981e50_0_207"/>
          <p:cNvSpPr/>
          <p:nvPr/>
        </p:nvSpPr>
        <p:spPr>
          <a:xfrm>
            <a:off x="761695" y="1933956"/>
            <a:ext cx="2333400" cy="495600"/>
          </a:xfrm>
          <a:prstGeom prst="roundRect">
            <a:avLst>
              <a:gd fmla="val 28385" name="adj"/>
            </a:avLst>
          </a:prstGeom>
          <a:solidFill>
            <a:srgbClr val="F2F9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g3a1c6981e50_0_207"/>
          <p:cNvSpPr/>
          <p:nvPr/>
        </p:nvSpPr>
        <p:spPr>
          <a:xfrm>
            <a:off x="761695" y="1933956"/>
            <a:ext cx="47400" cy="4956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g3a1c6981e50_0_207"/>
          <p:cNvSpPr/>
          <p:nvPr/>
        </p:nvSpPr>
        <p:spPr>
          <a:xfrm>
            <a:off x="952805" y="2029054"/>
            <a:ext cx="304500" cy="304500"/>
          </a:xfrm>
          <a:prstGeom prst="ellipse">
            <a:avLst/>
          </a:prstGeom>
          <a:solidFill>
            <a:srgbClr val="E1F0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18" name="Google Shape;518;g3a1c6981e50_0_207"/>
          <p:cNvPicPr preferRelativeResize="0"/>
          <p:nvPr/>
        </p:nvPicPr>
        <p:blipFill rotWithShape="1">
          <a:blip r:embed="rId3">
            <a:alphaModFix/>
          </a:blip>
          <a:srcRect b="0" l="-761" r="-761" t="0"/>
          <a:stretch/>
        </p:blipFill>
        <p:spPr>
          <a:xfrm>
            <a:off x="1028700" y="2095805"/>
            <a:ext cx="152705" cy="171907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g3a1c6981e50_0_207"/>
          <p:cNvSpPr txBox="1"/>
          <p:nvPr/>
        </p:nvSpPr>
        <p:spPr>
          <a:xfrm>
            <a:off x="1371600" y="2018995"/>
            <a:ext cx="1005000" cy="1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Montserrat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Voice Level 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g3a1c6981e50_0_207"/>
          <p:cNvSpPr txBox="1"/>
          <p:nvPr/>
        </p:nvSpPr>
        <p:spPr>
          <a:xfrm>
            <a:off x="1371600" y="2200046"/>
            <a:ext cx="1667100" cy="1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Talking with your table only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g3a1c6981e50_0_207"/>
          <p:cNvSpPr/>
          <p:nvPr/>
        </p:nvSpPr>
        <p:spPr>
          <a:xfrm>
            <a:off x="3278124" y="1933956"/>
            <a:ext cx="2361900" cy="495600"/>
          </a:xfrm>
          <a:prstGeom prst="roundRect">
            <a:avLst>
              <a:gd fmla="val 28385" name="adj"/>
            </a:avLst>
          </a:prstGeom>
          <a:solidFill>
            <a:srgbClr val="F2F9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g3a1c6981e50_0_207"/>
          <p:cNvSpPr/>
          <p:nvPr/>
        </p:nvSpPr>
        <p:spPr>
          <a:xfrm>
            <a:off x="3278124" y="1933956"/>
            <a:ext cx="47400" cy="4956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g3a1c6981e50_0_207"/>
          <p:cNvSpPr/>
          <p:nvPr/>
        </p:nvSpPr>
        <p:spPr>
          <a:xfrm>
            <a:off x="3469234" y="2029054"/>
            <a:ext cx="304500" cy="304500"/>
          </a:xfrm>
          <a:prstGeom prst="ellipse">
            <a:avLst/>
          </a:prstGeom>
          <a:solidFill>
            <a:srgbClr val="E1F0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24" name="Google Shape;524;g3a1c6981e50_0_207"/>
          <p:cNvPicPr preferRelativeResize="0"/>
          <p:nvPr/>
        </p:nvPicPr>
        <p:blipFill rotWithShape="1">
          <a:blip r:embed="rId4">
            <a:alphaModFix/>
          </a:blip>
          <a:srcRect b="0" l="-1062" r="-1062" t="0"/>
          <a:stretch/>
        </p:blipFill>
        <p:spPr>
          <a:xfrm>
            <a:off x="3511296" y="2095805"/>
            <a:ext cx="219456" cy="171907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g3a1c6981e50_0_207"/>
          <p:cNvSpPr txBox="1"/>
          <p:nvPr/>
        </p:nvSpPr>
        <p:spPr>
          <a:xfrm>
            <a:off x="3888029" y="2018995"/>
            <a:ext cx="1053300" cy="1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Montserrat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Partner Work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g3a1c6981e50_0_207"/>
          <p:cNvSpPr txBox="1"/>
          <p:nvPr/>
        </p:nvSpPr>
        <p:spPr>
          <a:xfrm>
            <a:off x="3888029" y="2200046"/>
            <a:ext cx="1696200" cy="1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Work with one other person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g3a1c6981e50_0_207"/>
          <p:cNvSpPr/>
          <p:nvPr/>
        </p:nvSpPr>
        <p:spPr>
          <a:xfrm>
            <a:off x="761700" y="2619747"/>
            <a:ext cx="5190900" cy="3689400"/>
          </a:xfrm>
          <a:prstGeom prst="roundRect">
            <a:avLst>
              <a:gd fmla="val 1239" name="adj"/>
            </a:avLst>
          </a:prstGeom>
          <a:solidFill>
            <a:srgbClr val="F5F5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g3a1c6981e50_0_207"/>
          <p:cNvSpPr txBox="1"/>
          <p:nvPr/>
        </p:nvSpPr>
        <p:spPr>
          <a:xfrm>
            <a:off x="8223199" y="2276856"/>
            <a:ext cx="1343400" cy="1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Example Email: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g3a1c6981e50_0_207"/>
          <p:cNvSpPr/>
          <p:nvPr/>
        </p:nvSpPr>
        <p:spPr>
          <a:xfrm>
            <a:off x="6238951" y="2600554"/>
            <a:ext cx="5190900" cy="3333900"/>
          </a:xfrm>
          <a:prstGeom prst="roundRect">
            <a:avLst>
              <a:gd fmla="val 627" name="adj"/>
            </a:avLst>
          </a:prstGeom>
          <a:solidFill>
            <a:srgbClr val="F9F9F9"/>
          </a:solidFill>
          <a:ln cap="flat" cmpd="sng" w="25400">
            <a:solidFill>
              <a:srgbClr val="AAAA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g3a1c6981e50_0_207"/>
          <p:cNvSpPr/>
          <p:nvPr/>
        </p:nvSpPr>
        <p:spPr>
          <a:xfrm>
            <a:off x="0" y="0"/>
            <a:ext cx="12191700" cy="13332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g3a1c6981e50_0_207"/>
          <p:cNvSpPr/>
          <p:nvPr/>
        </p:nvSpPr>
        <p:spPr>
          <a:xfrm>
            <a:off x="0" y="0"/>
            <a:ext cx="12191700" cy="1333200"/>
          </a:xfrm>
          <a:prstGeom prst="rect">
            <a:avLst/>
          </a:prstGeom>
          <a:solidFill>
            <a:srgbClr val="333333">
              <a:alpha val="6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g3a1c6981e50_0_207"/>
          <p:cNvSpPr txBox="1"/>
          <p:nvPr/>
        </p:nvSpPr>
        <p:spPr>
          <a:xfrm>
            <a:off x="761695" y="400507"/>
            <a:ext cx="2039100" cy="5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Practice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g3a1c6981e50_0_207"/>
          <p:cNvSpPr/>
          <p:nvPr/>
        </p:nvSpPr>
        <p:spPr>
          <a:xfrm>
            <a:off x="10763402" y="333756"/>
            <a:ext cx="666600" cy="666600"/>
          </a:xfrm>
          <a:prstGeom prst="roundRect">
            <a:avLst>
              <a:gd fmla="val 9798" name="adj"/>
            </a:avLst>
          </a:prstGeom>
          <a:solidFill>
            <a:srgbClr val="E0E0E0"/>
          </a:solidFill>
          <a:ln>
            <a:noFill/>
          </a:ln>
          <a:effectLst>
            <a:outerShdw blurRad="76200" rotWithShape="0" algn="bl" dir="27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34" name="Google Shape;534;g3a1c6981e50_0_2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16107" y="485546"/>
            <a:ext cx="362102" cy="36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3a1c6981e50_0_207" title="Screenshot 2025-11-09 at 12.39.11 PM.png"/>
          <p:cNvPicPr preferRelativeResize="0"/>
          <p:nvPr/>
        </p:nvPicPr>
        <p:blipFill rotWithShape="1">
          <a:blip r:embed="rId6">
            <a:alphaModFix/>
          </a:blip>
          <a:srcRect b="0" l="0" r="50039" t="0"/>
          <a:stretch/>
        </p:blipFill>
        <p:spPr>
          <a:xfrm>
            <a:off x="6223650" y="2600550"/>
            <a:ext cx="5342500" cy="33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g3a1c6981e50_0_207"/>
          <p:cNvSpPr txBox="1"/>
          <p:nvPr/>
        </p:nvSpPr>
        <p:spPr>
          <a:xfrm>
            <a:off x="773225" y="2631400"/>
            <a:ext cx="5190900" cy="3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3a1c6981e50_0_207"/>
          <p:cNvSpPr txBox="1"/>
          <p:nvPr/>
        </p:nvSpPr>
        <p:spPr>
          <a:xfrm>
            <a:off x="794850" y="2659800"/>
            <a:ext cx="5157900" cy="3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Task Instructions:</a:t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/>
              <a:t>You and your partner will receive four unprofessional email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examples. For each email: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1. Review the original email and identify what makes it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unprofessional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2. Rewrite both the subject line and message content to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communicate the same information professionally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3. Include proper </a:t>
            </a:r>
            <a:r>
              <a:rPr b="1" lang="en-US" sz="1800"/>
              <a:t>greetings</a:t>
            </a:r>
            <a:r>
              <a:rPr lang="en-US" sz="1800"/>
              <a:t>, clear language, and appropriate </a:t>
            </a:r>
            <a:r>
              <a:rPr b="1" lang="en-US" sz="1800"/>
              <a:t>closing</a:t>
            </a:r>
            <a:endParaRPr b="1"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4. Be prepared to share your revisions with the class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0"/>
          <p:cNvSpPr/>
          <p:nvPr/>
        </p:nvSpPr>
        <p:spPr>
          <a:xfrm>
            <a:off x="199612" y="2044024"/>
            <a:ext cx="7693104" cy="4783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 least one recipient in the To box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Subject line with fewer than 10 words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 opening greeting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Their name is spelled correctly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Short, chunked paragraphs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Closing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Name at the end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 spelling/grammar issues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Proper capitalization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 squiggly red lines under words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Appropriate tone and diction for audience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0"/>
          <p:cNvSpPr txBox="1"/>
          <p:nvPr/>
        </p:nvSpPr>
        <p:spPr>
          <a:xfrm>
            <a:off x="6112045" y="2887070"/>
            <a:ext cx="589213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 your checklist as a guide to proofreading your email before you send it.</a:t>
            </a:r>
            <a:endParaRPr b="1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4" name="Google Shape;544;p20"/>
          <p:cNvSpPr txBox="1"/>
          <p:nvPr/>
        </p:nvSpPr>
        <p:spPr>
          <a:xfrm>
            <a:off x="6129440" y="2234526"/>
            <a:ext cx="5874743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REMINDER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5" name="Google Shape;54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091178"/>
            <a:ext cx="12192000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1"/>
          <p:cNvSpPr txBox="1"/>
          <p:nvPr/>
        </p:nvSpPr>
        <p:spPr>
          <a:xfrm>
            <a:off x="187817" y="2042022"/>
            <a:ext cx="5908183" cy="4832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to gmail.com (or your email provider).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 the top left, click the “Compose” button.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the “To” field, write the email addresses of the recipients.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Write a brief subject line.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Write a message.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 the bottom, click the blue “Send” button.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1"/>
          <p:cNvSpPr txBox="1"/>
          <p:nvPr/>
        </p:nvSpPr>
        <p:spPr>
          <a:xfrm>
            <a:off x="6112045" y="2887070"/>
            <a:ext cx="5892138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 sure that you are logged in to the correct email address, preferably your school/professional account.</a:t>
            </a:r>
            <a:endParaRPr b="1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2" name="Google Shape;552;p21"/>
          <p:cNvSpPr txBox="1"/>
          <p:nvPr/>
        </p:nvSpPr>
        <p:spPr>
          <a:xfrm>
            <a:off x="6129440" y="2234526"/>
            <a:ext cx="5874743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REMINDER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Google Shape;55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22058"/>
            <a:ext cx="12192000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f07db6dd0c_3_170"/>
          <p:cNvSpPr txBox="1"/>
          <p:nvPr>
            <p:ph type="ctrTitle"/>
          </p:nvPr>
        </p:nvSpPr>
        <p:spPr>
          <a:xfrm>
            <a:off x="914400" y="225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6400">
                <a:latin typeface="Bad Script"/>
                <a:ea typeface="Bad Script"/>
                <a:cs typeface="Bad Script"/>
                <a:sym typeface="Bad Script"/>
              </a:rPr>
              <a:t>How to Write an Email</a:t>
            </a:r>
            <a:endParaRPr sz="6400"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308" name="Google Shape;308;g1f07db6dd0c_3_170"/>
          <p:cNvSpPr txBox="1"/>
          <p:nvPr>
            <p:ph idx="1" type="subTitle"/>
          </p:nvPr>
        </p:nvSpPr>
        <p:spPr>
          <a:xfrm>
            <a:off x="1828800" y="1855125"/>
            <a:ext cx="8534400" cy="3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 lnSpcReduction="1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D3B45"/>
                </a:solidFill>
              </a:rPr>
              <a:t>Step 1: Vocabulary (5min)</a:t>
            </a:r>
            <a:r>
              <a:rPr lang="en-US" sz="2000">
                <a:solidFill>
                  <a:srgbClr val="2D3B45"/>
                </a:solidFill>
              </a:rPr>
              <a:t>  - Write down the definitions to the vocabulary words on your paper</a:t>
            </a:r>
            <a:endParaRPr sz="2000">
              <a:solidFill>
                <a:srgbClr val="2D3B45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D3B45"/>
                </a:solidFill>
              </a:rPr>
              <a:t>Step 2: Lesson (10min)</a:t>
            </a:r>
            <a:r>
              <a:rPr lang="en-US" sz="2000">
                <a:solidFill>
                  <a:srgbClr val="2D3B45"/>
                </a:solidFill>
              </a:rPr>
              <a:t> - I will talk about the parts of an email. We will practice some examples.</a:t>
            </a:r>
            <a:endParaRPr sz="2000">
              <a:solidFill>
                <a:srgbClr val="2D3B45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D3B45"/>
                </a:solidFill>
              </a:rPr>
              <a:t>Step 3: Group Practice (10min)</a:t>
            </a:r>
            <a:r>
              <a:rPr lang="en-US" sz="2000">
                <a:solidFill>
                  <a:srgbClr val="2D3B45"/>
                </a:solidFill>
              </a:rPr>
              <a:t> - Work with your group to analyze the errors of an email </a:t>
            </a:r>
            <a:endParaRPr sz="2000">
              <a:solidFill>
                <a:srgbClr val="2D3B45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D3B45"/>
                </a:solidFill>
              </a:rPr>
              <a:t>Step 4: Exit Ticket</a:t>
            </a:r>
            <a:r>
              <a:rPr lang="en-US" sz="2000">
                <a:solidFill>
                  <a:srgbClr val="2D3B45"/>
                </a:solidFill>
              </a:rPr>
              <a:t> </a:t>
            </a:r>
            <a:r>
              <a:rPr b="1" lang="en-US" sz="2000">
                <a:solidFill>
                  <a:srgbClr val="2D3B45"/>
                </a:solidFill>
              </a:rPr>
              <a:t>(20 min)</a:t>
            </a:r>
            <a:r>
              <a:rPr lang="en-US" sz="2000">
                <a:solidFill>
                  <a:srgbClr val="2D3B45"/>
                </a:solidFill>
              </a:rPr>
              <a:t>  - Gimkit</a:t>
            </a:r>
            <a:endParaRPr sz="2000">
              <a:solidFill>
                <a:srgbClr val="2D3B45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D3B45"/>
                </a:solidFill>
              </a:rPr>
              <a:t>Step 5:</a:t>
            </a:r>
            <a:r>
              <a:rPr lang="en-US" sz="2000">
                <a:solidFill>
                  <a:srgbClr val="2D3B45"/>
                </a:solidFill>
              </a:rPr>
              <a:t> Email Summative - </a:t>
            </a:r>
            <a:r>
              <a:rPr lang="en-US" sz="2000">
                <a:solidFill>
                  <a:srgbClr val="2D3B45"/>
                </a:solidFill>
              </a:rPr>
              <a:t>You will draft your own emails</a:t>
            </a:r>
            <a:endParaRPr sz="2000">
              <a:solidFill>
                <a:srgbClr val="2D3B45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3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1f07db6dd0c_1_147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Assignment</a:t>
            </a:r>
            <a:endParaRPr/>
          </a:p>
        </p:txBody>
      </p:sp>
      <p:sp>
        <p:nvSpPr>
          <p:cNvPr id="559" name="Google Shape;559;g1f07db6dd0c_1_147"/>
          <p:cNvSpPr txBox="1"/>
          <p:nvPr>
            <p:ph idx="1" type="body"/>
          </p:nvPr>
        </p:nvSpPr>
        <p:spPr>
          <a:xfrm>
            <a:off x="415600" y="1536625"/>
            <a:ext cx="11360700" cy="50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US" sz="2700"/>
              <a:t>Now you will practice what you learned by sending me an email!</a:t>
            </a:r>
            <a:endParaRPr sz="2700"/>
          </a:p>
          <a:p>
            <a:pPr indent="-476250" lvl="0" marL="6096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700"/>
              <a:buAutoNum type="arabicPeriod"/>
            </a:pPr>
            <a:r>
              <a:rPr lang="en-US" sz="2700"/>
              <a:t>Open your student email.</a:t>
            </a:r>
            <a:endParaRPr sz="2700"/>
          </a:p>
          <a:p>
            <a:pPr indent="-476250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lang="en-US" sz="2700"/>
              <a:t>Start a new email.</a:t>
            </a:r>
            <a:endParaRPr sz="2700"/>
          </a:p>
          <a:p>
            <a:pPr indent="-463550" lvl="1" marL="1219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LcPeriod"/>
            </a:pPr>
            <a:r>
              <a:rPr lang="en-US" sz="2500"/>
              <a:t>In the Subject Line, write “My Favorite Activity - Period”</a:t>
            </a:r>
            <a:endParaRPr sz="2500"/>
          </a:p>
          <a:p>
            <a:pPr indent="-463550" lvl="2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AutoNum type="romanLcPeriod"/>
            </a:pPr>
            <a:r>
              <a:rPr lang="en-US" sz="2500"/>
              <a:t>Ex: My Favorite Activity - 1st Period</a:t>
            </a:r>
            <a:endParaRPr sz="2500"/>
          </a:p>
          <a:p>
            <a:pPr indent="-476250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lang="en-US" sz="2700"/>
              <a:t>Send me an email with the following information:</a:t>
            </a:r>
            <a:endParaRPr sz="2700"/>
          </a:p>
          <a:p>
            <a:pPr indent="-298450" lvl="1" marL="990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LcPeriod"/>
            </a:pPr>
            <a:r>
              <a:rPr lang="en-US" sz="2500"/>
              <a:t>An activity we’ve done this year that you’ve liked the most.</a:t>
            </a:r>
            <a:endParaRPr sz="2500"/>
          </a:p>
          <a:p>
            <a:pPr indent="-298450" lvl="1" marL="990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LcPeriod"/>
            </a:pPr>
            <a:r>
              <a:rPr lang="en-US" sz="2500"/>
              <a:t>WHY you liked it </a:t>
            </a:r>
            <a:endParaRPr sz="2500"/>
          </a:p>
          <a:p>
            <a:pPr indent="-298450" lvl="1" marL="990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LcPeriod"/>
            </a:pPr>
            <a:r>
              <a:rPr lang="en-US" sz="2500"/>
              <a:t>Do not say “I haven’t liked anything.” That may be true, but find something you hated less than the other lessons.</a:t>
            </a:r>
            <a:endParaRPr sz="2500"/>
          </a:p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US" sz="2700"/>
              <a:t>Make sure to write in </a:t>
            </a:r>
            <a:r>
              <a:rPr b="1" lang="en-US" sz="2700"/>
              <a:t>complete sentences</a:t>
            </a:r>
            <a:r>
              <a:rPr lang="en-US" sz="2700"/>
              <a:t> with capitalization and punctuation.</a:t>
            </a:r>
            <a:endParaRPr sz="27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a1c6981e50_0_65"/>
          <p:cNvSpPr/>
          <p:nvPr/>
        </p:nvSpPr>
        <p:spPr>
          <a:xfrm>
            <a:off x="0" y="0"/>
            <a:ext cx="12191700" cy="10211100"/>
          </a:xfrm>
          <a:prstGeom prst="rect">
            <a:avLst/>
          </a:prstGeom>
          <a:solidFill>
            <a:srgbClr val="F8F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g3a1c6981e50_0_65"/>
          <p:cNvSpPr/>
          <p:nvPr/>
        </p:nvSpPr>
        <p:spPr>
          <a:xfrm>
            <a:off x="0" y="0"/>
            <a:ext cx="12191700" cy="10211100"/>
          </a:xfrm>
          <a:prstGeom prst="rect">
            <a:avLst/>
          </a:prstGeom>
          <a:solidFill>
            <a:srgbClr val="F8F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3a1c6981e50_0_65"/>
          <p:cNvSpPr/>
          <p:nvPr/>
        </p:nvSpPr>
        <p:spPr>
          <a:xfrm>
            <a:off x="0" y="0"/>
            <a:ext cx="12191700" cy="685800"/>
          </a:xfrm>
          <a:prstGeom prst="rect">
            <a:avLst/>
          </a:prstGeom>
          <a:solidFill>
            <a:srgbClr val="7E57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g3a1c6981e50_0_65"/>
          <p:cNvSpPr/>
          <p:nvPr/>
        </p:nvSpPr>
        <p:spPr>
          <a:xfrm>
            <a:off x="0" y="647395"/>
            <a:ext cx="12191700" cy="38400"/>
          </a:xfrm>
          <a:prstGeom prst="rect">
            <a:avLst/>
          </a:prstGeom>
          <a:solidFill>
            <a:srgbClr val="5E3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3a1c6981e50_0_65"/>
          <p:cNvSpPr txBox="1"/>
          <p:nvPr/>
        </p:nvSpPr>
        <p:spPr>
          <a:xfrm>
            <a:off x="381305" y="114300"/>
            <a:ext cx="5949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Poppins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Email Assignment: My Favorite Activity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g3a1c6981e50_0_65"/>
          <p:cNvSpPr txBox="1"/>
          <p:nvPr/>
        </p:nvSpPr>
        <p:spPr>
          <a:xfrm>
            <a:off x="304495" y="1000354"/>
            <a:ext cx="85680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Font typeface="Poppins"/>
              <a:buNone/>
            </a:pPr>
            <a:r>
              <a:rPr b="0" i="0" lang="en-US" sz="1300" u="none" cap="none" strike="noStrike">
                <a:solidFill>
                  <a:srgbClr val="374151"/>
                </a:solidFill>
                <a:latin typeface="Poppins"/>
                <a:ea typeface="Poppins"/>
                <a:cs typeface="Poppins"/>
                <a:sym typeface="Poppins"/>
              </a:rPr>
              <a:t>Today you'll practice your email skills by sharing your favorite class activity. Follow the steps below: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g3a1c6981e50_0_65"/>
          <p:cNvSpPr/>
          <p:nvPr/>
        </p:nvSpPr>
        <p:spPr>
          <a:xfrm>
            <a:off x="304495" y="1485900"/>
            <a:ext cx="11582700" cy="1828800"/>
          </a:xfrm>
          <a:prstGeom prst="roundRect">
            <a:avLst>
              <a:gd fmla="val 3125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38100">
              <a:srgbClr val="000000">
                <a:alpha val="78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g3a1c6981e50_0_65"/>
          <p:cNvSpPr/>
          <p:nvPr/>
        </p:nvSpPr>
        <p:spPr>
          <a:xfrm>
            <a:off x="304495" y="3467405"/>
            <a:ext cx="11582700" cy="4572000"/>
          </a:xfrm>
          <a:prstGeom prst="roundRect">
            <a:avLst>
              <a:gd fmla="val 500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38100">
              <a:srgbClr val="000000">
                <a:alpha val="78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g3a1c6981e50_0_65"/>
          <p:cNvSpPr/>
          <p:nvPr/>
        </p:nvSpPr>
        <p:spPr>
          <a:xfrm>
            <a:off x="304495" y="8191195"/>
            <a:ext cx="11582700" cy="1561800"/>
          </a:xfrm>
          <a:prstGeom prst="roundRect">
            <a:avLst>
              <a:gd fmla="val 4284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38100">
              <a:srgbClr val="000000">
                <a:alpha val="78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g3a1c6981e50_0_65"/>
          <p:cNvSpPr/>
          <p:nvPr/>
        </p:nvSpPr>
        <p:spPr>
          <a:xfrm>
            <a:off x="304495" y="1485900"/>
            <a:ext cx="11582700" cy="418800"/>
          </a:xfrm>
          <a:prstGeom prst="rect">
            <a:avLst/>
          </a:prstGeom>
          <a:solidFill>
            <a:srgbClr val="957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g3a1c6981e50_0_65"/>
          <p:cNvSpPr/>
          <p:nvPr/>
        </p:nvSpPr>
        <p:spPr>
          <a:xfrm>
            <a:off x="304495" y="3467405"/>
            <a:ext cx="11582700" cy="418800"/>
          </a:xfrm>
          <a:prstGeom prst="rect">
            <a:avLst/>
          </a:prstGeom>
          <a:solidFill>
            <a:srgbClr val="957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g3a1c6981e50_0_65"/>
          <p:cNvSpPr/>
          <p:nvPr/>
        </p:nvSpPr>
        <p:spPr>
          <a:xfrm>
            <a:off x="304495" y="8191195"/>
            <a:ext cx="11582700" cy="418800"/>
          </a:xfrm>
          <a:prstGeom prst="rect">
            <a:avLst/>
          </a:prstGeom>
          <a:solidFill>
            <a:srgbClr val="957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g3a1c6981e50_0_65"/>
          <p:cNvSpPr/>
          <p:nvPr/>
        </p:nvSpPr>
        <p:spPr>
          <a:xfrm>
            <a:off x="457200" y="1561795"/>
            <a:ext cx="267000" cy="267000"/>
          </a:xfrm>
          <a:prstGeom prst="ellipse">
            <a:avLst/>
          </a:prstGeom>
          <a:solidFill>
            <a:srgbClr val="5E3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3a1c6981e50_0_65"/>
          <p:cNvSpPr/>
          <p:nvPr/>
        </p:nvSpPr>
        <p:spPr>
          <a:xfrm>
            <a:off x="457200" y="3543300"/>
            <a:ext cx="267000" cy="267000"/>
          </a:xfrm>
          <a:prstGeom prst="ellipse">
            <a:avLst/>
          </a:prstGeom>
          <a:solidFill>
            <a:srgbClr val="5E3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g3a1c6981e50_0_65"/>
          <p:cNvSpPr/>
          <p:nvPr/>
        </p:nvSpPr>
        <p:spPr>
          <a:xfrm>
            <a:off x="457200" y="8268005"/>
            <a:ext cx="267000" cy="267000"/>
          </a:xfrm>
          <a:prstGeom prst="ellipse">
            <a:avLst/>
          </a:prstGeom>
          <a:solidFill>
            <a:srgbClr val="5E3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3a1c6981e50_0_65"/>
          <p:cNvSpPr txBox="1"/>
          <p:nvPr/>
        </p:nvSpPr>
        <p:spPr>
          <a:xfrm>
            <a:off x="563270" y="1580998"/>
            <a:ext cx="1719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oppins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g3a1c6981e50_0_65"/>
          <p:cNvSpPr txBox="1"/>
          <p:nvPr/>
        </p:nvSpPr>
        <p:spPr>
          <a:xfrm>
            <a:off x="838505" y="1571854"/>
            <a:ext cx="11676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oppins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Email Setup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2" name="Google Shape;582;g3a1c6981e50_0_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085746"/>
            <a:ext cx="152705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g3a1c6981e50_0_65"/>
          <p:cNvSpPr txBox="1"/>
          <p:nvPr/>
        </p:nvSpPr>
        <p:spPr>
          <a:xfrm>
            <a:off x="685800" y="2057400"/>
            <a:ext cx="2010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Open your student email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4" name="Google Shape;584;g3a1c6981e50_0_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2391156"/>
            <a:ext cx="152705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g3a1c6981e50_0_65"/>
          <p:cNvSpPr txBox="1"/>
          <p:nvPr/>
        </p:nvSpPr>
        <p:spPr>
          <a:xfrm>
            <a:off x="546811" y="3562502"/>
            <a:ext cx="210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oppins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g3a1c6981e50_0_65"/>
          <p:cNvSpPr txBox="1"/>
          <p:nvPr/>
        </p:nvSpPr>
        <p:spPr>
          <a:xfrm>
            <a:off x="544982" y="8287207"/>
            <a:ext cx="210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oppins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g3a1c6981e50_0_65"/>
          <p:cNvSpPr txBox="1"/>
          <p:nvPr/>
        </p:nvSpPr>
        <p:spPr>
          <a:xfrm>
            <a:off x="838505" y="3552444"/>
            <a:ext cx="1367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oppins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Email Content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g3a1c6981e50_0_65"/>
          <p:cNvSpPr txBox="1"/>
          <p:nvPr/>
        </p:nvSpPr>
        <p:spPr>
          <a:xfrm>
            <a:off x="685800" y="2361895"/>
            <a:ext cx="14484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Start a new email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g3a1c6981e50_0_65"/>
          <p:cNvSpPr txBox="1"/>
          <p:nvPr/>
        </p:nvSpPr>
        <p:spPr>
          <a:xfrm>
            <a:off x="457200" y="2667305"/>
            <a:ext cx="3687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Subject line: My Favorite Activity - [Your Period]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g3a1c6981e50_0_65"/>
          <p:cNvSpPr txBox="1"/>
          <p:nvPr/>
        </p:nvSpPr>
        <p:spPr>
          <a:xfrm>
            <a:off x="457200" y="2971800"/>
            <a:ext cx="28437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00"/>
              <a:buFont typeface="Poppins"/>
              <a:buNone/>
            </a:pPr>
            <a:r>
              <a:rPr b="0" i="1" lang="en-US" sz="1000" u="none" cap="none" strike="noStrike">
                <a:solidFill>
                  <a:srgbClr val="4B5563"/>
                </a:solidFill>
                <a:latin typeface="Poppins"/>
                <a:ea typeface="Poppins"/>
                <a:cs typeface="Poppins"/>
                <a:sym typeface="Poppins"/>
              </a:rPr>
              <a:t>Example: "My Favorite Activity - 1st Period"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g3a1c6981e50_0_65"/>
          <p:cNvSpPr txBox="1"/>
          <p:nvPr/>
        </p:nvSpPr>
        <p:spPr>
          <a:xfrm>
            <a:off x="457200" y="4038905"/>
            <a:ext cx="27534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Share these 2 things in your email: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92" name="Google Shape;592;g3a1c6981e50_0_65"/>
          <p:cNvPicPr preferRelativeResize="0"/>
          <p:nvPr/>
        </p:nvPicPr>
        <p:blipFill rotWithShape="1">
          <a:blip r:embed="rId5">
            <a:alphaModFix/>
          </a:blip>
          <a:srcRect b="0" l="-30" r="-40" t="0"/>
          <a:stretch/>
        </p:blipFill>
        <p:spPr>
          <a:xfrm>
            <a:off x="457200" y="4410151"/>
            <a:ext cx="171907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g3a1c6981e50_0_65"/>
          <p:cNvSpPr txBox="1"/>
          <p:nvPr/>
        </p:nvSpPr>
        <p:spPr>
          <a:xfrm>
            <a:off x="838505" y="8277149"/>
            <a:ext cx="17292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oppins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Writing Guidelines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g3a1c6981e50_0_65"/>
          <p:cNvSpPr txBox="1"/>
          <p:nvPr/>
        </p:nvSpPr>
        <p:spPr>
          <a:xfrm>
            <a:off x="705002" y="4381805"/>
            <a:ext cx="21717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21B6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5B21B6"/>
                </a:solidFill>
                <a:latin typeface="Poppins"/>
                <a:ea typeface="Poppins"/>
                <a:cs typeface="Poppins"/>
                <a:sym typeface="Poppins"/>
              </a:rPr>
              <a:t>Your favorite class activity: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g3a1c6981e50_0_65"/>
          <p:cNvSpPr/>
          <p:nvPr/>
        </p:nvSpPr>
        <p:spPr>
          <a:xfrm>
            <a:off x="457200" y="4686300"/>
            <a:ext cx="11277300" cy="1104600"/>
          </a:xfrm>
          <a:prstGeom prst="rect">
            <a:avLst/>
          </a:prstGeom>
          <a:solidFill>
            <a:srgbClr val="E8E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3a1c6981e50_0_65"/>
          <p:cNvSpPr/>
          <p:nvPr/>
        </p:nvSpPr>
        <p:spPr>
          <a:xfrm>
            <a:off x="457200" y="4686300"/>
            <a:ext cx="38400" cy="1104600"/>
          </a:xfrm>
          <a:prstGeom prst="rect">
            <a:avLst/>
          </a:prstGeom>
          <a:solidFill>
            <a:srgbClr val="957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g3a1c6981e50_0_65"/>
          <p:cNvSpPr txBox="1"/>
          <p:nvPr/>
        </p:nvSpPr>
        <p:spPr>
          <a:xfrm>
            <a:off x="647395" y="4781398"/>
            <a:ext cx="1515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Sentence Starters: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g3a1c6981e50_0_65"/>
          <p:cNvSpPr txBox="1"/>
          <p:nvPr/>
        </p:nvSpPr>
        <p:spPr>
          <a:xfrm>
            <a:off x="647395" y="5009998"/>
            <a:ext cx="4144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"My favorite activity in class this year was _______."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g3a1c6981e50_0_65"/>
          <p:cNvSpPr txBox="1"/>
          <p:nvPr/>
        </p:nvSpPr>
        <p:spPr>
          <a:xfrm>
            <a:off x="647395" y="5238598"/>
            <a:ext cx="3210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"I really enjoyed when we did _______."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g3a1c6981e50_0_65"/>
          <p:cNvSpPr txBox="1"/>
          <p:nvPr/>
        </p:nvSpPr>
        <p:spPr>
          <a:xfrm>
            <a:off x="647395" y="5467198"/>
            <a:ext cx="3610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"The class activity I liked most was _______."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01" name="Google Shape;601;g3a1c6981e50_0_6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" y="5971946"/>
            <a:ext cx="152705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g3a1c6981e50_0_65"/>
          <p:cNvSpPr txBox="1"/>
          <p:nvPr/>
        </p:nvSpPr>
        <p:spPr>
          <a:xfrm>
            <a:off x="685800" y="5943600"/>
            <a:ext cx="16104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21B6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5B21B6"/>
                </a:solidFill>
                <a:latin typeface="Poppins"/>
                <a:ea typeface="Poppins"/>
                <a:cs typeface="Poppins"/>
                <a:sym typeface="Poppins"/>
              </a:rPr>
              <a:t>Why you enjoyed it: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g3a1c6981e50_0_65"/>
          <p:cNvSpPr/>
          <p:nvPr/>
        </p:nvSpPr>
        <p:spPr>
          <a:xfrm>
            <a:off x="457200" y="6248095"/>
            <a:ext cx="11277300" cy="1104600"/>
          </a:xfrm>
          <a:prstGeom prst="rect">
            <a:avLst/>
          </a:prstGeom>
          <a:solidFill>
            <a:srgbClr val="E8E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g3a1c6981e50_0_65"/>
          <p:cNvSpPr/>
          <p:nvPr/>
        </p:nvSpPr>
        <p:spPr>
          <a:xfrm>
            <a:off x="457200" y="6248095"/>
            <a:ext cx="38400" cy="1104600"/>
          </a:xfrm>
          <a:prstGeom prst="rect">
            <a:avLst/>
          </a:prstGeom>
          <a:solidFill>
            <a:srgbClr val="957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3a1c6981e50_0_65"/>
          <p:cNvSpPr txBox="1"/>
          <p:nvPr/>
        </p:nvSpPr>
        <p:spPr>
          <a:xfrm>
            <a:off x="647395" y="6344107"/>
            <a:ext cx="1515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Sentence Starters: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g3a1c6981e50_0_65"/>
          <p:cNvSpPr txBox="1"/>
          <p:nvPr/>
        </p:nvSpPr>
        <p:spPr>
          <a:xfrm>
            <a:off x="647395" y="6572707"/>
            <a:ext cx="3105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"I liked this activity because _______."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g3a1c6981e50_0_65"/>
          <p:cNvSpPr txBox="1"/>
          <p:nvPr/>
        </p:nvSpPr>
        <p:spPr>
          <a:xfrm>
            <a:off x="647395" y="6801307"/>
            <a:ext cx="33147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"This was my favorite because _______."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g3a1c6981e50_0_65"/>
          <p:cNvSpPr txBox="1"/>
          <p:nvPr/>
        </p:nvSpPr>
        <p:spPr>
          <a:xfrm>
            <a:off x="647395" y="7029907"/>
            <a:ext cx="4381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"What I enjoyed most about this activity was _______."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g3a1c6981e50_0_65"/>
          <p:cNvSpPr/>
          <p:nvPr/>
        </p:nvSpPr>
        <p:spPr>
          <a:xfrm>
            <a:off x="457200" y="7467905"/>
            <a:ext cx="11277300" cy="418800"/>
          </a:xfrm>
          <a:prstGeom prst="rect">
            <a:avLst/>
          </a:prstGeom>
          <a:solidFill>
            <a:srgbClr val="FFFB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3a1c6981e50_0_65"/>
          <p:cNvSpPr/>
          <p:nvPr/>
        </p:nvSpPr>
        <p:spPr>
          <a:xfrm>
            <a:off x="457200" y="7467905"/>
            <a:ext cx="38400" cy="4188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g3a1c6981e50_0_65"/>
          <p:cNvSpPr txBox="1"/>
          <p:nvPr/>
        </p:nvSpPr>
        <p:spPr>
          <a:xfrm>
            <a:off x="609905" y="7582205"/>
            <a:ext cx="82827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oppins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Tip: If you didn't enjoy any activities, that's okay! Think about which activity was the least difficult or most interesting for you.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12" name="Google Shape;612;g3a1c6981e50_0_6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7200" y="8801100"/>
            <a:ext cx="152705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g3a1c6981e50_0_65"/>
          <p:cNvSpPr txBox="1"/>
          <p:nvPr/>
        </p:nvSpPr>
        <p:spPr>
          <a:xfrm>
            <a:off x="685800" y="8762695"/>
            <a:ext cx="2286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in complete sentences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14" name="Google Shape;614;g3a1c6981e50_0_6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7200" y="9105595"/>
            <a:ext cx="152705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g3a1c6981e50_0_65"/>
          <p:cNvSpPr txBox="1"/>
          <p:nvPr/>
        </p:nvSpPr>
        <p:spPr>
          <a:xfrm>
            <a:off x="685800" y="9068105"/>
            <a:ext cx="20199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Use proper capitalization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16" name="Google Shape;616;g3a1c6981e50_0_6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7200" y="9411005"/>
            <a:ext cx="152705" cy="152705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g3a1c6981e50_0_65"/>
          <p:cNvSpPr txBox="1"/>
          <p:nvPr/>
        </p:nvSpPr>
        <p:spPr>
          <a:xfrm>
            <a:off x="685800" y="9372600"/>
            <a:ext cx="2238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Include correct punctuation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18" name="Google Shape;618;g3a1c6981e50_0_65"/>
          <p:cNvPicPr preferRelativeResize="0"/>
          <p:nvPr/>
        </p:nvPicPr>
        <p:blipFill rotWithShape="1">
          <a:blip r:embed="rId8">
            <a:alphaModFix amt="60000"/>
          </a:blip>
          <a:srcRect b="0" l="0" r="0" t="0"/>
          <a:stretch/>
        </p:blipFill>
        <p:spPr>
          <a:xfrm>
            <a:off x="10477195" y="8496605"/>
            <a:ext cx="17145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991cfb7736_0_0"/>
          <p:cNvSpPr txBox="1"/>
          <p:nvPr/>
        </p:nvSpPr>
        <p:spPr>
          <a:xfrm>
            <a:off x="65095" y="2324220"/>
            <a:ext cx="5892000" cy="30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are the three main parts of an email?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3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Talk with your partner as you come in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g3991cfb7736_0_0"/>
          <p:cNvSpPr txBox="1"/>
          <p:nvPr/>
        </p:nvSpPr>
        <p:spPr>
          <a:xfrm>
            <a:off x="82490" y="1671676"/>
            <a:ext cx="5874600" cy="52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Bell Ringer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6" name="Google Shape;626;g3991cfb773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88" y="-1514015"/>
            <a:ext cx="12192001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g3991cfb7736_0_0"/>
          <p:cNvSpPr txBox="1"/>
          <p:nvPr/>
        </p:nvSpPr>
        <p:spPr>
          <a:xfrm>
            <a:off x="6212150" y="2022875"/>
            <a:ext cx="4979100" cy="4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i="1" lang="en-US" sz="2600">
                <a:solidFill>
                  <a:schemeClr val="dk1"/>
                </a:solidFill>
              </a:rPr>
              <a:t>The three parts of an email are </a:t>
            </a:r>
            <a:r>
              <a:rPr i="1" lang="en-US" sz="2600">
                <a:solidFill>
                  <a:schemeClr val="dk1"/>
                </a:solidFill>
              </a:rPr>
              <a:t>________.</a:t>
            </a:r>
            <a:br>
              <a:rPr i="1" lang="en-US" sz="2600">
                <a:solidFill>
                  <a:schemeClr val="dk1"/>
                </a:solidFill>
              </a:rPr>
            </a:br>
            <a:endParaRPr i="1" sz="2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"/>
          <p:cNvSpPr txBox="1"/>
          <p:nvPr/>
        </p:nvSpPr>
        <p:spPr>
          <a:xfrm>
            <a:off x="65095" y="2324220"/>
            <a:ext cx="58920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When might we choose to use email rather than Instagram, </a:t>
            </a:r>
            <a:r>
              <a:rPr lang="en-US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TikTok</a:t>
            </a: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or Snapchat?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064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is emailing different?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3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Think, Pair, Share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"/>
          <p:cNvSpPr txBox="1"/>
          <p:nvPr/>
        </p:nvSpPr>
        <p:spPr>
          <a:xfrm>
            <a:off x="82490" y="1671676"/>
            <a:ext cx="5874600" cy="52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REFLECT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988" y="-1452465"/>
            <a:ext cx="12192001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"/>
          <p:cNvSpPr txBox="1"/>
          <p:nvPr/>
        </p:nvSpPr>
        <p:spPr>
          <a:xfrm>
            <a:off x="6212150" y="2022875"/>
            <a:ext cx="4979100" cy="4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-38131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i="1" lang="en-US" sz="2600">
                <a:solidFill>
                  <a:schemeClr val="dk1"/>
                </a:solidFill>
              </a:rPr>
              <a:t>We might use email instead of social apps when ________.</a:t>
            </a:r>
            <a:br>
              <a:rPr i="1" lang="en-US" sz="2600">
                <a:solidFill>
                  <a:schemeClr val="dk1"/>
                </a:solidFill>
              </a:rPr>
            </a:br>
            <a:endParaRPr i="1" sz="2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2600">
              <a:solidFill>
                <a:schemeClr val="dk1"/>
              </a:solidFill>
            </a:endParaRPr>
          </a:p>
          <a:p>
            <a:pPr indent="-38131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i="1" lang="en-US" sz="2600">
                <a:solidFill>
                  <a:schemeClr val="dk1"/>
                </a:solidFill>
              </a:rPr>
              <a:t>Emailing is different than social media because ________.</a:t>
            </a:r>
            <a:endParaRPr i="1" sz="2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"/>
          <p:cNvSpPr txBox="1"/>
          <p:nvPr/>
        </p:nvSpPr>
        <p:spPr>
          <a:xfrm>
            <a:off x="479884" y="2317365"/>
            <a:ext cx="112323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 email communication to connect with people in a more professional online setting.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Because of the professional nature, we need to be mindful of the </a:t>
            </a:r>
            <a:r>
              <a:rPr b="0" i="0" lang="en-US" sz="2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tone</a:t>
            </a: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0" lang="en-US" sz="2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formatting</a:t>
            </a: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diction, and content of our messages.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997264"/>
            <a:ext cx="12192000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"/>
          <p:cNvSpPr txBox="1"/>
          <p:nvPr/>
        </p:nvSpPr>
        <p:spPr>
          <a:xfrm>
            <a:off x="479884" y="2317365"/>
            <a:ext cx="11232231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When you are writing an email,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NOT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the following: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Treat emails like text messages, DMs, or other messages on social media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Send without having all of the major components (we’ll discuss this in a bit)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Expect an immediate response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9" name="Google Shape;32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-1123835"/>
            <a:ext cx="12192000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"/>
          <p:cNvSpPr txBox="1"/>
          <p:nvPr/>
        </p:nvSpPr>
        <p:spPr>
          <a:xfrm>
            <a:off x="479884" y="2317365"/>
            <a:ext cx="11232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When you are writing an email,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</a:t>
            </a: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following: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 proper spelling and grammar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to the point quickly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Read through your email at least twice before you send 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Treat it as a more professional form of writing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9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35" name="Google Shape;3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-1102345"/>
            <a:ext cx="12192000" cy="420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f07db6dd0c_0_227"/>
          <p:cNvSpPr txBox="1"/>
          <p:nvPr/>
        </p:nvSpPr>
        <p:spPr>
          <a:xfrm>
            <a:off x="71661" y="3159974"/>
            <a:ext cx="18252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 any email platform, there might be some words you might not be familiar with.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42" name="Google Shape;342;g1f07db6dd0c_0_227"/>
          <p:cNvGraphicFramePr/>
          <p:nvPr/>
        </p:nvGraphicFramePr>
        <p:xfrm>
          <a:off x="1973179" y="21969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{43A42E14-E862-4C5F-AA6C-E601DD38117F}</a:tableStyleId>
              </a:tblPr>
              <a:tblGrid>
                <a:gridCol w="1491925"/>
                <a:gridCol w="87269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Attachment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Open a new window to write an email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 box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is where you write the email of the primary recipient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CC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Carbon copy – use this to add additional recipients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BCC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Blind carbon copy – use this to include others in the email chain privately (without others seeing who is on the recipient list)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Subject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Think of this like a title for an essay. It should be short and to the point. It should NOT be your entire message.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Reply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button will reply to the person who directly sent you the message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Reply all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button will reply your message to EVERYONE on the original email list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Forward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Use this button to re-send an email to a new recipient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Draft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is an email you started but did not send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43" name="Google Shape;343;g1f07db6dd0c_0_2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103502"/>
            <a:ext cx="12192001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1f07db6dd0c_0_227"/>
          <p:cNvSpPr/>
          <p:nvPr/>
        </p:nvSpPr>
        <p:spPr>
          <a:xfrm>
            <a:off x="3503000" y="2230075"/>
            <a:ext cx="8624400" cy="4401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7"/>
          <p:cNvSpPr txBox="1"/>
          <p:nvPr/>
        </p:nvSpPr>
        <p:spPr>
          <a:xfrm>
            <a:off x="71661" y="3159974"/>
            <a:ext cx="1825318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 any email platform, there might be some words you might not be familiar with.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51" name="Google Shape;351;p7"/>
          <p:cNvGraphicFramePr/>
          <p:nvPr/>
        </p:nvGraphicFramePr>
        <p:xfrm>
          <a:off x="1973179" y="21969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{43A42E14-E862-4C5F-AA6C-E601DD38117F}</a:tableStyleId>
              </a:tblPr>
              <a:tblGrid>
                <a:gridCol w="1491925"/>
                <a:gridCol w="87269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7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Attachment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Include a picture or file in your email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 box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is where you write the email address  of the primary recipient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CC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Carbon copy – send a copy of the email to </a:t>
                      </a:r>
                      <a:r>
                        <a:rPr lang="en-US" sz="2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another </a:t>
                      </a:r>
                      <a:r>
                        <a:rPr lang="en-US" sz="2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recipient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BCC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Blind carbon copy – sends the copy of the email to someone, </a:t>
                      </a:r>
                      <a:r>
                        <a:rPr lang="en-US" sz="2000" u="sng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but no one can see that the email was sent to them.</a:t>
                      </a:r>
                      <a:endParaRPr sz="2000" u="sng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Subject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topic of your email. Only a few words.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Reply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Button: reply only to the person who sent you the message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Reply all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button will reply your message to EVERYONE on the email list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Forward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Use this button to re-send an email to a new person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Draft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is an email you started but did not send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52" name="Google Shape;3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79452"/>
            <a:ext cx="12192001" cy="4207099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7"/>
          <p:cNvSpPr/>
          <p:nvPr/>
        </p:nvSpPr>
        <p:spPr>
          <a:xfrm>
            <a:off x="3554850" y="2267650"/>
            <a:ext cx="47946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7"/>
          <p:cNvSpPr/>
          <p:nvPr/>
        </p:nvSpPr>
        <p:spPr>
          <a:xfrm>
            <a:off x="3627651" y="2664527"/>
            <a:ext cx="77313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7"/>
          <p:cNvSpPr/>
          <p:nvPr/>
        </p:nvSpPr>
        <p:spPr>
          <a:xfrm>
            <a:off x="3554850" y="3061375"/>
            <a:ext cx="77313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7"/>
          <p:cNvSpPr/>
          <p:nvPr/>
        </p:nvSpPr>
        <p:spPr>
          <a:xfrm>
            <a:off x="3615400" y="3474100"/>
            <a:ext cx="8424900" cy="533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"/>
          <p:cNvSpPr/>
          <p:nvPr/>
        </p:nvSpPr>
        <p:spPr>
          <a:xfrm>
            <a:off x="3554850" y="4172650"/>
            <a:ext cx="69099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"/>
          <p:cNvSpPr/>
          <p:nvPr/>
        </p:nvSpPr>
        <p:spPr>
          <a:xfrm>
            <a:off x="3554850" y="4553650"/>
            <a:ext cx="84855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7"/>
          <p:cNvSpPr/>
          <p:nvPr/>
        </p:nvSpPr>
        <p:spPr>
          <a:xfrm>
            <a:off x="3554850" y="4934650"/>
            <a:ext cx="84855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/>
          <p:nvPr/>
        </p:nvSpPr>
        <p:spPr>
          <a:xfrm>
            <a:off x="3554850" y="5315650"/>
            <a:ext cx="84855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7"/>
          <p:cNvSpPr/>
          <p:nvPr/>
        </p:nvSpPr>
        <p:spPr>
          <a:xfrm>
            <a:off x="3465100" y="5714525"/>
            <a:ext cx="8485500" cy="27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7"/>
          <p:cNvSpPr txBox="1"/>
          <p:nvPr/>
        </p:nvSpPr>
        <p:spPr>
          <a:xfrm>
            <a:off x="367625" y="80200"/>
            <a:ext cx="98259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>
                <a:solidFill>
                  <a:schemeClr val="dk1"/>
                </a:solidFill>
                <a:highlight>
                  <a:schemeClr val="accent6"/>
                </a:highlight>
                <a:latin typeface="Calibri"/>
                <a:ea typeface="Calibri"/>
                <a:cs typeface="Calibri"/>
                <a:sym typeface="Calibri"/>
              </a:rPr>
              <a:t>Lost your notes? Re do them now</a:t>
            </a:r>
            <a:endParaRPr sz="5100">
              <a:solidFill>
                <a:schemeClr val="dk1"/>
              </a:solidFill>
              <a:highlight>
                <a:schemeClr val="accent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0000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2020-04-26T15:55:21Z</dcterms:created>
  <dc:creator>Staci Lamb</dc:creator>
</cp:coreProperties>
</file>