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Roboto"/>
      <p:regular r:id="rId12"/>
      <p:bold r:id="rId13"/>
      <p:italic r:id="rId14"/>
      <p:boldItalic r:id="rId15"/>
    </p:embeddedFont>
    <p:embeddedFont>
      <p:font typeface="Alfa Slab One"/>
      <p:regular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bold.fntdata"/><Relationship Id="rId12" Type="http://schemas.openxmlformats.org/officeDocument/2006/relationships/font" Target="fonts/Robo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Italic.fntdata"/><Relationship Id="rId14" Type="http://schemas.openxmlformats.org/officeDocument/2006/relationships/font" Target="fonts/Roboto-italic.fntdata"/><Relationship Id="rId16" Type="http://schemas.openxmlformats.org/officeDocument/2006/relationships/font" Target="fonts/AlfaSlabOn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98b232252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98b232252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98b232252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98b232252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98b232252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98b232252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98b232252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98b232252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98b232252b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98b232252b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4329875" y="744575"/>
            <a:ext cx="4502700" cy="140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580"/>
              <a:t>You are the</a:t>
            </a:r>
            <a:endParaRPr sz="358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580"/>
              <a:t> Unicode Consortium</a:t>
            </a:r>
            <a:endParaRPr sz="358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4612675" y="2301650"/>
            <a:ext cx="4219500" cy="26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Grade 6 presentations</a:t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Vote on the 3 emojis you want added to our standard</a:t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Winners </a:t>
            </a:r>
            <a:r>
              <a:rPr lang="en"/>
              <a:t>receive extra credit &amp; 3 Dojo Points</a:t>
            </a:r>
            <a:r>
              <a:rPr lang="en"/>
              <a:t>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00" y="359800"/>
            <a:ext cx="4562476" cy="456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ctrTitle"/>
          </p:nvPr>
        </p:nvSpPr>
        <p:spPr>
          <a:xfrm>
            <a:off x="4329875" y="744575"/>
            <a:ext cx="4502700" cy="140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580"/>
              <a:t>What kind of emojis do we want?</a:t>
            </a:r>
            <a:endParaRPr sz="3580"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00" y="359800"/>
            <a:ext cx="4562476" cy="45624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>
            <p:ph idx="1" type="subTitle"/>
          </p:nvPr>
        </p:nvSpPr>
        <p:spPr>
          <a:xfrm>
            <a:off x="4223350" y="2301650"/>
            <a:ext cx="4608900" cy="26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Breaking New Ground</a:t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Many Different Usages</a:t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Relevant &amp; Frequently Used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ctrTitle"/>
          </p:nvPr>
        </p:nvSpPr>
        <p:spPr>
          <a:xfrm>
            <a:off x="4329875" y="744575"/>
            <a:ext cx="4502700" cy="140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580"/>
              <a:t>What are good presentation skills?</a:t>
            </a:r>
            <a:endParaRPr sz="3580"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00" y="359800"/>
            <a:ext cx="4562476" cy="4562476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>
            <p:ph idx="1" type="subTitle"/>
          </p:nvPr>
        </p:nvSpPr>
        <p:spPr>
          <a:xfrm>
            <a:off x="4223350" y="2301650"/>
            <a:ext cx="4608900" cy="26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ctrTitle"/>
          </p:nvPr>
        </p:nvSpPr>
        <p:spPr>
          <a:xfrm>
            <a:off x="3485925" y="744575"/>
            <a:ext cx="53463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Silent Plea Emoji</a:t>
            </a:r>
            <a:endParaRPr/>
          </a:p>
        </p:txBody>
      </p:sp>
      <p:sp>
        <p:nvSpPr>
          <p:cNvPr id="76" name="Google Shape;76;p16"/>
          <p:cNvSpPr txBox="1"/>
          <p:nvPr>
            <p:ph idx="1" type="subTitle"/>
          </p:nvPr>
        </p:nvSpPr>
        <p:spPr>
          <a:xfrm>
            <a:off x="309150" y="3235175"/>
            <a:ext cx="8525700" cy="155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374151"/>
                </a:solidFill>
                <a:highlight>
                  <a:srgbClr val="FFF2CC"/>
                </a:highlight>
                <a:latin typeface="Roboto"/>
                <a:ea typeface="Roboto"/>
                <a:cs typeface="Roboto"/>
                <a:sym typeface="Roboto"/>
              </a:rPr>
              <a:t>Relatable</a:t>
            </a:r>
            <a:r>
              <a:rPr b="1" lang="en" sz="160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to Teachers</a:t>
            </a:r>
            <a:endParaRPr b="1" sz="160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60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First </a:t>
            </a:r>
            <a:r>
              <a:rPr b="1" lang="en" sz="1600">
                <a:solidFill>
                  <a:srgbClr val="374151"/>
                </a:solidFill>
                <a:highlight>
                  <a:srgbClr val="FFF2CC"/>
                </a:highlight>
                <a:latin typeface="Roboto"/>
                <a:ea typeface="Roboto"/>
                <a:cs typeface="Roboto"/>
                <a:sym typeface="Roboto"/>
              </a:rPr>
              <a:t>Education Specific</a:t>
            </a:r>
            <a:r>
              <a:rPr b="1" lang="en" sz="160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 Emoji</a:t>
            </a:r>
            <a:endParaRPr b="1" sz="160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Can Be Used By Others</a:t>
            </a:r>
            <a:endParaRPr b="1" sz="160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Always </a:t>
            </a:r>
            <a:r>
              <a:rPr b="1" lang="en" sz="1600">
                <a:solidFill>
                  <a:srgbClr val="374151"/>
                </a:solidFill>
                <a:highlight>
                  <a:srgbClr val="FFF2CC"/>
                </a:highlight>
                <a:latin typeface="Roboto"/>
                <a:ea typeface="Roboto"/>
                <a:cs typeface="Roboto"/>
                <a:sym typeface="Roboto"/>
              </a:rPr>
              <a:t>Relevant</a:t>
            </a:r>
            <a:endParaRPr b="1" sz="1600">
              <a:solidFill>
                <a:srgbClr val="374151"/>
              </a:solidFill>
              <a:highlight>
                <a:srgbClr val="FFF2CC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082775" cy="308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ctrTitle"/>
          </p:nvPr>
        </p:nvSpPr>
        <p:spPr>
          <a:xfrm>
            <a:off x="3627774" y="744575"/>
            <a:ext cx="5204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Name of Emoji</a:t>
            </a:r>
            <a:endParaRPr/>
          </a:p>
        </p:txBody>
      </p:sp>
      <p:sp>
        <p:nvSpPr>
          <p:cNvPr id="83" name="Google Shape;83;p17"/>
          <p:cNvSpPr txBox="1"/>
          <p:nvPr>
            <p:ph idx="1" type="subTitle"/>
          </p:nvPr>
        </p:nvSpPr>
        <p:spPr>
          <a:xfrm>
            <a:off x="309150" y="3387575"/>
            <a:ext cx="8525700" cy="14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“My emoji represents…”</a:t>
            </a:r>
            <a:endParaRPr sz="160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"I believe many people will use this emoji because..."</a:t>
            </a:r>
            <a:endParaRPr sz="160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"My emoji is the first that expresses the idea of….”</a:t>
            </a:r>
            <a:endParaRPr sz="160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"While there are emojis for [Related Concept], mine stands out because..."</a:t>
            </a:r>
            <a:endParaRPr sz="160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Although we have emojis like..., mine is different because..."</a:t>
            </a:r>
            <a:endParaRPr sz="160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"Years from now, my emoji will still be relevant because..."</a:t>
            </a:r>
            <a:endParaRPr sz="160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"My emoji can mean both... and..."</a:t>
            </a:r>
            <a:endParaRPr sz="160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" name="Google Shape;84;p17"/>
          <p:cNvSpPr/>
          <p:nvPr/>
        </p:nvSpPr>
        <p:spPr>
          <a:xfrm>
            <a:off x="554950" y="420875"/>
            <a:ext cx="2749800" cy="2700000"/>
          </a:xfrm>
          <a:prstGeom prst="ellipse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Emoji Here</a:t>
            </a:r>
            <a:endParaRPr/>
          </a:p>
        </p:txBody>
      </p:sp>
      <p:sp>
        <p:nvSpPr>
          <p:cNvPr id="85" name="Google Shape;85;p17"/>
          <p:cNvSpPr txBox="1"/>
          <p:nvPr/>
        </p:nvSpPr>
        <p:spPr>
          <a:xfrm>
            <a:off x="4051275" y="323025"/>
            <a:ext cx="4190100" cy="9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Alfa Slab One"/>
                <a:ea typeface="Alfa Slab One"/>
                <a:cs typeface="Alfa Slab One"/>
                <a:sym typeface="Alfa Slab One"/>
              </a:rPr>
              <a:t>&lt;&lt;10:00&gt;&gt;</a:t>
            </a:r>
            <a:endParaRPr b="1" sz="3800">
              <a:latin typeface="Alfa Slab One"/>
              <a:ea typeface="Alfa Slab One"/>
              <a:cs typeface="Alfa Slab One"/>
              <a:sym typeface="Alfa Slab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latin typeface="Alfa Slab One"/>
                <a:ea typeface="Alfa Slab One"/>
                <a:cs typeface="Alfa Slab One"/>
                <a:sym typeface="Alfa Slab One"/>
              </a:rPr>
              <a:t>Final Touches</a:t>
            </a:r>
            <a:endParaRPr b="1" sz="3800"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