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  <p:sldMasterId id="214748366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y="5143500" cx="9144000"/>
  <p:notesSz cx="5143500" cy="9144000"/>
  <p:embeddedFontLst>
    <p:embeddedFont>
      <p:font typeface="Montserrat"/>
      <p:regular r:id="rId33"/>
      <p:bold r:id="rId34"/>
      <p:italic r:id="rId35"/>
      <p:boldItalic r:id="rId36"/>
    </p:embeddedFont>
    <p:embeddedFont>
      <p:font typeface="Indie Flower"/>
      <p:regular r:id="rId37"/>
    </p:embeddedFont>
    <p:embeddedFont>
      <p:font typeface="Baloo 2"/>
      <p:regular r:id="rId38"/>
      <p:bold r:id="rId39"/>
    </p:embeddedFont>
    <p:embeddedFont>
      <p:font typeface="Rubik"/>
      <p:regular r:id="rId40"/>
      <p:bold r:id="rId41"/>
      <p:italic r:id="rId42"/>
      <p:boldItalic r:id="rId43"/>
    </p:embeddedFont>
    <p:embeddedFont>
      <p:font typeface="Gill Sans"/>
      <p:regular r:id="rId44"/>
      <p:bold r:id="rId45"/>
    </p:embeddedFont>
    <p:embeddedFont>
      <p:font typeface="Open Sans"/>
      <p:regular r:id="rId46"/>
      <p:bold r:id="rId47"/>
      <p:italic r:id="rId48"/>
      <p:boldItalic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E60DDE5-7D79-4E83-A1A4-2A664204A5CC}">
  <a:tblStyle styleId="{3E60DDE5-7D79-4E83-A1A4-2A664204A5CC}" styleName="Table_0">
    <a:wholeTbl>
      <a:tcTxStyle b="off" i="off">
        <a:font>
          <a:latin typeface="Gill Sans MT"/>
          <a:ea typeface="Gill Sans MT"/>
          <a:cs typeface="Gill Sans MT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fill>
          <a:solidFill>
            <a:srgbClr val="E6E6E6"/>
          </a:solidFill>
        </a:fill>
      </a:tcStyle>
    </a:band1H>
    <a:band2H>
      <a:tcTxStyle/>
    </a:band2H>
    <a:band1V>
      <a:tcTxStyle/>
      <a:tcStyle>
        <a:fill>
          <a:solidFill>
            <a:srgbClr val="E6E6E6"/>
          </a:solidFill>
        </a:fill>
      </a:tcStyle>
    </a:band1V>
    <a:band2V>
      <a:tcTxStyle/>
    </a:band2V>
    <a:lastCol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fill>
          <a:solidFill>
            <a:schemeClr val="accent4"/>
          </a:solidFill>
        </a:fill>
      </a:tcStyle>
    </a:lastCol>
    <a:firstCol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fill>
          <a:solidFill>
            <a:schemeClr val="accent4"/>
          </a:solidFill>
        </a:fill>
      </a:tcStyle>
    </a:firstCol>
    <a:lastRow>
      <a:tcTxStyle b="on" i="off"/>
      <a:tcStyle>
        <a:tcBdr>
          <a:top>
            <a:ln cap="flat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lt1"/>
          </a:solidFill>
        </a:fill>
      </a:tcStyle>
    </a:lastRow>
    <a:seCell>
      <a:tcTxStyle b="on" i="off">
        <a:font>
          <a:latin typeface="Gill Sans MT"/>
          <a:ea typeface="Gill Sans MT"/>
          <a:cs typeface="Gill Sans MT"/>
        </a:font>
        <a:schemeClr val="dk1"/>
      </a:tcTxStyle>
    </a:seCell>
    <a:swCell>
      <a:tcTxStyle b="on" i="off">
        <a:font>
          <a:latin typeface="Gill Sans MT"/>
          <a:ea typeface="Gill Sans MT"/>
          <a:cs typeface="Gill Sans MT"/>
        </a:font>
        <a:schemeClr val="dk1"/>
      </a:tcTxStyle>
    </a:swCell>
    <a:firstRow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tcBdr>
          <a:bottom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4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ubik-regular.fntdata"/><Relationship Id="rId42" Type="http://schemas.openxmlformats.org/officeDocument/2006/relationships/font" Target="fonts/Rubik-italic.fntdata"/><Relationship Id="rId41" Type="http://schemas.openxmlformats.org/officeDocument/2006/relationships/font" Target="fonts/Rubik-bold.fntdata"/><Relationship Id="rId44" Type="http://schemas.openxmlformats.org/officeDocument/2006/relationships/font" Target="fonts/GillSans-regular.fntdata"/><Relationship Id="rId43" Type="http://schemas.openxmlformats.org/officeDocument/2006/relationships/font" Target="fonts/Rubik-boldItalic.fntdata"/><Relationship Id="rId46" Type="http://schemas.openxmlformats.org/officeDocument/2006/relationships/font" Target="fonts/OpenSans-regular.fntdata"/><Relationship Id="rId45" Type="http://schemas.openxmlformats.org/officeDocument/2006/relationships/font" Target="fonts/GillSans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font" Target="fonts/OpenSans-italic.fntdata"/><Relationship Id="rId47" Type="http://schemas.openxmlformats.org/officeDocument/2006/relationships/font" Target="fonts/OpenSans-bold.fntdata"/><Relationship Id="rId49" Type="http://schemas.openxmlformats.org/officeDocument/2006/relationships/font" Target="fonts/OpenSans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font" Target="fonts/Montserrat-regular.fntdata"/><Relationship Id="rId32" Type="http://schemas.openxmlformats.org/officeDocument/2006/relationships/slide" Target="slides/slide26.xml"/><Relationship Id="rId35" Type="http://schemas.openxmlformats.org/officeDocument/2006/relationships/font" Target="fonts/Montserrat-italic.fntdata"/><Relationship Id="rId34" Type="http://schemas.openxmlformats.org/officeDocument/2006/relationships/font" Target="fonts/Montserrat-bold.fntdata"/><Relationship Id="rId37" Type="http://schemas.openxmlformats.org/officeDocument/2006/relationships/font" Target="fonts/IndieFlower-regular.fntdata"/><Relationship Id="rId36" Type="http://schemas.openxmlformats.org/officeDocument/2006/relationships/font" Target="fonts/Montserrat-boldItalic.fntdata"/><Relationship Id="rId39" Type="http://schemas.openxmlformats.org/officeDocument/2006/relationships/font" Target="fonts/Baloo2-bold.fntdata"/><Relationship Id="rId38" Type="http://schemas.openxmlformats.org/officeDocument/2006/relationships/font" Target="fonts/Baloo2-regular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8b70ff7a6d_1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g28b70ff7a6d_1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28b70ff7a6d_1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" name="Google Shape;18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8b300bc25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g28b300bc25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g28b300bc25e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28b300bc25e_0_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" name="Google Shape;207;g28b300bc25e_0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g28b300bc25e_0_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8b300bc25e_0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5" name="Google Shape;215;g28b300bc25e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g28b300bc25e_0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8b300bc25e_0_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3" name="Google Shape;223;g28b300bc25e_0_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g28b300bc25e_0_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8b300bc25e_0_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1" name="Google Shape;231;g28b300bc25e_0_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g28b300bc25e_0_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8b300bc25e_0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8" name="Google Shape;238;g28b300bc25e_0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g28b300bc25e_0_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8b70ff7a6d_1_16:notes"/>
          <p:cNvSpPr/>
          <p:nvPr>
            <p:ph idx="2" type="sldImg"/>
          </p:nvPr>
        </p:nvSpPr>
        <p:spPr>
          <a:xfrm>
            <a:off x="51435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g28b70ff7a6d_1_16:notes"/>
          <p:cNvSpPr txBox="1"/>
          <p:nvPr>
            <p:ph idx="1" type="body"/>
          </p:nvPr>
        </p:nvSpPr>
        <p:spPr>
          <a:xfrm>
            <a:off x="514350" y="4400550"/>
            <a:ext cx="4114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47" name="Google Shape;247;g28b70ff7a6d_1_16:notes"/>
          <p:cNvSpPr txBox="1"/>
          <p:nvPr>
            <p:ph idx="12" type="sldNum"/>
          </p:nvPr>
        </p:nvSpPr>
        <p:spPr>
          <a:xfrm>
            <a:off x="2913460" y="8685213"/>
            <a:ext cx="22290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8b70ff7a6d_0_198:notes"/>
          <p:cNvSpPr/>
          <p:nvPr>
            <p:ph idx="2" type="sldImg"/>
          </p:nvPr>
        </p:nvSpPr>
        <p:spPr>
          <a:xfrm>
            <a:off x="51435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g28b70ff7a6d_0_198:notes"/>
          <p:cNvSpPr txBox="1"/>
          <p:nvPr>
            <p:ph idx="1" type="body"/>
          </p:nvPr>
        </p:nvSpPr>
        <p:spPr>
          <a:xfrm>
            <a:off x="514350" y="4400550"/>
            <a:ext cx="4114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10" name="Google Shape;110;g28b70ff7a6d_0_198:notes"/>
          <p:cNvSpPr txBox="1"/>
          <p:nvPr>
            <p:ph idx="12" type="sldNum"/>
          </p:nvPr>
        </p:nvSpPr>
        <p:spPr>
          <a:xfrm>
            <a:off x="2913460" y="8685213"/>
            <a:ext cx="22290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8b300bc25e_0_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3" name="Google Shape;253;g28b300bc25e_0_4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g28b300bc25e_0_4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8b300bc25e_0_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1" name="Google Shape;261;g28b300bc25e_0_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g28b300bc25e_0_5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8c0e5a48ff_0_0:notes"/>
          <p:cNvSpPr/>
          <p:nvPr>
            <p:ph idx="2" type="sldImg"/>
          </p:nvPr>
        </p:nvSpPr>
        <p:spPr>
          <a:xfrm>
            <a:off x="51435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9" name="Google Shape;269;g28c0e5a48ff_0_0:notes"/>
          <p:cNvSpPr txBox="1"/>
          <p:nvPr>
            <p:ph idx="1" type="body"/>
          </p:nvPr>
        </p:nvSpPr>
        <p:spPr>
          <a:xfrm>
            <a:off x="514350" y="4400550"/>
            <a:ext cx="4114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70" name="Google Shape;270;g28c0e5a48ff_0_0:notes"/>
          <p:cNvSpPr txBox="1"/>
          <p:nvPr>
            <p:ph idx="12" type="sldNum"/>
          </p:nvPr>
        </p:nvSpPr>
        <p:spPr>
          <a:xfrm>
            <a:off x="2913460" y="8685213"/>
            <a:ext cx="22290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8d27ffeeb7_0_0:notes"/>
          <p:cNvSpPr/>
          <p:nvPr>
            <p:ph idx="2" type="sldImg"/>
          </p:nvPr>
        </p:nvSpPr>
        <p:spPr>
          <a:xfrm>
            <a:off x="51435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6" name="Google Shape;276;g28d27ffeeb7_0_0:notes"/>
          <p:cNvSpPr txBox="1"/>
          <p:nvPr>
            <p:ph idx="1" type="body"/>
          </p:nvPr>
        </p:nvSpPr>
        <p:spPr>
          <a:xfrm>
            <a:off x="514350" y="4400550"/>
            <a:ext cx="4114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77" name="Google Shape;277;g28d27ffeeb7_0_0:notes"/>
          <p:cNvSpPr txBox="1"/>
          <p:nvPr>
            <p:ph idx="12" type="sldNum"/>
          </p:nvPr>
        </p:nvSpPr>
        <p:spPr>
          <a:xfrm>
            <a:off x="2913460" y="8685213"/>
            <a:ext cx="22290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911170c704_0_0:notes"/>
          <p:cNvSpPr/>
          <p:nvPr>
            <p:ph idx="2" type="sldImg"/>
          </p:nvPr>
        </p:nvSpPr>
        <p:spPr>
          <a:xfrm>
            <a:off x="51435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g2911170c704_0_0:notes"/>
          <p:cNvSpPr txBox="1"/>
          <p:nvPr>
            <p:ph idx="1" type="body"/>
          </p:nvPr>
        </p:nvSpPr>
        <p:spPr>
          <a:xfrm>
            <a:off x="514350" y="4400550"/>
            <a:ext cx="4114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84" name="Google Shape;284;g2911170c704_0_0:notes"/>
          <p:cNvSpPr txBox="1"/>
          <p:nvPr>
            <p:ph idx="12" type="sldNum"/>
          </p:nvPr>
        </p:nvSpPr>
        <p:spPr>
          <a:xfrm>
            <a:off x="2913460" y="8685213"/>
            <a:ext cx="22290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292ba69d88e_0_0:notes"/>
          <p:cNvSpPr/>
          <p:nvPr>
            <p:ph idx="2" type="sldImg"/>
          </p:nvPr>
        </p:nvSpPr>
        <p:spPr>
          <a:xfrm>
            <a:off x="51435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0" name="Google Shape;290;g292ba69d88e_0_0:notes"/>
          <p:cNvSpPr txBox="1"/>
          <p:nvPr>
            <p:ph idx="1" type="body"/>
          </p:nvPr>
        </p:nvSpPr>
        <p:spPr>
          <a:xfrm>
            <a:off x="514350" y="4400550"/>
            <a:ext cx="4114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91" name="Google Shape;291;g292ba69d88e_0_0:notes"/>
          <p:cNvSpPr txBox="1"/>
          <p:nvPr>
            <p:ph idx="12" type="sldNum"/>
          </p:nvPr>
        </p:nvSpPr>
        <p:spPr>
          <a:xfrm>
            <a:off x="2913460" y="8685213"/>
            <a:ext cx="22290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292ba69d88e_0_6:notes"/>
          <p:cNvSpPr/>
          <p:nvPr>
            <p:ph idx="2" type="sldImg"/>
          </p:nvPr>
        </p:nvSpPr>
        <p:spPr>
          <a:xfrm>
            <a:off x="51435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g292ba69d88e_0_6:notes"/>
          <p:cNvSpPr txBox="1"/>
          <p:nvPr>
            <p:ph idx="1" type="body"/>
          </p:nvPr>
        </p:nvSpPr>
        <p:spPr>
          <a:xfrm>
            <a:off x="514350" y="4400550"/>
            <a:ext cx="4114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98" name="Google Shape;298;g292ba69d88e_0_6:notes"/>
          <p:cNvSpPr txBox="1"/>
          <p:nvPr>
            <p:ph idx="12" type="sldNum"/>
          </p:nvPr>
        </p:nvSpPr>
        <p:spPr>
          <a:xfrm>
            <a:off x="2913460" y="8685213"/>
            <a:ext cx="22290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8b70ff7a6d_1_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g28b70ff7a6d_1_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g28b70ff7a6d_1_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8b70ff7a6d_0_99:notes"/>
          <p:cNvSpPr/>
          <p:nvPr>
            <p:ph idx="2" type="sldImg"/>
          </p:nvPr>
        </p:nvSpPr>
        <p:spPr>
          <a:xfrm>
            <a:off x="51435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g28b70ff7a6d_0_99:notes"/>
          <p:cNvSpPr txBox="1"/>
          <p:nvPr>
            <p:ph idx="1" type="body"/>
          </p:nvPr>
        </p:nvSpPr>
        <p:spPr>
          <a:xfrm>
            <a:off x="514350" y="4400550"/>
            <a:ext cx="4114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35" name="Google Shape;135;g28b70ff7a6d_0_99:notes"/>
          <p:cNvSpPr txBox="1"/>
          <p:nvPr>
            <p:ph idx="12" type="sldNum"/>
          </p:nvPr>
        </p:nvSpPr>
        <p:spPr>
          <a:xfrm>
            <a:off x="2913460" y="8685213"/>
            <a:ext cx="22290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2"/>
          <p:cNvSpPr txBox="1"/>
          <p:nvPr>
            <p:ph type="title"/>
          </p:nvPr>
        </p:nvSpPr>
        <p:spPr>
          <a:xfrm>
            <a:off x="640703" y="1682872"/>
            <a:ext cx="3290700" cy="856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182875" spcFirstLastPara="1" rIns="182875" wrap="square" tIns="1828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  <a:defRPr sz="2100">
                <a:solidFill>
                  <a:srgbClr val="26262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" type="body"/>
          </p:nvPr>
        </p:nvSpPr>
        <p:spPr>
          <a:xfrm>
            <a:off x="5052060" y="603504"/>
            <a:ext cx="3612000" cy="39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•"/>
              <a:defRPr sz="1900">
                <a:solidFill>
                  <a:schemeClr val="dk1"/>
                </a:solidFill>
              </a:defRPr>
            </a:lvl1pPr>
            <a:lvl2pPr indent="-3302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indent="-3302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indent="-3302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indent="-3302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indent="-3302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  <p:sp>
        <p:nvSpPr>
          <p:cNvPr id="74" name="Google Shape;74;p12"/>
          <p:cNvSpPr txBox="1"/>
          <p:nvPr>
            <p:ph idx="2" type="body"/>
          </p:nvPr>
        </p:nvSpPr>
        <p:spPr>
          <a:xfrm>
            <a:off x="862965" y="2662438"/>
            <a:ext cx="2846100" cy="16455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5978943" y="4679112"/>
            <a:ext cx="20652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640703" y="4677156"/>
            <a:ext cx="38064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/>
          <p:nvPr>
            <p:ph idx="12" type="sldNum"/>
          </p:nvPr>
        </p:nvSpPr>
        <p:spPr>
          <a:xfrm>
            <a:off x="8240112" y="4663440"/>
            <a:ext cx="365700" cy="274200"/>
          </a:xfrm>
          <a:prstGeom prst="ellipse">
            <a:avLst/>
          </a:prstGeom>
          <a:solidFill>
            <a:srgbClr val="1D1D1D">
              <a:alpha val="69800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/>
          <p:nvPr/>
        </p:nvSpPr>
        <p:spPr>
          <a:xfrm>
            <a:off x="1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3"/>
          <p:cNvSpPr txBox="1"/>
          <p:nvPr>
            <p:ph type="title"/>
          </p:nvPr>
        </p:nvSpPr>
        <p:spPr>
          <a:xfrm>
            <a:off x="640080" y="1682871"/>
            <a:ext cx="3291900" cy="8574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182875" spcFirstLastPara="1" rIns="182875" wrap="square" tIns="1828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100"/>
              <a:buFont typeface="Gill Sans"/>
              <a:buNone/>
              <a:defRPr sz="2100">
                <a:solidFill>
                  <a:srgbClr val="26262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3"/>
          <p:cNvSpPr/>
          <p:nvPr>
            <p:ph idx="2" type="pic"/>
          </p:nvPr>
        </p:nvSpPr>
        <p:spPr>
          <a:xfrm>
            <a:off x="4572000" y="-31629"/>
            <a:ext cx="4576500" cy="51435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82" name="Google Shape;82;p13"/>
          <p:cNvSpPr txBox="1"/>
          <p:nvPr>
            <p:ph idx="1" type="body"/>
          </p:nvPr>
        </p:nvSpPr>
        <p:spPr>
          <a:xfrm>
            <a:off x="862965" y="2662439"/>
            <a:ext cx="2846100" cy="16455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83" name="Google Shape;83;p13"/>
          <p:cNvSpPr txBox="1"/>
          <p:nvPr>
            <p:ph idx="10" type="dt"/>
          </p:nvPr>
        </p:nvSpPr>
        <p:spPr>
          <a:xfrm>
            <a:off x="5978943" y="4679112"/>
            <a:ext cx="20652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1" type="ftr"/>
          </p:nvPr>
        </p:nvSpPr>
        <p:spPr>
          <a:xfrm>
            <a:off x="640080" y="4677156"/>
            <a:ext cx="38040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3"/>
          <p:cNvSpPr/>
          <p:nvPr>
            <p:ph idx="12" type="sldNum"/>
          </p:nvPr>
        </p:nvSpPr>
        <p:spPr>
          <a:xfrm>
            <a:off x="8240112" y="4663440"/>
            <a:ext cx="365700" cy="274200"/>
          </a:xfrm>
          <a:prstGeom prst="ellipse">
            <a:avLst/>
          </a:prstGeom>
          <a:solidFill>
            <a:srgbClr val="1D1D1D">
              <a:alpha val="69800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/>
          <p:nvPr>
            <p:ph type="title"/>
          </p:nvPr>
        </p:nvSpPr>
        <p:spPr>
          <a:xfrm>
            <a:off x="1606045" y="723519"/>
            <a:ext cx="5937900" cy="8916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" type="body"/>
          </p:nvPr>
        </p:nvSpPr>
        <p:spPr>
          <a:xfrm rot="5400000">
            <a:off x="3411600" y="172834"/>
            <a:ext cx="2326500" cy="59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4"/>
          <p:cNvSpPr txBox="1"/>
          <p:nvPr>
            <p:ph idx="10" type="dt"/>
          </p:nvPr>
        </p:nvSpPr>
        <p:spPr>
          <a:xfrm>
            <a:off x="5978943" y="4679112"/>
            <a:ext cx="20652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4"/>
          <p:cNvSpPr txBox="1"/>
          <p:nvPr>
            <p:ph idx="11" type="ftr"/>
          </p:nvPr>
        </p:nvSpPr>
        <p:spPr>
          <a:xfrm>
            <a:off x="1102239" y="4677156"/>
            <a:ext cx="45567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4"/>
          <p:cNvSpPr/>
          <p:nvPr>
            <p:ph idx="12" type="sldNum"/>
          </p:nvPr>
        </p:nvSpPr>
        <p:spPr>
          <a:xfrm>
            <a:off x="8240112" y="4663440"/>
            <a:ext cx="365700" cy="274200"/>
          </a:xfrm>
          <a:prstGeom prst="ellipse">
            <a:avLst/>
          </a:prstGeom>
          <a:solidFill>
            <a:srgbClr val="1D1D1D">
              <a:alpha val="69800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/>
          <p:nvPr>
            <p:ph type="title"/>
          </p:nvPr>
        </p:nvSpPr>
        <p:spPr>
          <a:xfrm rot="5400000">
            <a:off x="5148000" y="2044845"/>
            <a:ext cx="3737700" cy="10539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5"/>
          <p:cNvSpPr txBox="1"/>
          <p:nvPr>
            <p:ph idx="1" type="body"/>
          </p:nvPr>
        </p:nvSpPr>
        <p:spPr>
          <a:xfrm rot="5400000">
            <a:off x="2095220" y="213645"/>
            <a:ext cx="3737700" cy="47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15"/>
          <p:cNvSpPr txBox="1"/>
          <p:nvPr>
            <p:ph idx="10" type="dt"/>
          </p:nvPr>
        </p:nvSpPr>
        <p:spPr>
          <a:xfrm>
            <a:off x="5978943" y="4679112"/>
            <a:ext cx="20652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5"/>
          <p:cNvSpPr txBox="1"/>
          <p:nvPr>
            <p:ph idx="11" type="ftr"/>
          </p:nvPr>
        </p:nvSpPr>
        <p:spPr>
          <a:xfrm>
            <a:off x="1102239" y="4677156"/>
            <a:ext cx="45567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5"/>
          <p:cNvSpPr/>
          <p:nvPr>
            <p:ph idx="12" type="sldNum"/>
          </p:nvPr>
        </p:nvSpPr>
        <p:spPr>
          <a:xfrm>
            <a:off x="8240112" y="4663440"/>
            <a:ext cx="365700" cy="274200"/>
          </a:xfrm>
          <a:prstGeom prst="ellipse">
            <a:avLst/>
          </a:prstGeom>
          <a:solidFill>
            <a:srgbClr val="1D1D1D">
              <a:alpha val="69800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1606045" y="723519"/>
            <a:ext cx="5937900" cy="8916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1606045" y="1978534"/>
            <a:ext cx="5937900" cy="23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5978943" y="4679112"/>
            <a:ext cx="20652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1102239" y="4677156"/>
            <a:ext cx="45567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/>
          <p:nvPr>
            <p:ph idx="12" type="sldNum"/>
          </p:nvPr>
        </p:nvSpPr>
        <p:spPr>
          <a:xfrm>
            <a:off x="8240112" y="4663440"/>
            <a:ext cx="365700" cy="274200"/>
          </a:xfrm>
          <a:prstGeom prst="ellipse">
            <a:avLst/>
          </a:prstGeom>
          <a:solidFill>
            <a:srgbClr val="1D1D1D">
              <a:alpha val="69800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ally dk grey bkgd_VZ red edge">
  <p:cSld name="Really dk grey bkgd_VZ red edge">
    <p:bg>
      <p:bgPr>
        <a:solidFill>
          <a:srgbClr val="231F20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168399" y="2293187"/>
            <a:ext cx="6939300" cy="4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  <a:defRPr sz="3200">
                <a:solidFill>
                  <a:srgbClr val="EDED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1168400" y="3080384"/>
            <a:ext cx="40809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>
                <a:solidFill>
                  <a:srgbClr val="EDED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3" type="body"/>
          </p:nvPr>
        </p:nvSpPr>
        <p:spPr>
          <a:xfrm>
            <a:off x="1168400" y="3383852"/>
            <a:ext cx="40809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EDED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5"/>
          <p:cNvSpPr/>
          <p:nvPr/>
        </p:nvSpPr>
        <p:spPr>
          <a:xfrm>
            <a:off x="457200" y="342899"/>
            <a:ext cx="8229600" cy="4457700"/>
          </a:xfrm>
          <a:prstGeom prst="rect">
            <a:avLst/>
          </a:prstGeom>
          <a:noFill/>
          <a:ln cap="flat" cmpd="sng" w="152400">
            <a:solidFill>
              <a:srgbClr val="EC1C2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28" name="Google Shape;28;p5"/>
          <p:cNvCxnSpPr/>
          <p:nvPr/>
        </p:nvCxnSpPr>
        <p:spPr>
          <a:xfrm>
            <a:off x="1263546" y="2134184"/>
            <a:ext cx="5208300" cy="0"/>
          </a:xfrm>
          <a:prstGeom prst="straightConnector1">
            <a:avLst/>
          </a:prstGeom>
          <a:noFill/>
          <a:ln cap="flat" cmpd="sng" w="12700">
            <a:solidFill>
              <a:srgbClr val="EC1C2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" name="Google Shape;29;p5"/>
          <p:cNvSpPr txBox="1"/>
          <p:nvPr>
            <p:ph idx="4" type="body"/>
          </p:nvPr>
        </p:nvSpPr>
        <p:spPr>
          <a:xfrm>
            <a:off x="1181100" y="908012"/>
            <a:ext cx="6926700" cy="11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b="1" i="0" sz="4800">
                <a:solidFill>
                  <a:srgbClr val="EDED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5" type="body"/>
          </p:nvPr>
        </p:nvSpPr>
        <p:spPr>
          <a:xfrm>
            <a:off x="1181100" y="3772528"/>
            <a:ext cx="2598600" cy="3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EDEDEE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pic>
        <p:nvPicPr>
          <p:cNvPr id="31" name="Google Shape;31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039138" y="4244318"/>
            <a:ext cx="2668673" cy="488021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5"/>
          <p:cNvSpPr txBox="1"/>
          <p:nvPr>
            <p:ph idx="11" type="ftr"/>
          </p:nvPr>
        </p:nvSpPr>
        <p:spPr>
          <a:xfrm>
            <a:off x="630936" y="4437126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808">
          <p15:clr>
            <a:srgbClr val="FBAE40"/>
          </p15:clr>
        </p15:guide>
        <p15:guide id="2" pos="744">
          <p15:clr>
            <a:srgbClr val="FBAE40"/>
          </p15:clr>
        </p15:guide>
        <p15:guide id="3" orient="horz" pos="1224">
          <p15:clr>
            <a:srgbClr val="FBAE40"/>
          </p15:clr>
        </p15:guide>
        <p15:guide id="4" orient="horz" pos="1350">
          <p15:clr>
            <a:srgbClr val="FBAE40"/>
          </p15:clr>
        </p15:guide>
        <p15:guide id="5" orient="horz" pos="1656">
          <p15:clr>
            <a:srgbClr val="FBAE40"/>
          </p15:clr>
        </p15:guide>
        <p15:guide id="6" orient="horz" pos="2250">
          <p15:clr>
            <a:srgbClr val="FBAE40"/>
          </p15:clr>
        </p15:guide>
        <p15:guide id="7" orient="horz" pos="2412">
          <p15:clr>
            <a:srgbClr val="FBAE40"/>
          </p15:clr>
        </p15:guide>
        <p15:guide id="8" orient="horz" pos="207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2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ctrTitle"/>
          </p:nvPr>
        </p:nvSpPr>
        <p:spPr>
          <a:xfrm>
            <a:off x="1102240" y="1790058"/>
            <a:ext cx="6939600" cy="123450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274300" spcFirstLastPara="1" rIns="274300" wrap="square" tIns="1828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500"/>
              <a:buFont typeface="Gill Sans"/>
              <a:buNone/>
              <a:defRPr sz="3500">
                <a:solidFill>
                  <a:srgbClr val="26262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subTitle"/>
          </p:nvPr>
        </p:nvSpPr>
        <p:spPr>
          <a:xfrm>
            <a:off x="2021396" y="3264408"/>
            <a:ext cx="5101200" cy="9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>
                <a:solidFill>
                  <a:srgbClr val="FEFEFE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/>
            </a:lvl2pPr>
            <a:lvl3pPr lvl="2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6" name="Google Shape;36;p6"/>
          <p:cNvSpPr txBox="1"/>
          <p:nvPr>
            <p:ph idx="10" type="dt"/>
          </p:nvPr>
        </p:nvSpPr>
        <p:spPr>
          <a:xfrm>
            <a:off x="5978943" y="4679112"/>
            <a:ext cx="20652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1" type="ftr"/>
          </p:nvPr>
        </p:nvSpPr>
        <p:spPr>
          <a:xfrm>
            <a:off x="1102239" y="4677156"/>
            <a:ext cx="45567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/>
          <p:nvPr>
            <p:ph idx="12" type="sldNum"/>
          </p:nvPr>
        </p:nvSpPr>
        <p:spPr>
          <a:xfrm>
            <a:off x="8240112" y="4663440"/>
            <a:ext cx="365700" cy="274200"/>
          </a:xfrm>
          <a:prstGeom prst="ellipse">
            <a:avLst/>
          </a:prstGeom>
          <a:solidFill>
            <a:srgbClr val="1D1D1D">
              <a:alpha val="69800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1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type="title"/>
          </p:nvPr>
        </p:nvSpPr>
        <p:spPr>
          <a:xfrm>
            <a:off x="1106424" y="1790058"/>
            <a:ext cx="6940200" cy="1234500"/>
          </a:xfrm>
          <a:prstGeom prst="rect">
            <a:avLst/>
          </a:prstGeom>
          <a:solidFill>
            <a:srgbClr val="FFFFFF"/>
          </a:solidFill>
          <a:ln cap="flat" cmpd="sng" w="38100">
            <a:solidFill>
              <a:srgbClr val="4040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182875" lIns="274300" spcFirstLastPara="1" rIns="274300" wrap="square" tIns="1828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500"/>
              <a:buFont typeface="Gill Sans"/>
              <a:buNone/>
              <a:defRPr sz="3500">
                <a:solidFill>
                  <a:srgbClr val="26262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1" type="body"/>
          </p:nvPr>
        </p:nvSpPr>
        <p:spPr>
          <a:xfrm>
            <a:off x="2021396" y="3264349"/>
            <a:ext cx="5101200" cy="9489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>
                <a:solidFill>
                  <a:schemeClr val="lt1"/>
                </a:solidFill>
              </a:defRPr>
            </a:lvl2pPr>
            <a:lvl3pPr indent="-2286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5978943" y="4679112"/>
            <a:ext cx="20652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1102239" y="4677156"/>
            <a:ext cx="45567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/>
          <p:nvPr>
            <p:ph idx="12" type="sldNum"/>
          </p:nvPr>
        </p:nvSpPr>
        <p:spPr>
          <a:xfrm>
            <a:off x="8240112" y="4663440"/>
            <a:ext cx="365700" cy="274200"/>
          </a:xfrm>
          <a:prstGeom prst="ellipse">
            <a:avLst/>
          </a:prstGeom>
          <a:solidFill>
            <a:srgbClr val="1D1D1D">
              <a:alpha val="69800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1606045" y="723519"/>
            <a:ext cx="5937900" cy="8916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" type="body"/>
          </p:nvPr>
        </p:nvSpPr>
        <p:spPr>
          <a:xfrm>
            <a:off x="1102239" y="1978533"/>
            <a:ext cx="3288000" cy="23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2" type="body"/>
          </p:nvPr>
        </p:nvSpPr>
        <p:spPr>
          <a:xfrm>
            <a:off x="4753737" y="1978533"/>
            <a:ext cx="3290400" cy="23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0" type="dt"/>
          </p:nvPr>
        </p:nvSpPr>
        <p:spPr>
          <a:xfrm>
            <a:off x="5978943" y="4679112"/>
            <a:ext cx="20652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1" type="ftr"/>
          </p:nvPr>
        </p:nvSpPr>
        <p:spPr>
          <a:xfrm>
            <a:off x="1102239" y="4677156"/>
            <a:ext cx="45567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/>
          <p:nvPr>
            <p:ph idx="12" type="sldNum"/>
          </p:nvPr>
        </p:nvSpPr>
        <p:spPr>
          <a:xfrm>
            <a:off x="8240112" y="4663440"/>
            <a:ext cx="365700" cy="274200"/>
          </a:xfrm>
          <a:prstGeom prst="ellipse">
            <a:avLst/>
          </a:prstGeom>
          <a:solidFill>
            <a:srgbClr val="1D1D1D">
              <a:alpha val="69800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/>
          <p:nvPr>
            <p:ph idx="1" type="body"/>
          </p:nvPr>
        </p:nvSpPr>
        <p:spPr>
          <a:xfrm>
            <a:off x="1102239" y="1735076"/>
            <a:ext cx="3288000" cy="5280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rm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0" sz="1900" cap="none">
                <a:solidFill>
                  <a:srgbClr val="6B8890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9"/>
          <p:cNvSpPr txBox="1"/>
          <p:nvPr>
            <p:ph idx="2" type="body"/>
          </p:nvPr>
        </p:nvSpPr>
        <p:spPr>
          <a:xfrm>
            <a:off x="1102239" y="2357438"/>
            <a:ext cx="3288000" cy="19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9"/>
          <p:cNvSpPr txBox="1"/>
          <p:nvPr>
            <p:ph idx="3" type="body"/>
          </p:nvPr>
        </p:nvSpPr>
        <p:spPr>
          <a:xfrm>
            <a:off x="4753737" y="2357438"/>
            <a:ext cx="3290400" cy="19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indent="-3302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4" type="body"/>
          </p:nvPr>
        </p:nvSpPr>
        <p:spPr>
          <a:xfrm>
            <a:off x="4753737" y="1735076"/>
            <a:ext cx="3290400" cy="528000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rm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0" sz="1900" cap="none">
                <a:solidFill>
                  <a:srgbClr val="6B8890"/>
                </a:solidFill>
              </a:defRPr>
            </a:lvl1pPr>
            <a:lvl2pPr indent="-2286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7" name="Google Shape;57;p9"/>
          <p:cNvSpPr txBox="1"/>
          <p:nvPr>
            <p:ph idx="10" type="dt"/>
          </p:nvPr>
        </p:nvSpPr>
        <p:spPr>
          <a:xfrm>
            <a:off x="5978943" y="4679112"/>
            <a:ext cx="20652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1" type="ftr"/>
          </p:nvPr>
        </p:nvSpPr>
        <p:spPr>
          <a:xfrm>
            <a:off x="1102239" y="4677156"/>
            <a:ext cx="45567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/>
          <p:nvPr>
            <p:ph idx="12" type="sldNum"/>
          </p:nvPr>
        </p:nvSpPr>
        <p:spPr>
          <a:xfrm>
            <a:off x="8240112" y="4663440"/>
            <a:ext cx="365700" cy="274200"/>
          </a:xfrm>
          <a:prstGeom prst="ellipse">
            <a:avLst/>
          </a:prstGeom>
          <a:solidFill>
            <a:srgbClr val="1D1D1D">
              <a:alpha val="69800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" name="Google Shape;60;p9"/>
          <p:cNvSpPr txBox="1"/>
          <p:nvPr>
            <p:ph type="title"/>
          </p:nvPr>
        </p:nvSpPr>
        <p:spPr>
          <a:xfrm>
            <a:off x="1606045" y="723519"/>
            <a:ext cx="5937900" cy="8916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606045" y="723519"/>
            <a:ext cx="5937900" cy="8916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0" type="dt"/>
          </p:nvPr>
        </p:nvSpPr>
        <p:spPr>
          <a:xfrm>
            <a:off x="5978943" y="4679112"/>
            <a:ext cx="20652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1" type="ftr"/>
          </p:nvPr>
        </p:nvSpPr>
        <p:spPr>
          <a:xfrm>
            <a:off x="1102239" y="4677156"/>
            <a:ext cx="45567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/>
          <p:nvPr>
            <p:ph idx="12" type="sldNum"/>
          </p:nvPr>
        </p:nvSpPr>
        <p:spPr>
          <a:xfrm>
            <a:off x="8240112" y="4663440"/>
            <a:ext cx="365700" cy="274200"/>
          </a:xfrm>
          <a:prstGeom prst="ellipse">
            <a:avLst/>
          </a:prstGeom>
          <a:solidFill>
            <a:srgbClr val="1D1D1D">
              <a:alpha val="69800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/>
          <p:nvPr>
            <p:ph idx="10" type="dt"/>
          </p:nvPr>
        </p:nvSpPr>
        <p:spPr>
          <a:xfrm>
            <a:off x="5978943" y="4679112"/>
            <a:ext cx="20652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1" type="ftr"/>
          </p:nvPr>
        </p:nvSpPr>
        <p:spPr>
          <a:xfrm>
            <a:off x="1102239" y="4677156"/>
            <a:ext cx="45567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1"/>
          <p:cNvSpPr/>
          <p:nvPr>
            <p:ph idx="12" type="sldNum"/>
          </p:nvPr>
        </p:nvSpPr>
        <p:spPr>
          <a:xfrm>
            <a:off x="8240112" y="4663440"/>
            <a:ext cx="365700" cy="274200"/>
          </a:xfrm>
          <a:prstGeom prst="ellipse">
            <a:avLst/>
          </a:prstGeom>
          <a:solidFill>
            <a:srgbClr val="1D1D1D">
              <a:alpha val="69800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2F2F2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1606045" y="723519"/>
            <a:ext cx="5937900" cy="891600"/>
          </a:xfrm>
          <a:prstGeom prst="rect">
            <a:avLst/>
          </a:prstGeom>
          <a:solidFill>
            <a:srgbClr val="FFFFFF"/>
          </a:solidFill>
          <a:ln cap="sq" cmpd="sng" w="3175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82875" lIns="182875" spcFirstLastPara="1" rIns="182875" wrap="square" tIns="182875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00"/>
              <a:buFont typeface="Gill Sans"/>
              <a:buNone/>
              <a:defRPr b="0" i="0" sz="2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1606045" y="1978534"/>
            <a:ext cx="5937900" cy="23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30200" lvl="5" marL="2743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30200" lvl="6" marL="3200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30200" lvl="7" marL="3657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30200" lvl="8" marL="4114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5978943" y="4679112"/>
            <a:ext cx="2065200" cy="2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1102239" y="4677156"/>
            <a:ext cx="4556700" cy="24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6" name="Google Shape;16;p3"/>
          <p:cNvSpPr/>
          <p:nvPr>
            <p:ph idx="12" type="sldNum"/>
          </p:nvPr>
        </p:nvSpPr>
        <p:spPr>
          <a:xfrm>
            <a:off x="8240112" y="4663440"/>
            <a:ext cx="365700" cy="274200"/>
          </a:xfrm>
          <a:prstGeom prst="ellipse">
            <a:avLst/>
          </a:prstGeom>
          <a:solidFill>
            <a:srgbClr val="1D1D1D">
              <a:alpha val="69800"/>
            </a:srgbClr>
          </a:solidFill>
          <a:ln>
            <a:noFill/>
          </a:ln>
        </p:spPr>
        <p:txBody>
          <a:bodyPr anchorCtr="0" anchor="ctr" bIns="45700" lIns="18275" spcFirstLastPara="1" rIns="1827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1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6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498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6"/>
          <p:cNvSpPr/>
          <p:nvPr/>
        </p:nvSpPr>
        <p:spPr>
          <a:xfrm>
            <a:off x="0" y="4572000"/>
            <a:ext cx="9144000" cy="914400"/>
          </a:xfrm>
          <a:prstGeom prst="doubleWave">
            <a:avLst>
              <a:gd fmla="val 6250" name="adj1"/>
              <a:gd fmla="val 0" name="adj2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6"/>
          <p:cNvSpPr/>
          <p:nvPr/>
        </p:nvSpPr>
        <p:spPr>
          <a:xfrm>
            <a:off x="0" y="1828800"/>
            <a:ext cx="9144000" cy="914400"/>
          </a:xfrm>
          <a:prstGeom prst="rect">
            <a:avLst/>
          </a:prstGeom>
          <a:noFill/>
          <a:ln>
            <a:noFill/>
          </a:ln>
          <a:effectLst>
            <a:outerShdw blurRad="101600" rotWithShape="0" algn="bl" dir="16200000" dist="50800">
              <a:srgbClr val="000000">
                <a:alpha val="74900"/>
              </a:srgbClr>
            </a:outerShdw>
          </a:effectLst>
        </p:spPr>
        <p:txBody>
          <a:bodyPr anchorCtr="0" anchor="ctr" bIns="0" lIns="635000" spcFirstLastPara="1" rIns="63500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Indie Flower"/>
              <a:buNone/>
            </a:pPr>
            <a:r>
              <a:rPr lang="en-US" sz="3200">
                <a:solidFill>
                  <a:srgbClr val="FFFFFF"/>
                </a:solidFill>
                <a:latin typeface="Indie Flower"/>
                <a:ea typeface="Indie Flower"/>
                <a:cs typeface="Indie Flower"/>
                <a:sym typeface="Indie Flower"/>
              </a:rPr>
              <a:t>Bell Ringer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6"/>
          <p:cNvSpPr/>
          <p:nvPr/>
        </p:nvSpPr>
        <p:spPr>
          <a:xfrm>
            <a:off x="0" y="2743200"/>
            <a:ext cx="9144000" cy="914400"/>
          </a:xfrm>
          <a:prstGeom prst="rect">
            <a:avLst/>
          </a:prstGeom>
          <a:noFill/>
          <a:ln>
            <a:noFill/>
          </a:ln>
          <a:effectLst>
            <a:outerShdw blurRad="101600" rotWithShape="0" algn="bl" dir="16200000" dist="50800">
              <a:srgbClr val="000000">
                <a:alpha val="74900"/>
              </a:srgbClr>
            </a:outerShdw>
          </a:effectLst>
        </p:spPr>
        <p:txBody>
          <a:bodyPr anchorCtr="0" anchor="ctr" bIns="0" lIns="635000" spcFirstLastPara="1" rIns="63500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None/>
            </a:pPr>
            <a:r>
              <a:rPr lang="en-US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You have &lt;&lt;5:00&gt;&gt; minutes to submit your vision board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999999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17500" spcFirstLastPara="1" rIns="127000" wrap="square" tIns="317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Indie Flower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Part 3: Designing Promotional Materials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5"/>
          <p:cNvSpPr/>
          <p:nvPr/>
        </p:nvSpPr>
        <p:spPr>
          <a:xfrm>
            <a:off x="274325" y="1104975"/>
            <a:ext cx="3657600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4000" spcFirstLastPara="1" rIns="0" wrap="square" tIns="2540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Create eye-catching posters, brochures, or flyers to promote your chosen career at the career fair.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Include key information such as job</a:t>
            </a:r>
            <a:r>
              <a:rPr lang="en-US" sz="180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responsibilities,  and required skills.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Use colors, images, and fonts that align with the career</a:t>
            </a:r>
            <a:r>
              <a:rPr lang="en-US" sz="1800"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78" name="Google Shape;17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9120" y="1371600"/>
            <a:ext cx="4572000" cy="3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6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17500" spcFirstLastPara="1" rIns="127000" wrap="square" tIns="317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Indie Flower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Part 4: Presenting at the Career Fair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6"/>
          <p:cNvSpPr/>
          <p:nvPr/>
        </p:nvSpPr>
        <p:spPr>
          <a:xfrm>
            <a:off x="274320" y="1371600"/>
            <a:ext cx="36576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4000" spcFirstLastPara="1" rIns="0" wrap="square" tIns="2540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Prepare a presentation to showcase your research findings and promote the chosen career.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Practice your presentation to ensure clarity, confidence, and effective communication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Montserrat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Engage with the audience, answer their questions</a:t>
            </a:r>
            <a:r>
              <a:rPr lang="en-US" sz="1800"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86" name="Google Shape;18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9120" y="1371600"/>
            <a:ext cx="4572000" cy="3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9933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7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17500" spcFirstLastPara="1" rIns="127000" wrap="square" tIns="317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Indie Flower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Part 5: Surveying and Questioning Other Students' Displays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7"/>
          <p:cNvSpPr/>
          <p:nvPr/>
        </p:nvSpPr>
        <p:spPr>
          <a:xfrm>
            <a:off x="274325" y="914400"/>
            <a:ext cx="36576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4000" spcFirstLastPara="1" rIns="0" wrap="square" tIns="2540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Observe and analyze other students' career displays at the fair to gain a broader perspective on different careers.</a:t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Ask questions about their research process, interesting findings, challenges faced, and future plans related to their chosen career.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Google Shape;194;p27"/>
          <p:cNvPicPr preferRelativeResize="0"/>
          <p:nvPr/>
        </p:nvPicPr>
        <p:blipFill rotWithShape="1">
          <a:blip r:embed="rId3">
            <a:alphaModFix/>
          </a:blip>
          <a:srcRect b="2786" l="0" r="0" t="2786"/>
          <a:stretch/>
        </p:blipFill>
        <p:spPr>
          <a:xfrm>
            <a:off x="4389120" y="1371600"/>
            <a:ext cx="4572000" cy="3086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00" name="Google Shape;20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498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8"/>
          <p:cNvSpPr/>
          <p:nvPr/>
        </p:nvSpPr>
        <p:spPr>
          <a:xfrm>
            <a:off x="0" y="4572000"/>
            <a:ext cx="9144000" cy="914400"/>
          </a:xfrm>
          <a:prstGeom prst="doubleWave">
            <a:avLst>
              <a:gd fmla="val 6250" name="adj1"/>
              <a:gd fmla="val 0" name="adj2"/>
            </a:avLst>
          </a:prstGeom>
          <a:solidFill>
            <a:srgbClr val="00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8"/>
          <p:cNvSpPr/>
          <p:nvPr/>
        </p:nvSpPr>
        <p:spPr>
          <a:xfrm>
            <a:off x="0" y="1828800"/>
            <a:ext cx="9144000" cy="914400"/>
          </a:xfrm>
          <a:prstGeom prst="rect">
            <a:avLst/>
          </a:prstGeom>
          <a:noFill/>
          <a:ln>
            <a:noFill/>
          </a:ln>
          <a:effectLst>
            <a:outerShdw blurRad="101600" rotWithShape="0" algn="bl" dir="16200000" dist="50800">
              <a:srgbClr val="000000">
                <a:alpha val="74900"/>
              </a:srgbClr>
            </a:outerShdw>
          </a:effectLst>
        </p:spPr>
        <p:txBody>
          <a:bodyPr anchorCtr="0" anchor="ctr" bIns="0" lIns="635000" spcFirstLastPara="1" rIns="63500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ubik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Career Research Project: Part 1 - Choose a Career and Research It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8"/>
          <p:cNvSpPr/>
          <p:nvPr/>
        </p:nvSpPr>
        <p:spPr>
          <a:xfrm>
            <a:off x="0" y="2743200"/>
            <a:ext cx="9144000" cy="914400"/>
          </a:xfrm>
          <a:prstGeom prst="rect">
            <a:avLst/>
          </a:prstGeom>
          <a:noFill/>
          <a:ln>
            <a:noFill/>
          </a:ln>
          <a:effectLst>
            <a:outerShdw blurRad="101600" rotWithShape="0" algn="bl" dir="16200000" dist="50800">
              <a:srgbClr val="000000">
                <a:alpha val="74900"/>
              </a:srgbClr>
            </a:outerShdw>
          </a:effectLst>
        </p:spPr>
        <p:txBody>
          <a:bodyPr anchorCtr="0" anchor="ctr" bIns="0" lIns="635000" spcFirstLastPara="1" rIns="63500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Grade 8 College and Career Readiness Course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3333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9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17500" spcFirstLastPara="1" rIns="127000" wrap="square" tIns="317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ubik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Introduction to Career Research Project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29"/>
          <p:cNvSpPr/>
          <p:nvPr/>
        </p:nvSpPr>
        <p:spPr>
          <a:xfrm>
            <a:off x="254750" y="1271200"/>
            <a:ext cx="3657600" cy="34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4000" spcFirstLastPara="1" rIns="0" wrap="square" tIns="25400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Career research involves gathering information about a specific career, such as the job duties, required education, salary, and work environment.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12" name="Google Shape;212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9120" y="1371600"/>
            <a:ext cx="4572000" cy="3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6CCCC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17500" spcFirstLastPara="1" rIns="127000" wrap="square" tIns="317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Baloo 2"/>
              <a:buNone/>
            </a:pPr>
            <a:r>
              <a:rPr lang="en-US" sz="3200">
                <a:latin typeface="Baloo 2"/>
                <a:ea typeface="Baloo 2"/>
                <a:cs typeface="Baloo 2"/>
                <a:sym typeface="Baloo 2"/>
              </a:rPr>
              <a:t>Step 1: </a:t>
            </a:r>
            <a:r>
              <a:rPr b="0" i="0" lang="en-US" sz="3200" u="none" cap="none" strike="noStrike">
                <a:solidFill>
                  <a:srgbClr val="000000"/>
                </a:solidFill>
                <a:latin typeface="Baloo 2"/>
                <a:ea typeface="Baloo 2"/>
                <a:cs typeface="Baloo 2"/>
                <a:sym typeface="Baloo 2"/>
              </a:rPr>
              <a:t>Choosing a Career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30"/>
          <p:cNvSpPr/>
          <p:nvPr/>
        </p:nvSpPr>
        <p:spPr>
          <a:xfrm>
            <a:off x="274320" y="1371600"/>
            <a:ext cx="36576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4000" spcFirstLastPara="1" rIns="0" wrap="square" tIns="2540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Exploring Your Interests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Identify your passions and hobbies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Consider your skills and strengths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20" name="Google Shape;220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9120" y="1371600"/>
            <a:ext cx="4572000" cy="3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0066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17500" spcFirstLastPara="1" rIns="127000" wrap="square" tIns="317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ubik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XELLO - Explore Careers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31"/>
          <p:cNvSpPr/>
          <p:nvPr/>
        </p:nvSpPr>
        <p:spPr>
          <a:xfrm>
            <a:off x="274320" y="1371600"/>
            <a:ext cx="36576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4000" spcFirstLastPara="1" rIns="0" wrap="square" tIns="2540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XELLO is an online platform that helps students explore different careers.</a:t>
            </a:r>
            <a:endParaRPr b="0" i="0" sz="18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It provides detailed information about various jobs, including required education, skills, and salary expectations.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8" name="Google Shape;22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2995" y="1223250"/>
            <a:ext cx="4907280" cy="32868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00"/>
        </a:solidFill>
      </p:bgPr>
    </p:bg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17500" spcFirstLastPara="1" rIns="127000" wrap="square" tIns="317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ubik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Other Recommended Research Websites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32"/>
          <p:cNvSpPr/>
          <p:nvPr/>
        </p:nvSpPr>
        <p:spPr>
          <a:xfrm>
            <a:off x="274325" y="870300"/>
            <a:ext cx="7499700" cy="3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4000" spcFirstLastPara="1" rIns="0" wrap="square" tIns="2540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 addition to XELLO, there are other websites that can help you with career research:</a:t>
            </a:r>
            <a:endParaRPr b="0" i="0" sz="18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CareerOneStop: Provides information on career exploration, training programs, and job search tools.</a:t>
            </a:r>
            <a:endParaRPr b="0" i="0" sz="18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Bureau of Labor Statistics: Offers detailed data on job outlook, wages, and required education for various occupations.</a:t>
            </a:r>
            <a:endParaRPr b="0" i="0" sz="18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O*NET OnLine: Provides comprehensive information on skills, abilities, and work activities associated with different careers.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CCCC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3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17500" spcFirstLastPara="1" rIns="127000" wrap="square" tIns="317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Rubik"/>
              <a:buNone/>
            </a:pPr>
            <a:r>
              <a:rPr b="0" i="0" lang="en-US" sz="3200" u="none" cap="none" strike="noStrike">
                <a:solidFill>
                  <a:srgbClr val="FF6600"/>
                </a:solidFill>
                <a:latin typeface="Rubik"/>
                <a:ea typeface="Rubik"/>
                <a:cs typeface="Rubik"/>
                <a:sym typeface="Rubik"/>
              </a:rPr>
              <a:t>Submit in Canvas - Choose a Career and Explain Why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33"/>
          <p:cNvSpPr/>
          <p:nvPr/>
        </p:nvSpPr>
        <p:spPr>
          <a:xfrm>
            <a:off x="185800" y="1371600"/>
            <a:ext cx="40092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4000" spcFirstLastPara="1" rIns="0" wrap="square" tIns="2540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After conducting your career research, you will choose a career that interests you and explain why you are drawn to that particular field.</a:t>
            </a:r>
            <a:endParaRPr b="0" i="0" sz="18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You will submit your response in Canvas</a:t>
            </a:r>
            <a:r>
              <a:rPr lang="en-US" sz="1800"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Be sure to provide specific reasons and examples to support your choice.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3" name="Google Shape;24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1650" y="1057025"/>
            <a:ext cx="3924300" cy="392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9" name="Google Shape;249;p34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{3E60DDE5-7D79-4E83-A1A4-2A664204A5CC}</a:tableStyleId>
              </a:tblPr>
              <a:tblGrid>
                <a:gridCol w="613500"/>
                <a:gridCol w="5794875"/>
                <a:gridCol w="2735625"/>
              </a:tblGrid>
              <a:tr h="1089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100" u="none" cap="none" strike="noStrike">
                          <a:solidFill>
                            <a:schemeClr val="dk1"/>
                          </a:solidFill>
                        </a:rPr>
                        <a:t>  </a:t>
                      </a:r>
                      <a:r>
                        <a:rPr b="0" lang="en-US" sz="12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r>
                        <a:rPr b="0" lang="en-US" sz="13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endParaRPr b="0" sz="13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t/>
                      </a:r>
                      <a:endParaRPr b="0" sz="22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b="0" lang="en-US" sz="2200" u="none" cap="none" strike="noStrike">
                          <a:solidFill>
                            <a:schemeClr val="dk1"/>
                          </a:solidFill>
                        </a:rPr>
                        <a:t>Standards &amp; Materials</a:t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</a:tr>
              <a:tr h="59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T</a:t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/>
                        <a:t>Career Research Project - Day 2</a:t>
                      </a:r>
                      <a:endParaRPr sz="1100"/>
                    </a:p>
                    <a:p>
                      <a:pPr indent="0" lvl="0" marL="0" marR="0" rtl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300" marB="19300" marR="51425" marL="51425" anchor="ctr"/>
                </a:tc>
                <a:tc rowSpan="5">
                  <a:txBody>
                    <a:bodyPr/>
                    <a:lstStyle/>
                    <a:p>
                      <a:pPr indent="-1905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Noto Sans Symbols"/>
                        <a:buNone/>
                      </a:pPr>
                      <a:r>
                        <a:t/>
                      </a:r>
                      <a:endParaRPr b="0" sz="19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TEKS Section 127.2 </a:t>
                      </a:r>
                      <a:r>
                        <a:rPr lang="en-US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 (1)(D) Research and evaluate emerging occupations related to career interest areas.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0" lang="en-US" sz="1400" cap="none">
                          <a:solidFill>
                            <a:srgbClr val="000000"/>
                          </a:solidFill>
                        </a:rPr>
                      </a:br>
                      <a:br>
                        <a:rPr b="0" lang="en-US" sz="2100" cap="none">
                          <a:solidFill>
                            <a:srgbClr val="000000"/>
                          </a:solidFill>
                        </a:rPr>
                      </a:b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</a:rPr>
                        <a:t>Materials: Laptop/Tablet</a:t>
                      </a:r>
                      <a:endParaRPr b="0" sz="2100" cap="non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</a:rPr>
                        <a:t>Pencil, </a:t>
                      </a:r>
                      <a:r>
                        <a:rPr lang="en-US"/>
                        <a:t>Worksheet</a:t>
                      </a:r>
                      <a:endParaRPr b="0" sz="2100" cap="non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0" lang="en-US" sz="2100" cap="none">
                          <a:solidFill>
                            <a:srgbClr val="000000"/>
                          </a:solidFill>
                        </a:rPr>
                      </a:br>
                      <a:endParaRPr b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300" marB="19300" marR="51425" marL="51425"/>
                </a:tc>
              </a:tr>
              <a:tr h="794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O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Students will evaluate the job outlook, benefits, and challenges of their chosen careers to understand its future prospects.  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 vMerge="1"/>
              </a:tr>
              <a:tr h="1043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D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/>
                        <a:t>Students will demonstrate their understanding by completing and submitting their Career Research Planning Sheets.  </a:t>
                      </a:r>
                      <a:endParaRPr/>
                    </a:p>
                  </a:txBody>
                  <a:tcPr marT="19300" marB="19300" marR="51425" marL="51425" anchor="ctr"/>
                </a:tc>
                <a:tc vMerge="1"/>
              </a:tr>
              <a:tr h="70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A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b="1" lang="en-US"/>
                        <a:t>Job Outlook - </a:t>
                      </a:r>
                      <a:r>
                        <a:rPr lang="en-US"/>
                        <a:t>The projected availability of jobs in a particular field for a specific period.  </a:t>
                      </a:r>
                      <a:endParaRPr sz="1400"/>
                    </a:p>
                  </a:txBody>
                  <a:tcPr marT="19300" marB="19300" marR="51425" marL="51425" anchor="ctr"/>
                </a:tc>
                <a:tc vMerge="1"/>
              </a:tr>
              <a:tr h="83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Y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/>
                        <a:t>What have you learned about the future prospects and challenges of your chosen career?  </a:t>
                      </a:r>
                      <a:endParaRPr sz="1400"/>
                    </a:p>
                  </a:txBody>
                  <a:tcPr marT="19300" marB="19300" marR="51425" marL="51425" anchor="ctr"/>
                </a:tc>
                <a:tc vMerge="1"/>
              </a:tr>
            </a:tbl>
          </a:graphicData>
        </a:graphic>
      </p:graphicFrame>
      <p:sp>
        <p:nvSpPr>
          <p:cNvPr id="250" name="Google Shape;250;p34"/>
          <p:cNvSpPr/>
          <p:nvPr/>
        </p:nvSpPr>
        <p:spPr>
          <a:xfrm>
            <a:off x="616150" y="100426"/>
            <a:ext cx="5349300" cy="515700"/>
          </a:xfrm>
          <a:prstGeom prst="rect">
            <a:avLst/>
          </a:prstGeom>
          <a:gradFill>
            <a:gsLst>
              <a:gs pos="0">
                <a:srgbClr val="A2A98C"/>
              </a:gs>
              <a:gs pos="50000">
                <a:srgbClr val="9CA382"/>
              </a:gs>
              <a:gs pos="100000">
                <a:srgbClr val="949C7A"/>
              </a:gs>
            </a:gsLst>
            <a:lin ang="5400012" scaled="0"/>
          </a:gradFill>
          <a:ln>
            <a:noFill/>
          </a:ln>
          <a:effectLst>
            <a:outerShdw blurRad="55880" rotWithShape="0" algn="ctr" dir="5400000" dist="15240">
              <a:srgbClr val="000000">
                <a:alpha val="44710"/>
              </a:srgbClr>
            </a:outerShdw>
          </a:effectLst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What’s Happening TODAY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" name="Google Shape;112;p17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{3E60DDE5-7D79-4E83-A1A4-2A664204A5CC}</a:tableStyleId>
              </a:tblPr>
              <a:tblGrid>
                <a:gridCol w="613500"/>
                <a:gridCol w="5794875"/>
                <a:gridCol w="2735625"/>
              </a:tblGrid>
              <a:tr h="1089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100" u="none" cap="none" strike="noStrike">
                          <a:solidFill>
                            <a:schemeClr val="dk1"/>
                          </a:solidFill>
                        </a:rPr>
                        <a:t>  </a:t>
                      </a:r>
                      <a:r>
                        <a:rPr b="0" lang="en-US" sz="12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r>
                        <a:rPr b="0" lang="en-US" sz="13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endParaRPr b="0" sz="13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t/>
                      </a:r>
                      <a:endParaRPr b="0" sz="22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b="0" lang="en-US" sz="2200" u="none" cap="none" strike="noStrike">
                          <a:solidFill>
                            <a:schemeClr val="dk1"/>
                          </a:solidFill>
                        </a:rPr>
                        <a:t>Standards &amp; Materials</a:t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</a:tr>
              <a:tr h="59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T</a:t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/>
                        <a:t>Career Research Project - Day 1</a:t>
                      </a:r>
                      <a:endParaRPr sz="1100"/>
                    </a:p>
                    <a:p>
                      <a:pPr indent="0" lvl="0" marL="0" marR="0" rtl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300" marB="19300" marR="51425" marL="51425" anchor="ctr"/>
                </a:tc>
                <a:tc rowSpan="5">
                  <a:txBody>
                    <a:bodyPr/>
                    <a:lstStyle/>
                    <a:p>
                      <a:pPr indent="-1905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Noto Sans Symbols"/>
                        <a:buNone/>
                      </a:pPr>
                      <a:r>
                        <a:t/>
                      </a:r>
                      <a:endParaRPr b="0" sz="19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TEKS Section 127.2 (1)(C) - Identify various career opportunities within one or more career clusters.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0" lang="en-US" sz="1400" cap="none">
                          <a:solidFill>
                            <a:srgbClr val="000000"/>
                          </a:solidFill>
                        </a:rPr>
                      </a:br>
                      <a:br>
                        <a:rPr b="0" lang="en-US" sz="2100" cap="none">
                          <a:solidFill>
                            <a:srgbClr val="000000"/>
                          </a:solidFill>
                        </a:rPr>
                      </a:b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</a:rPr>
                        <a:t>Materials: Laptop/Tablet</a:t>
                      </a:r>
                      <a:endParaRPr b="0" sz="2100" cap="non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</a:rPr>
                        <a:t>Pencil, Paper</a:t>
                      </a:r>
                      <a:endParaRPr b="0" sz="2100" cap="non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0" lang="en-US" sz="2100" cap="none">
                          <a:solidFill>
                            <a:srgbClr val="000000"/>
                          </a:solidFill>
                        </a:rPr>
                      </a:br>
                      <a:endParaRPr b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300" marB="19300" marR="51425" marL="51425"/>
                </a:tc>
              </a:tr>
              <a:tr h="794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O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Students will be introduced to the five components of the Career Research Project and will narrow down their career choices, aligning with TEKS Section 127.2 (1)(C).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 vMerge="1"/>
              </a:tr>
              <a:tr h="1043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D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/>
                        <a:t>Students will choose a career for their project using Xello and explain in two sentences why they chose it.</a:t>
                      </a:r>
                      <a:endParaRPr/>
                    </a:p>
                  </a:txBody>
                  <a:tcPr marT="19300" marB="19300" marR="51425" marL="51425" anchor="ctr"/>
                </a:tc>
                <a:tc vMerge="1"/>
              </a:tr>
              <a:tr h="70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A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b="1" lang="en-US"/>
                        <a:t>Career Components - </a:t>
                      </a:r>
                      <a:r>
                        <a:rPr lang="en-US"/>
                        <a:t>The five essential parts of the Career Research Project that students must complete.</a:t>
                      </a:r>
                      <a:endParaRPr sz="1400"/>
                    </a:p>
                  </a:txBody>
                  <a:tcPr marT="19300" marB="19300" marR="51425" marL="51425" anchor="ctr"/>
                </a:tc>
                <a:tc vMerge="1"/>
              </a:tr>
              <a:tr h="83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Y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/>
                        <a:t>What career interests me the most and why?</a:t>
                      </a:r>
                      <a:endParaRPr sz="1400"/>
                    </a:p>
                  </a:txBody>
                  <a:tcPr marT="19300" marB="19300" marR="51425" marL="51425" anchor="ctr"/>
                </a:tc>
                <a:tc vMerge="1"/>
              </a:tr>
            </a:tbl>
          </a:graphicData>
        </a:graphic>
      </p:graphicFrame>
      <p:sp>
        <p:nvSpPr>
          <p:cNvPr id="113" name="Google Shape;113;p17"/>
          <p:cNvSpPr/>
          <p:nvPr/>
        </p:nvSpPr>
        <p:spPr>
          <a:xfrm>
            <a:off x="616150" y="100426"/>
            <a:ext cx="5349300" cy="515700"/>
          </a:xfrm>
          <a:prstGeom prst="rect">
            <a:avLst/>
          </a:prstGeom>
          <a:gradFill>
            <a:gsLst>
              <a:gs pos="0">
                <a:srgbClr val="A2A98C"/>
              </a:gs>
              <a:gs pos="50000">
                <a:srgbClr val="9CA382"/>
              </a:gs>
              <a:gs pos="100000">
                <a:srgbClr val="949C7A"/>
              </a:gs>
            </a:gsLst>
            <a:lin ang="5400012" scaled="0"/>
          </a:gradFill>
          <a:ln>
            <a:noFill/>
          </a:ln>
          <a:effectLst>
            <a:outerShdw blurRad="55880" rotWithShape="0" algn="ctr" dir="5400000" dist="15240">
              <a:srgbClr val="000000">
                <a:alpha val="44710"/>
              </a:srgbClr>
            </a:outerShdw>
          </a:effectLst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What’s Happening TODAY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9900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17500" spcFirstLastPara="1" rIns="127000" wrap="square" tIns="317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ubik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Step 2: Career Research Planning Worksheet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5"/>
          <p:cNvSpPr/>
          <p:nvPr/>
        </p:nvSpPr>
        <p:spPr>
          <a:xfrm>
            <a:off x="274325" y="1028700"/>
            <a:ext cx="3657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4000" spcFirstLastPara="1" rIns="0" wrap="square" tIns="2540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To help you organize your career research, </a:t>
            </a:r>
            <a:r>
              <a:rPr lang="en-US" sz="1800">
                <a:latin typeface="Open Sans"/>
                <a:ea typeface="Open Sans"/>
                <a:cs typeface="Open Sans"/>
                <a:sym typeface="Open Sans"/>
              </a:rPr>
              <a:t>use the</a:t>
            </a:r>
            <a:r>
              <a:rPr b="0" i="0" lang="en-US" sz="1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Career Research Planning Worksheet.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Open Sans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This worksheet will guide you through the research process and ensure you gather all the necessary information about your chosen career.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58" name="Google Shape;258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9120" y="1371600"/>
            <a:ext cx="4572000" cy="3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00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6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17500" spcFirstLastPara="1" rIns="127000" wrap="square" tIns="317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ubik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Would You Rather? - Work-Life Balance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36"/>
          <p:cNvSpPr/>
          <p:nvPr/>
        </p:nvSpPr>
        <p:spPr>
          <a:xfrm>
            <a:off x="274320" y="1371600"/>
            <a:ext cx="36576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4000" spcFirstLastPara="1" rIns="0" wrap="square" tIns="254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Would you rather have a high salary but limited work-life balance or a lower salary but better work-life balance?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66" name="Google Shape;266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9120" y="1371600"/>
            <a:ext cx="4572000" cy="3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2" name="Google Shape;272;p37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{3E60DDE5-7D79-4E83-A1A4-2A664204A5CC}</a:tableStyleId>
              </a:tblPr>
              <a:tblGrid>
                <a:gridCol w="613500"/>
                <a:gridCol w="5794875"/>
                <a:gridCol w="2735625"/>
              </a:tblGrid>
              <a:tr h="1089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100" u="none" cap="none" strike="noStrike">
                          <a:solidFill>
                            <a:schemeClr val="dk1"/>
                          </a:solidFill>
                        </a:rPr>
                        <a:t>  </a:t>
                      </a:r>
                      <a:r>
                        <a:rPr b="0" lang="en-US" sz="12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r>
                        <a:rPr b="0" lang="en-US" sz="13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endParaRPr b="0" sz="13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t/>
                      </a:r>
                      <a:endParaRPr b="0" sz="22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b="0" lang="en-US" sz="2200" u="none" cap="none" strike="noStrike">
                          <a:solidFill>
                            <a:schemeClr val="dk1"/>
                          </a:solidFill>
                        </a:rPr>
                        <a:t>Standards &amp; Materials</a:t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</a:tr>
              <a:tr h="59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T</a:t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/>
                        <a:t>Career Research Project - Informational Website</a:t>
                      </a:r>
                      <a:endParaRPr sz="1100"/>
                    </a:p>
                    <a:p>
                      <a:pPr indent="0" lvl="0" marL="0" marR="0" rtl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300" marB="19300" marR="51425" marL="51425" anchor="ctr"/>
                </a:tc>
                <a:tc rowSpan="5">
                  <a:txBody>
                    <a:bodyPr/>
                    <a:lstStyle/>
                    <a:p>
                      <a:pPr indent="-1905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Noto Sans Symbols"/>
                        <a:buNone/>
                      </a:pPr>
                      <a:r>
                        <a:t/>
                      </a:r>
                      <a:endParaRPr b="0" sz="19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TEKS Section 127.2  (4)(c) Give professional presentations on a topic related to career and college exploration using appropriate technology. 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0" lang="en-US" sz="1400" cap="none">
                          <a:solidFill>
                            <a:srgbClr val="000000"/>
                          </a:solidFill>
                        </a:rPr>
                      </a:br>
                      <a:br>
                        <a:rPr b="0" lang="en-US" sz="2100" cap="none">
                          <a:solidFill>
                            <a:srgbClr val="000000"/>
                          </a:solidFill>
                        </a:rPr>
                      </a:b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</a:rPr>
                        <a:t>Materials: Laptop/Tablet</a:t>
                      </a:r>
                      <a:endParaRPr b="0" sz="2100" cap="non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</a:rPr>
                        <a:t>Pencil, </a:t>
                      </a:r>
                      <a:r>
                        <a:rPr lang="en-US"/>
                        <a:t>Worksheet</a:t>
                      </a:r>
                      <a:endParaRPr b="0" sz="2100" cap="non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0" lang="en-US" sz="2100" cap="none">
                          <a:solidFill>
                            <a:srgbClr val="000000"/>
                          </a:solidFill>
                        </a:rPr>
                      </a:br>
                      <a:endParaRPr b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300" marB="19300" marR="51425" marL="51425"/>
                </a:tc>
              </a:tr>
              <a:tr h="794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O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Learn how to create a digital platform to present their career research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 vMerge="1"/>
              </a:tr>
              <a:tr h="1043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D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/>
                        <a:t>Begin building their own websites using Google Sites. </a:t>
                      </a:r>
                      <a:endParaRPr/>
                    </a:p>
                  </a:txBody>
                  <a:tcPr marT="19300" marB="19300" marR="51425" marL="51425" anchor="ctr"/>
                </a:tc>
                <a:tc vMerge="1"/>
              </a:tr>
              <a:tr h="70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A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b="1" lang="en-US"/>
                        <a:t>Digital</a:t>
                      </a:r>
                      <a:r>
                        <a:rPr b="1" lang="en-US"/>
                        <a:t> Platform </a:t>
                      </a:r>
                      <a:r>
                        <a:rPr b="1" lang="en-US"/>
                        <a:t>- </a:t>
                      </a:r>
                      <a:r>
                        <a:rPr lang="en-US"/>
                        <a:t>An online space where content can be published and shared.</a:t>
                      </a:r>
                      <a:endParaRPr sz="1400"/>
                    </a:p>
                  </a:txBody>
                  <a:tcPr marT="19300" marB="19300" marR="51425" marL="51425" anchor="ctr"/>
                </a:tc>
                <a:tc vMerge="1"/>
              </a:tr>
              <a:tr h="83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Y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/>
                        <a:t>How can a website effectively communicate your career research?</a:t>
                      </a:r>
                      <a:r>
                        <a:rPr lang="en-US"/>
                        <a:t> </a:t>
                      </a:r>
                      <a:endParaRPr sz="1400"/>
                    </a:p>
                  </a:txBody>
                  <a:tcPr marT="19300" marB="19300" marR="51425" marL="51425" anchor="ctr"/>
                </a:tc>
                <a:tc vMerge="1"/>
              </a:tr>
            </a:tbl>
          </a:graphicData>
        </a:graphic>
      </p:graphicFrame>
      <p:sp>
        <p:nvSpPr>
          <p:cNvPr id="273" name="Google Shape;273;p37"/>
          <p:cNvSpPr/>
          <p:nvPr/>
        </p:nvSpPr>
        <p:spPr>
          <a:xfrm>
            <a:off x="616150" y="100426"/>
            <a:ext cx="5349300" cy="515700"/>
          </a:xfrm>
          <a:prstGeom prst="rect">
            <a:avLst/>
          </a:prstGeom>
          <a:gradFill>
            <a:gsLst>
              <a:gs pos="0">
                <a:srgbClr val="A2A98C"/>
              </a:gs>
              <a:gs pos="50000">
                <a:srgbClr val="9CA382"/>
              </a:gs>
              <a:gs pos="100000">
                <a:srgbClr val="949C7A"/>
              </a:gs>
            </a:gsLst>
            <a:lin ang="5400012" scaled="0"/>
          </a:gradFill>
          <a:ln>
            <a:noFill/>
          </a:ln>
          <a:effectLst>
            <a:outerShdw blurRad="55880" rotWithShape="0" algn="ctr" dir="5400000" dist="15240">
              <a:srgbClr val="000000">
                <a:alpha val="44710"/>
              </a:srgbClr>
            </a:outerShdw>
          </a:effectLst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What’s Happening TODAY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9" name="Google Shape;279;p38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{3E60DDE5-7D79-4E83-A1A4-2A664204A5CC}</a:tableStyleId>
              </a:tblPr>
              <a:tblGrid>
                <a:gridCol w="613500"/>
                <a:gridCol w="5794875"/>
                <a:gridCol w="2735625"/>
              </a:tblGrid>
              <a:tr h="1089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100" u="none" cap="none" strike="noStrike">
                          <a:solidFill>
                            <a:schemeClr val="dk1"/>
                          </a:solidFill>
                        </a:rPr>
                        <a:t>  </a:t>
                      </a:r>
                      <a:r>
                        <a:rPr b="0" lang="en-US" sz="12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r>
                        <a:rPr b="0" lang="en-US" sz="13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endParaRPr b="0" sz="13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t/>
                      </a:r>
                      <a:endParaRPr b="0" sz="22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b="0" lang="en-US" sz="2200" u="none" cap="none" strike="noStrike">
                          <a:solidFill>
                            <a:schemeClr val="dk1"/>
                          </a:solidFill>
                        </a:rPr>
                        <a:t>Standards &amp; Materials</a:t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</a:tr>
              <a:tr h="59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T</a:t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/>
                        <a:t>Creating Promotional Materials</a:t>
                      </a:r>
                      <a:endParaRPr sz="1100"/>
                    </a:p>
                    <a:p>
                      <a:pPr indent="0" lvl="0" marL="0" marR="0" rtl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300" marB="19300" marR="51425" marL="51425" anchor="ctr"/>
                </a:tc>
                <a:tc rowSpan="5">
                  <a:txBody>
                    <a:bodyPr/>
                    <a:lstStyle/>
                    <a:p>
                      <a:pPr indent="-1905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Noto Sans Symbols"/>
                        <a:buNone/>
                      </a:pPr>
                      <a:r>
                        <a:t/>
                      </a:r>
                      <a:endParaRPr b="0" sz="19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TEKS Section 127.2  (4)(c) Give professional presentations on a topic related to career and college exploration using appropriate technology. 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0" lang="en-US" sz="1400" cap="none">
                          <a:solidFill>
                            <a:srgbClr val="000000"/>
                          </a:solidFill>
                        </a:rPr>
                      </a:br>
                      <a:br>
                        <a:rPr b="0" lang="en-US" sz="2100" cap="none">
                          <a:solidFill>
                            <a:srgbClr val="000000"/>
                          </a:solidFill>
                        </a:rPr>
                      </a:b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</a:rPr>
                        <a:t>Materials: Laptop/Tablet</a:t>
                      </a:r>
                      <a:endParaRPr b="0" sz="2100" cap="non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</a:rPr>
                        <a:t>Pencil, </a:t>
                      </a:r>
                      <a:r>
                        <a:rPr lang="en-US"/>
                        <a:t>Worksheet</a:t>
                      </a:r>
                      <a:endParaRPr b="0" sz="2100" cap="non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0" lang="en-US" sz="2100" cap="none">
                          <a:solidFill>
                            <a:srgbClr val="000000"/>
                          </a:solidFill>
                        </a:rPr>
                      </a:br>
                      <a:endParaRPr b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300" marB="19300" marR="51425" marL="51425"/>
                </a:tc>
              </a:tr>
              <a:tr h="794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O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Students will learn how to create effective promotional materials to highlight the key aspects of their chosen careers.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 vMerge="1"/>
              </a:tr>
              <a:tr h="1043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D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/>
                        <a:t>Students will use Canva or alternative methods to design two types of promotional materials that showcase the selling points of their career</a:t>
                      </a:r>
                      <a:endParaRPr/>
                    </a:p>
                  </a:txBody>
                  <a:tcPr marT="19300" marB="19300" marR="51425" marL="51425" anchor="ctr"/>
                </a:tc>
                <a:tc vMerge="1"/>
              </a:tr>
              <a:tr h="70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A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b="1" lang="en-US"/>
                        <a:t>Promotional Materials - </a:t>
                      </a:r>
                      <a:r>
                        <a:rPr lang="en-US"/>
                        <a:t>Items used to advertise a product, service, or cause.</a:t>
                      </a:r>
                      <a:endParaRPr sz="1400"/>
                    </a:p>
                  </a:txBody>
                  <a:tcPr marT="19300" marB="19300" marR="51425" marL="51425" anchor="ctr"/>
                </a:tc>
                <a:tc vMerge="1"/>
              </a:tr>
              <a:tr h="83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Y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/>
                        <a:t>What elements are essential for making your career promotional materials both eye-catching and informative?  </a:t>
                      </a:r>
                      <a:endParaRPr/>
                    </a:p>
                  </a:txBody>
                  <a:tcPr marT="19300" marB="19300" marR="51425" marL="51425" anchor="ctr"/>
                </a:tc>
                <a:tc vMerge="1"/>
              </a:tr>
            </a:tbl>
          </a:graphicData>
        </a:graphic>
      </p:graphicFrame>
      <p:sp>
        <p:nvSpPr>
          <p:cNvPr id="280" name="Google Shape;280;p38"/>
          <p:cNvSpPr/>
          <p:nvPr/>
        </p:nvSpPr>
        <p:spPr>
          <a:xfrm>
            <a:off x="616150" y="100426"/>
            <a:ext cx="5349300" cy="515700"/>
          </a:xfrm>
          <a:prstGeom prst="rect">
            <a:avLst/>
          </a:prstGeom>
          <a:gradFill>
            <a:gsLst>
              <a:gs pos="0">
                <a:srgbClr val="A2A98C"/>
              </a:gs>
              <a:gs pos="50000">
                <a:srgbClr val="9CA382"/>
              </a:gs>
              <a:gs pos="100000">
                <a:srgbClr val="949C7A"/>
              </a:gs>
            </a:gsLst>
            <a:lin ang="5400012" scaled="0"/>
          </a:gradFill>
          <a:ln>
            <a:noFill/>
          </a:ln>
          <a:effectLst>
            <a:outerShdw blurRad="55880" rotWithShape="0" algn="ctr" dir="5400000" dist="15240">
              <a:srgbClr val="000000">
                <a:alpha val="44710"/>
              </a:srgbClr>
            </a:outerShdw>
          </a:effectLst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What’s Happening TODAY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" name="Google Shape;286;p39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{3E60DDE5-7D79-4E83-A1A4-2A664204A5CC}</a:tableStyleId>
              </a:tblPr>
              <a:tblGrid>
                <a:gridCol w="613500"/>
                <a:gridCol w="5794875"/>
                <a:gridCol w="2735625"/>
              </a:tblGrid>
              <a:tr h="1089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100" u="none" cap="none" strike="noStrike">
                          <a:solidFill>
                            <a:schemeClr val="dk1"/>
                          </a:solidFill>
                        </a:rPr>
                        <a:t>  </a:t>
                      </a:r>
                      <a:r>
                        <a:rPr b="0" lang="en-US" sz="12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r>
                        <a:rPr b="0" lang="en-US" sz="13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endParaRPr b="0" sz="13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t/>
                      </a:r>
                      <a:endParaRPr b="0" sz="22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b="0" lang="en-US" sz="2200" u="none" cap="none" strike="noStrike">
                          <a:solidFill>
                            <a:schemeClr val="dk1"/>
                          </a:solidFill>
                        </a:rPr>
                        <a:t>Standards &amp; Materials</a:t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</a:tr>
              <a:tr h="59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T</a:t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/>
                        <a:t>Finalizing Promotional Materials  </a:t>
                      </a:r>
                      <a:endParaRPr sz="1100"/>
                    </a:p>
                    <a:p>
                      <a:pPr indent="0" lvl="0" marL="0" marR="0" rtl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300" marB="19300" marR="51425" marL="51425" anchor="ctr"/>
                </a:tc>
                <a:tc rowSpan="5">
                  <a:txBody>
                    <a:bodyPr/>
                    <a:lstStyle/>
                    <a:p>
                      <a:pPr indent="-1905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Noto Sans Symbols"/>
                        <a:buNone/>
                      </a:pPr>
                      <a:r>
                        <a:t/>
                      </a:r>
                      <a:endParaRPr b="0" sz="19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TEKS Section 127.2  (4)(c) Give professional presentations on a topic related to career and college exploration using appropriate technology. 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0" lang="en-US" sz="1400" cap="none">
                          <a:solidFill>
                            <a:srgbClr val="000000"/>
                          </a:solidFill>
                        </a:rPr>
                      </a:br>
                      <a:br>
                        <a:rPr b="0" lang="en-US" sz="2100" cap="none">
                          <a:solidFill>
                            <a:srgbClr val="000000"/>
                          </a:solidFill>
                        </a:rPr>
                      </a:b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</a:rPr>
                        <a:t>Materials: Laptop/Tablet</a:t>
                      </a:r>
                      <a:endParaRPr b="0" sz="2100" cap="non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</a:rPr>
                        <a:t>Pencil, </a:t>
                      </a:r>
                      <a:r>
                        <a:rPr lang="en-US"/>
                        <a:t>Worksheet</a:t>
                      </a:r>
                      <a:endParaRPr b="0" sz="2100" cap="non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0" lang="en-US" sz="2100" cap="none">
                          <a:solidFill>
                            <a:srgbClr val="000000"/>
                          </a:solidFill>
                        </a:rPr>
                      </a:br>
                      <a:endParaRPr b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300" marB="19300" marR="51425" marL="51425"/>
                </a:tc>
              </a:tr>
              <a:tr h="794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O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E</a:t>
                      </a:r>
                      <a:r>
                        <a:rPr lang="en-US"/>
                        <a:t>nsure they effectively highlight the key aspects of their chosen career in a professional and creative manner.   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 vMerge="1"/>
              </a:tr>
              <a:tr h="1043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D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/>
                        <a:t>Students will continue to refine their promotional materials under teacher supervision and aim for completion by the end of Day 9</a:t>
                      </a:r>
                      <a:endParaRPr/>
                    </a:p>
                  </a:txBody>
                  <a:tcPr marT="19300" marB="19300" marR="51425" marL="51425" anchor="ctr"/>
                </a:tc>
                <a:tc vMerge="1"/>
              </a:tr>
              <a:tr h="70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A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b="1" lang="en-US"/>
                        <a:t>Refinement </a:t>
                      </a:r>
                      <a:r>
                        <a:rPr lang="en-US"/>
                        <a:t>- The process of making improvements to a project or task. </a:t>
                      </a:r>
                      <a:endParaRPr sz="1400"/>
                    </a:p>
                  </a:txBody>
                  <a:tcPr marT="19300" marB="19300" marR="51425" marL="51425" anchor="ctr"/>
                </a:tc>
                <a:tc vMerge="1"/>
              </a:tr>
              <a:tr h="83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Y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/>
                        <a:t>How do you know when your promotional materials are ready to be shared?  </a:t>
                      </a:r>
                      <a:endParaRPr/>
                    </a:p>
                  </a:txBody>
                  <a:tcPr marT="19300" marB="19300" marR="51425" marL="51425" anchor="ctr"/>
                </a:tc>
                <a:tc vMerge="1"/>
              </a:tr>
            </a:tbl>
          </a:graphicData>
        </a:graphic>
      </p:graphicFrame>
      <p:sp>
        <p:nvSpPr>
          <p:cNvPr id="287" name="Google Shape;287;p39"/>
          <p:cNvSpPr/>
          <p:nvPr/>
        </p:nvSpPr>
        <p:spPr>
          <a:xfrm>
            <a:off x="616150" y="100426"/>
            <a:ext cx="5349300" cy="515700"/>
          </a:xfrm>
          <a:prstGeom prst="rect">
            <a:avLst/>
          </a:prstGeom>
          <a:gradFill>
            <a:gsLst>
              <a:gs pos="0">
                <a:srgbClr val="A2A98C"/>
              </a:gs>
              <a:gs pos="50000">
                <a:srgbClr val="9CA382"/>
              </a:gs>
              <a:gs pos="100000">
                <a:srgbClr val="949C7A"/>
              </a:gs>
            </a:gsLst>
            <a:lin ang="5400012" scaled="0"/>
          </a:gradFill>
          <a:ln>
            <a:noFill/>
          </a:ln>
          <a:effectLst>
            <a:outerShdw blurRad="55880" rotWithShape="0" algn="ctr" dir="5400000" dist="15240">
              <a:srgbClr val="000000">
                <a:alpha val="44710"/>
              </a:srgbClr>
            </a:outerShdw>
          </a:effectLst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What’s Happening TODAY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3" name="Google Shape;293;p40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{3E60DDE5-7D79-4E83-A1A4-2A664204A5CC}</a:tableStyleId>
              </a:tblPr>
              <a:tblGrid>
                <a:gridCol w="613500"/>
                <a:gridCol w="5794875"/>
                <a:gridCol w="2735625"/>
              </a:tblGrid>
              <a:tr h="1089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100" u="none" cap="none" strike="noStrike">
                          <a:solidFill>
                            <a:schemeClr val="dk1"/>
                          </a:solidFill>
                        </a:rPr>
                        <a:t>  </a:t>
                      </a:r>
                      <a:r>
                        <a:rPr b="0" lang="en-US" sz="12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r>
                        <a:rPr b="0" lang="en-US" sz="13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endParaRPr b="0" sz="13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t/>
                      </a:r>
                      <a:endParaRPr b="0" sz="22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b="0" lang="en-US" sz="2200" u="none" cap="none" strike="noStrike">
                          <a:solidFill>
                            <a:schemeClr val="dk1"/>
                          </a:solidFill>
                        </a:rPr>
                        <a:t>Standards &amp; Materials</a:t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</a:tr>
              <a:tr h="59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T</a:t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/>
                        <a:t>Finalizing Promotional Materials  </a:t>
                      </a:r>
                      <a:endParaRPr sz="1100"/>
                    </a:p>
                    <a:p>
                      <a:pPr indent="0" lvl="0" marL="0" marR="0" rtl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300" marB="19300" marR="51425" marL="51425" anchor="ctr"/>
                </a:tc>
                <a:tc rowSpan="5">
                  <a:txBody>
                    <a:bodyPr/>
                    <a:lstStyle/>
                    <a:p>
                      <a:pPr indent="-1905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Noto Sans Symbols"/>
                        <a:buNone/>
                      </a:pPr>
                      <a:r>
                        <a:t/>
                      </a:r>
                      <a:endParaRPr b="0" sz="19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TEKS Section 127.2  (4)(c) Give professional presentations on a topic related to career and college exploration using appropriate technology. 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0" lang="en-US" sz="1400" cap="none">
                          <a:solidFill>
                            <a:srgbClr val="000000"/>
                          </a:solidFill>
                        </a:rPr>
                      </a:br>
                      <a:br>
                        <a:rPr b="0" lang="en-US" sz="2100" cap="none">
                          <a:solidFill>
                            <a:srgbClr val="000000"/>
                          </a:solidFill>
                        </a:rPr>
                      </a:b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</a:rPr>
                        <a:t>Materials: Laptop/Tablet</a:t>
                      </a:r>
                      <a:endParaRPr b="0" sz="2100" cap="non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</a:rPr>
                        <a:t>Pencil, </a:t>
                      </a:r>
                      <a:r>
                        <a:rPr lang="en-US"/>
                        <a:t>Worksheet</a:t>
                      </a:r>
                      <a:endParaRPr b="0" sz="2100" cap="non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0" lang="en-US" sz="2100" cap="none">
                          <a:solidFill>
                            <a:srgbClr val="000000"/>
                          </a:solidFill>
                        </a:rPr>
                      </a:br>
                      <a:endParaRPr b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300" marB="19300" marR="51425" marL="51425"/>
                </a:tc>
              </a:tr>
              <a:tr h="794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O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Ensure they effectively highlight the key aspects of their chosen career in a professional and creative manner.   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 vMerge="1"/>
              </a:tr>
              <a:tr h="1043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D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/>
                        <a:t>Students will continue to refine their promotional materials under teacher supervision and aim for completion by the end of Day 9</a:t>
                      </a:r>
                      <a:endParaRPr/>
                    </a:p>
                  </a:txBody>
                  <a:tcPr marT="19300" marB="19300" marR="51425" marL="51425" anchor="ctr"/>
                </a:tc>
                <a:tc vMerge="1"/>
              </a:tr>
              <a:tr h="70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A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b="1" lang="en-US"/>
                        <a:t>Refinement </a:t>
                      </a:r>
                      <a:r>
                        <a:rPr lang="en-US"/>
                        <a:t>- The process of making improvements to a project or task. </a:t>
                      </a:r>
                      <a:endParaRPr sz="1400"/>
                    </a:p>
                  </a:txBody>
                  <a:tcPr marT="19300" marB="19300" marR="51425" marL="51425" anchor="ctr"/>
                </a:tc>
                <a:tc vMerge="1"/>
              </a:tr>
              <a:tr h="83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Y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/>
                        <a:t>How do you know when your promotional materials are ready to be shared?  </a:t>
                      </a:r>
                      <a:endParaRPr/>
                    </a:p>
                  </a:txBody>
                  <a:tcPr marT="19300" marB="19300" marR="51425" marL="51425" anchor="ctr"/>
                </a:tc>
                <a:tc vMerge="1"/>
              </a:tr>
            </a:tbl>
          </a:graphicData>
        </a:graphic>
      </p:graphicFrame>
      <p:sp>
        <p:nvSpPr>
          <p:cNvPr id="294" name="Google Shape;294;p40"/>
          <p:cNvSpPr/>
          <p:nvPr/>
        </p:nvSpPr>
        <p:spPr>
          <a:xfrm>
            <a:off x="616150" y="100426"/>
            <a:ext cx="5349300" cy="515700"/>
          </a:xfrm>
          <a:prstGeom prst="rect">
            <a:avLst/>
          </a:prstGeom>
          <a:gradFill>
            <a:gsLst>
              <a:gs pos="0">
                <a:srgbClr val="A2A98C"/>
              </a:gs>
              <a:gs pos="50000">
                <a:srgbClr val="9CA382"/>
              </a:gs>
              <a:gs pos="100000">
                <a:srgbClr val="949C7A"/>
              </a:gs>
            </a:gsLst>
            <a:lin ang="5400012" scaled="0"/>
          </a:gradFill>
          <a:ln>
            <a:noFill/>
          </a:ln>
          <a:effectLst>
            <a:outerShdw blurRad="55880" rotWithShape="0" algn="ctr" dir="5400000" dist="15240">
              <a:srgbClr val="000000">
                <a:alpha val="44710"/>
              </a:srgbClr>
            </a:outerShdw>
          </a:effectLst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What’s Happening TODAY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0" name="Google Shape;300;p41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{3E60DDE5-7D79-4E83-A1A4-2A664204A5CC}</a:tableStyleId>
              </a:tblPr>
              <a:tblGrid>
                <a:gridCol w="613500"/>
                <a:gridCol w="5794875"/>
                <a:gridCol w="2735625"/>
              </a:tblGrid>
              <a:tr h="1089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100" u="none" cap="none" strike="noStrike">
                          <a:solidFill>
                            <a:schemeClr val="dk1"/>
                          </a:solidFill>
                        </a:rPr>
                        <a:t>  </a:t>
                      </a:r>
                      <a:r>
                        <a:rPr b="0" lang="en-US" sz="12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r>
                        <a:rPr b="0" lang="en-US" sz="13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endParaRPr b="0" sz="13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t/>
                      </a:r>
                      <a:endParaRPr b="0" sz="22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b="0" lang="en-US" sz="2200" u="none" cap="none" strike="noStrike">
                          <a:solidFill>
                            <a:schemeClr val="dk1"/>
                          </a:solidFill>
                        </a:rPr>
                        <a:t>Standards &amp; Materials</a:t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</a:tr>
              <a:tr h="59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T</a:t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/>
                        <a:t>Finalizing Promotional Materials  </a:t>
                      </a:r>
                      <a:endParaRPr sz="1100"/>
                    </a:p>
                    <a:p>
                      <a:pPr indent="0" lvl="0" marL="0" marR="0" rtl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300" marB="19300" marR="51425" marL="51425" anchor="ctr"/>
                </a:tc>
                <a:tc rowSpan="5">
                  <a:txBody>
                    <a:bodyPr/>
                    <a:lstStyle/>
                    <a:p>
                      <a:pPr indent="-1905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Noto Sans Symbols"/>
                        <a:buNone/>
                      </a:pPr>
                      <a:r>
                        <a:t/>
                      </a:r>
                      <a:endParaRPr b="0" sz="19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TEKS </a:t>
                      </a:r>
                      <a:r>
                        <a:rPr lang="en-US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TEK (4) The student develops skills for personal success. The student is expected to: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    (A) demonstrate effective time-management and goal-setting strategies;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0" lang="en-US" sz="1400" cap="none">
                          <a:solidFill>
                            <a:srgbClr val="000000"/>
                          </a:solidFill>
                        </a:rPr>
                      </a:br>
                      <a:br>
                        <a:rPr b="0" lang="en-US" sz="2100" cap="none">
                          <a:solidFill>
                            <a:srgbClr val="000000"/>
                          </a:solidFill>
                        </a:rPr>
                      </a:b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</a:rPr>
                        <a:t>Materials: Laptop/Tablet</a:t>
                      </a:r>
                      <a:endParaRPr b="0" sz="2100" cap="non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</a:rPr>
                        <a:t>Pencil, </a:t>
                      </a:r>
                      <a:r>
                        <a:rPr lang="en-US"/>
                        <a:t>Worksheet</a:t>
                      </a:r>
                      <a:endParaRPr b="0" sz="2100" cap="non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0" lang="en-US" sz="2100" cap="none">
                          <a:solidFill>
                            <a:srgbClr val="000000"/>
                          </a:solidFill>
                        </a:rPr>
                      </a:br>
                      <a:endParaRPr b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300" marB="19300" marR="51425" marL="51425"/>
                </a:tc>
              </a:tr>
              <a:tr h="794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O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Students will practice effective time-management and goal-setting strategies to align their academic performance with their personal goals.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 vMerge="1"/>
              </a:tr>
              <a:tr h="1043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D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/>
                        <a:t>Students will complete 30 minutes of TypingClub, check their grades, and ensure all assignments are turned in.</a:t>
                      </a:r>
                      <a:endParaRPr/>
                    </a:p>
                  </a:txBody>
                  <a:tcPr marT="19300" marB="19300" marR="51425" marL="51425" anchor="ctr"/>
                </a:tc>
                <a:tc vMerge="1"/>
              </a:tr>
              <a:tr h="70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A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b="1" lang="en-US"/>
                        <a:t>Time-management, Goal-setting</a:t>
                      </a:r>
                      <a:r>
                        <a:rPr lang="en-US"/>
                        <a:t> </a:t>
                      </a:r>
                      <a:endParaRPr sz="1400"/>
                    </a:p>
                  </a:txBody>
                  <a:tcPr marT="19300" marB="19300" marR="51425" marL="51425" anchor="ctr"/>
                </a:tc>
                <a:tc vMerge="1"/>
              </a:tr>
              <a:tr h="83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Y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/>
                        <a:t>How can effective time-management and goal-setting improve your academic performance?</a:t>
                      </a:r>
                      <a:endParaRPr/>
                    </a:p>
                  </a:txBody>
                  <a:tcPr marT="19300" marB="19300" marR="51425" marL="51425" anchor="ctr"/>
                </a:tc>
                <a:tc vMerge="1"/>
              </a:tr>
            </a:tbl>
          </a:graphicData>
        </a:graphic>
      </p:graphicFrame>
      <p:sp>
        <p:nvSpPr>
          <p:cNvPr id="301" name="Google Shape;301;p41"/>
          <p:cNvSpPr/>
          <p:nvPr/>
        </p:nvSpPr>
        <p:spPr>
          <a:xfrm>
            <a:off x="616150" y="100426"/>
            <a:ext cx="5349300" cy="515700"/>
          </a:xfrm>
          <a:prstGeom prst="rect">
            <a:avLst/>
          </a:prstGeom>
          <a:gradFill>
            <a:gsLst>
              <a:gs pos="0">
                <a:srgbClr val="A2A98C"/>
              </a:gs>
              <a:gs pos="50000">
                <a:srgbClr val="9CA382"/>
              </a:gs>
              <a:gs pos="100000">
                <a:srgbClr val="949C7A"/>
              </a:gs>
            </a:gsLst>
            <a:lin ang="5400012" scaled="0"/>
          </a:gradFill>
          <a:ln>
            <a:noFill/>
          </a:ln>
          <a:effectLst>
            <a:outerShdw blurRad="55880" rotWithShape="0" algn="ctr" dir="5400000" dist="15240">
              <a:srgbClr val="000000">
                <a:alpha val="44710"/>
              </a:srgbClr>
            </a:outerShdw>
          </a:effectLst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What’s Happening TODAY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00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17500" spcFirstLastPara="1" rIns="127000" wrap="square" tIns="317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Rubik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Rubik"/>
                <a:ea typeface="Rubik"/>
                <a:cs typeface="Rubik"/>
                <a:sym typeface="Rubik"/>
              </a:rPr>
              <a:t>Would You Rather? - Work-Life Balance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8"/>
          <p:cNvSpPr/>
          <p:nvPr/>
        </p:nvSpPr>
        <p:spPr>
          <a:xfrm>
            <a:off x="274320" y="1371600"/>
            <a:ext cx="36576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4000" spcFirstLastPara="1" rIns="0" wrap="square" tIns="254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Would you rather have a high salary but limited work-life balance or a lower salary but better work-life balance?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21" name="Google Shape;12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9120" y="1371600"/>
            <a:ext cx="4572000" cy="3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27" name="Google Shape;12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49804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9"/>
          <p:cNvSpPr/>
          <p:nvPr/>
        </p:nvSpPr>
        <p:spPr>
          <a:xfrm>
            <a:off x="0" y="4572000"/>
            <a:ext cx="9144000" cy="914400"/>
          </a:xfrm>
          <a:prstGeom prst="doubleWave">
            <a:avLst>
              <a:gd fmla="val 6250" name="adj1"/>
              <a:gd fmla="val 0" name="adj2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9"/>
          <p:cNvSpPr/>
          <p:nvPr/>
        </p:nvSpPr>
        <p:spPr>
          <a:xfrm>
            <a:off x="0" y="1828800"/>
            <a:ext cx="9144000" cy="914400"/>
          </a:xfrm>
          <a:prstGeom prst="rect">
            <a:avLst/>
          </a:prstGeom>
          <a:noFill/>
          <a:ln>
            <a:noFill/>
          </a:ln>
          <a:effectLst>
            <a:outerShdw blurRad="101600" rotWithShape="0" algn="bl" dir="16200000" dist="50800">
              <a:srgbClr val="000000">
                <a:alpha val="74902"/>
              </a:srgbClr>
            </a:outerShdw>
          </a:effectLst>
        </p:spPr>
        <p:txBody>
          <a:bodyPr anchorCtr="0" anchor="ctr" bIns="0" lIns="635000" spcFirstLastPara="1" rIns="63500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Indie Flower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Indie Flower"/>
                <a:ea typeface="Indie Flower"/>
                <a:cs typeface="Indie Flower"/>
                <a:sym typeface="Indie Flower"/>
              </a:rPr>
              <a:t>Career Research Project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9"/>
          <p:cNvSpPr/>
          <p:nvPr/>
        </p:nvSpPr>
        <p:spPr>
          <a:xfrm>
            <a:off x="0" y="2743200"/>
            <a:ext cx="9144000" cy="914400"/>
          </a:xfrm>
          <a:prstGeom prst="rect">
            <a:avLst/>
          </a:prstGeom>
          <a:noFill/>
          <a:ln>
            <a:noFill/>
          </a:ln>
          <a:effectLst>
            <a:outerShdw blurRad="101600" rotWithShape="0" algn="bl" dir="16200000" dist="50800">
              <a:srgbClr val="000000">
                <a:alpha val="74902"/>
              </a:srgbClr>
            </a:outerShdw>
          </a:effectLst>
        </p:spPr>
        <p:txBody>
          <a:bodyPr anchorCtr="0" anchor="ctr" bIns="0" lIns="635000" spcFirstLastPara="1" rIns="63500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ontserrat"/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Grade 8 College and Career Readiness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7" name="Google Shape;137;p20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{3E60DDE5-7D79-4E83-A1A4-2A664204A5CC}</a:tableStyleId>
              </a:tblPr>
              <a:tblGrid>
                <a:gridCol w="613500"/>
                <a:gridCol w="5794875"/>
                <a:gridCol w="2735625"/>
              </a:tblGrid>
              <a:tr h="1089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100" u="none" cap="none" strike="noStrike">
                          <a:solidFill>
                            <a:schemeClr val="dk1"/>
                          </a:solidFill>
                        </a:rPr>
                        <a:t>  </a:t>
                      </a:r>
                      <a:r>
                        <a:rPr b="0" lang="en-US" sz="12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r>
                        <a:rPr b="0" lang="en-US" sz="1300" u="none" cap="none" strike="noStrike">
                          <a:solidFill>
                            <a:schemeClr val="dk1"/>
                          </a:solidFill>
                        </a:rPr>
                        <a:t> </a:t>
                      </a:r>
                      <a:endParaRPr b="0" sz="13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sz="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t/>
                      </a:r>
                      <a:endParaRPr b="0" sz="22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b="0" lang="en-US" sz="2200" u="none" cap="none" strike="noStrike">
                          <a:solidFill>
                            <a:schemeClr val="dk1"/>
                          </a:solidFill>
                        </a:rPr>
                        <a:t>Standards &amp; Materials</a:t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</a:tr>
              <a:tr h="592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T</a:t>
                      </a:r>
                      <a:endParaRPr b="0" sz="5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/>
                        <a:t>Career Research Project - Day 1</a:t>
                      </a:r>
                      <a:endParaRPr sz="1100"/>
                    </a:p>
                    <a:p>
                      <a:pPr indent="0" lvl="0" marL="0" marR="0" rtl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19300" marB="19300" marR="51425" marL="51425" anchor="ctr"/>
                </a:tc>
                <a:tc rowSpan="5">
                  <a:txBody>
                    <a:bodyPr/>
                    <a:lstStyle/>
                    <a:p>
                      <a:pPr indent="-19050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500"/>
                        <a:buFont typeface="Noto Sans Symbols"/>
                        <a:buNone/>
                      </a:pPr>
                      <a:r>
                        <a:t/>
                      </a:r>
                      <a:endParaRPr b="0" sz="19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TEKS Section 127.2 (1)(C) - Identify various career opportunities within one or more career clusters.</a:t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t/>
                      </a:r>
                      <a:endParaRPr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0" lang="en-US" sz="1400" cap="none">
                          <a:solidFill>
                            <a:srgbClr val="000000"/>
                          </a:solidFill>
                        </a:rPr>
                      </a:br>
                      <a:br>
                        <a:rPr b="0" lang="en-US" sz="2100" cap="none">
                          <a:solidFill>
                            <a:srgbClr val="000000"/>
                          </a:solidFill>
                        </a:rPr>
                      </a:b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</a:rPr>
                        <a:t>Materials: Laptop/Tablet</a:t>
                      </a:r>
                      <a:endParaRPr b="0" sz="2100" cap="non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US" sz="1400" u="none" cap="none" strike="noStrike">
                          <a:solidFill>
                            <a:schemeClr val="dk1"/>
                          </a:solidFill>
                        </a:rPr>
                        <a:t>Pencil, Paper</a:t>
                      </a:r>
                      <a:endParaRPr b="0" sz="2100" cap="non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b="0" lang="en-US" sz="2100" cap="none">
                          <a:solidFill>
                            <a:srgbClr val="000000"/>
                          </a:solidFill>
                        </a:rPr>
                      </a:br>
                      <a:endParaRPr b="0" sz="20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9300" marB="19300" marR="51425" marL="51425"/>
                </a:tc>
              </a:tr>
              <a:tr h="794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O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Students will be introduced to the five components of the Career Research Project and will narrow down their career choices, aligning with TEKS Section 127.2 (1)(C).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 vMerge="1"/>
              </a:tr>
              <a:tr h="1043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D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sz="700" u="none" cap="none" strike="no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/>
                        <a:t>Students will choose a career for their project using Xello and explain in two sentences why they chose it.</a:t>
                      </a:r>
                      <a:endParaRPr/>
                    </a:p>
                  </a:txBody>
                  <a:tcPr marT="19300" marB="19300" marR="51425" marL="51425" anchor="ctr"/>
                </a:tc>
                <a:tc vMerge="1"/>
              </a:tr>
              <a:tr h="70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A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b="1" lang="en-US"/>
                        <a:t>Career Components - </a:t>
                      </a:r>
                      <a:r>
                        <a:rPr lang="en-US"/>
                        <a:t>The five essential parts of the Career Research Project that students must complete.</a:t>
                      </a:r>
                      <a:endParaRPr sz="1400"/>
                    </a:p>
                  </a:txBody>
                  <a:tcPr marT="19300" marB="19300" marR="51425" marL="51425" anchor="ctr"/>
                </a:tc>
                <a:tc vMerge="1"/>
              </a:tr>
              <a:tr h="839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100"/>
                        <a:buFont typeface="Arial"/>
                        <a:buNone/>
                      </a:pPr>
                      <a:r>
                        <a:rPr b="0" lang="en-US" sz="2300" u="none" cap="none" strike="noStrike">
                          <a:solidFill>
                            <a:schemeClr val="dk1"/>
                          </a:solidFill>
                        </a:rPr>
                        <a:t>Y</a:t>
                      </a:r>
                      <a:endParaRPr b="0" sz="6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19300" marB="19300" marR="51425" marL="51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49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Gill Sans"/>
                        <a:buNone/>
                      </a:pPr>
                      <a:r>
                        <a:rPr lang="en-US"/>
                        <a:t>What career interests me the most and why?</a:t>
                      </a:r>
                      <a:endParaRPr sz="1400"/>
                    </a:p>
                  </a:txBody>
                  <a:tcPr marT="19300" marB="19300" marR="51425" marL="51425" anchor="ctr"/>
                </a:tc>
                <a:tc vMerge="1"/>
              </a:tr>
            </a:tbl>
          </a:graphicData>
        </a:graphic>
      </p:graphicFrame>
      <p:sp>
        <p:nvSpPr>
          <p:cNvPr id="138" name="Google Shape;138;p20"/>
          <p:cNvSpPr/>
          <p:nvPr/>
        </p:nvSpPr>
        <p:spPr>
          <a:xfrm>
            <a:off x="616150" y="100426"/>
            <a:ext cx="5349300" cy="515700"/>
          </a:xfrm>
          <a:prstGeom prst="rect">
            <a:avLst/>
          </a:prstGeom>
          <a:gradFill>
            <a:gsLst>
              <a:gs pos="0">
                <a:srgbClr val="A2A98C"/>
              </a:gs>
              <a:gs pos="50000">
                <a:srgbClr val="9CA382"/>
              </a:gs>
              <a:gs pos="100000">
                <a:srgbClr val="949C7A"/>
              </a:gs>
            </a:gsLst>
            <a:lin ang="5400012" scaled="0"/>
          </a:gradFill>
          <a:ln>
            <a:noFill/>
          </a:ln>
          <a:effectLst>
            <a:outerShdw blurRad="55880" rotWithShape="0" algn="ctr" dir="5400000" dist="15240">
              <a:srgbClr val="000000">
                <a:alpha val="44710"/>
              </a:srgbClr>
            </a:outerShdw>
          </a:effectLst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What’s Happening TODAY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6CCCC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17500" spcFirstLastPara="1" rIns="127000" wrap="square" tIns="317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Indie Flower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Career Research Overview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1"/>
          <p:cNvSpPr/>
          <p:nvPr/>
        </p:nvSpPr>
        <p:spPr>
          <a:xfrm>
            <a:off x="274325" y="1028700"/>
            <a:ext cx="3657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4000" spcFirstLastPara="1" rIns="0" wrap="square" tIns="2540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 this project, you will explore different careers and gain insights into the skills and education required for each.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You will create a website and design promotional materials to showcase the career you choose.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You will present your findings at a career fair and survey other students' displays to gain a broader perspective.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21"/>
          <p:cNvPicPr preferRelativeResize="0"/>
          <p:nvPr/>
        </p:nvPicPr>
        <p:blipFill rotWithShape="1">
          <a:blip r:embed="rId3">
            <a:alphaModFix/>
          </a:blip>
          <a:srcRect b="0" l="632" r="632" t="0"/>
          <a:stretch/>
        </p:blipFill>
        <p:spPr>
          <a:xfrm>
            <a:off x="4389120" y="1371600"/>
            <a:ext cx="4572000" cy="30861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9933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17500" spcFirstLastPara="1" rIns="127000" wrap="square" tIns="317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Indie Flower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Part 1: Choosing a Career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22"/>
          <p:cNvSpPr/>
          <p:nvPr/>
        </p:nvSpPr>
        <p:spPr>
          <a:xfrm>
            <a:off x="274325" y="914400"/>
            <a:ext cx="36576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4000" spcFirstLastPara="1" rIns="0" wrap="square" tIns="2540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Research different career options based on your interests, skills, and passion</a:t>
            </a:r>
            <a:r>
              <a:rPr lang="en-US" sz="1800">
                <a:latin typeface="Montserrat"/>
                <a:ea typeface="Montserrat"/>
                <a:cs typeface="Montserrat"/>
                <a:sym typeface="Montserrat"/>
              </a:rPr>
              <a:t>s.</a:t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Char char="•"/>
            </a:pPr>
            <a:r>
              <a:rPr lang="en-US" sz="1800">
                <a:latin typeface="Montserrat"/>
                <a:ea typeface="Montserrat"/>
                <a:cs typeface="Montserrat"/>
                <a:sym typeface="Montserrat"/>
              </a:rPr>
              <a:t>Decide which career you want to pursue for your career fair project.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54" name="Google Shape;15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9120" y="1371600"/>
            <a:ext cx="4572000" cy="3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CC33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3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17500" spcFirstLastPara="1" rIns="127000" wrap="square" tIns="317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Indie Flower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Part 1: Conducting Research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23"/>
          <p:cNvSpPr/>
          <p:nvPr/>
        </p:nvSpPr>
        <p:spPr>
          <a:xfrm>
            <a:off x="274325" y="870300"/>
            <a:ext cx="3657600" cy="32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4000" spcFirstLastPara="1" rIns="0" wrap="square" tIns="2540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Use reliable sources such as career websites, government databases, and industry publications to gather information about your chosen career.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Take notes, organize information, and compile a list of key points to include in your website and promotional materials.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162" name="Google Shape;16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9120" y="1371600"/>
            <a:ext cx="4572000" cy="3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CCCC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317500" spcFirstLastPara="1" rIns="127000" wrap="square" tIns="3175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Indie Flower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Indie Flower"/>
                <a:ea typeface="Indie Flower"/>
                <a:cs typeface="Indie Flower"/>
                <a:sym typeface="Indie Flower"/>
              </a:rPr>
              <a:t>Part 2: Creating a Website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24"/>
          <p:cNvSpPr/>
          <p:nvPr/>
        </p:nvSpPr>
        <p:spPr>
          <a:xfrm>
            <a:off x="274325" y="1028700"/>
            <a:ext cx="3657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54000" spcFirstLastPara="1" rIns="0" wrap="square" tIns="2540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Char char="•"/>
            </a:pPr>
            <a:r>
              <a:rPr lang="en-US" sz="1800">
                <a:latin typeface="Montserrat"/>
                <a:ea typeface="Montserrat"/>
                <a:cs typeface="Montserrat"/>
                <a:sym typeface="Montserrat"/>
              </a:rPr>
              <a:t>Use Google Sites to</a:t>
            </a:r>
            <a:r>
              <a:rPr b="0" i="0" lang="en-US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create your career-focused website.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Include sections such as an introduction, educational requirements, job outlook, salary range, and potential career paths.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800"/>
              <a:buFont typeface="Montserrat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Use engaging visuals, informative text, and interactive elements</a:t>
            </a:r>
            <a:r>
              <a:rPr lang="en-US" sz="1800"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Google Shape;170;p24"/>
          <p:cNvPicPr preferRelativeResize="0"/>
          <p:nvPr/>
        </p:nvPicPr>
        <p:blipFill rotWithShape="1">
          <a:blip r:embed="rId3">
            <a:alphaModFix/>
          </a:blip>
          <a:srcRect b="16254" l="0" r="0" t="16247"/>
          <a:stretch/>
        </p:blipFill>
        <p:spPr>
          <a:xfrm>
            <a:off x="4389120" y="1371600"/>
            <a:ext cx="4572000" cy="3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