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12192000"/>
  <p:embeddedFontLst>
    <p:embeddedFont>
      <p:font typeface="Montserrat"/>
      <p:regular r:id="rId21"/>
      <p:bold r:id="rId22"/>
      <p:italic r:id="rId23"/>
      <p:boldItalic r:id="rId24"/>
    </p:embeddedFont>
    <p:embeddedFont>
      <p:font typeface="Open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Montserrat-bold.fntdata"/><Relationship Id="rId21" Type="http://schemas.openxmlformats.org/officeDocument/2006/relationships/font" Target="fonts/Montserrat-regular.fntdata"/><Relationship Id="rId24" Type="http://schemas.openxmlformats.org/officeDocument/2006/relationships/font" Target="fonts/Montserrat-boldItalic.fntdata"/><Relationship Id="rId23" Type="http://schemas.openxmlformats.org/officeDocument/2006/relationships/font" Target="fonts/Montserrat-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penSans-bold.fntdata"/><Relationship Id="rId25" Type="http://schemas.openxmlformats.org/officeDocument/2006/relationships/font" Target="fonts/OpenSans-regular.fntdata"/><Relationship Id="rId28" Type="http://schemas.openxmlformats.org/officeDocument/2006/relationships/font" Target="fonts/OpenSans-boldItalic.fntdata"/><Relationship Id="rId27" Type="http://schemas.openxmlformats.org/officeDocument/2006/relationships/font" Target="fonts/OpenSans-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8" name="Google Shape;67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9" name="Google Shape;67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3.png"/><Relationship Id="rId4" Type="http://schemas.openxmlformats.org/officeDocument/2006/relationships/image" Target="../media/image74.png"/><Relationship Id="rId5" Type="http://schemas.openxmlformats.org/officeDocument/2006/relationships/image" Target="../media/image43.png"/><Relationship Id="rId6" Type="http://schemas.openxmlformats.org/officeDocument/2006/relationships/image" Target="../media/image47.png"/><Relationship Id="rId7"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5.png"/><Relationship Id="rId4" Type="http://schemas.openxmlformats.org/officeDocument/2006/relationships/image" Target="../media/image55.png"/><Relationship Id="rId5" Type="http://schemas.openxmlformats.org/officeDocument/2006/relationships/image" Target="../media/image74.png"/><Relationship Id="rId6" Type="http://schemas.openxmlformats.org/officeDocument/2006/relationships/image" Target="../media/image45.png"/><Relationship Id="rId7" Type="http://schemas.openxmlformats.org/officeDocument/2006/relationships/image" Target="../media/image46.png"/><Relationship Id="rId8" Type="http://schemas.openxmlformats.org/officeDocument/2006/relationships/image" Target="../media/image7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3.png"/><Relationship Id="rId4" Type="http://schemas.openxmlformats.org/officeDocument/2006/relationships/image" Target="../media/image75.png"/><Relationship Id="rId5" Type="http://schemas.openxmlformats.org/officeDocument/2006/relationships/image" Target="../media/image100.png"/><Relationship Id="rId6" Type="http://schemas.openxmlformats.org/officeDocument/2006/relationships/image" Target="../media/image76.png"/><Relationship Id="rId7"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2.png"/><Relationship Id="rId4" Type="http://schemas.openxmlformats.org/officeDocument/2006/relationships/image" Target="../media/image91.png"/><Relationship Id="rId11" Type="http://schemas.openxmlformats.org/officeDocument/2006/relationships/image" Target="../media/image93.png"/><Relationship Id="rId10" Type="http://schemas.openxmlformats.org/officeDocument/2006/relationships/image" Target="../media/image78.png"/><Relationship Id="rId12" Type="http://schemas.openxmlformats.org/officeDocument/2006/relationships/image" Target="../media/image86.png"/><Relationship Id="rId9" Type="http://schemas.openxmlformats.org/officeDocument/2006/relationships/image" Target="../media/image89.png"/><Relationship Id="rId5" Type="http://schemas.openxmlformats.org/officeDocument/2006/relationships/image" Target="../media/image85.png"/><Relationship Id="rId6" Type="http://schemas.openxmlformats.org/officeDocument/2006/relationships/image" Target="../media/image30.png"/><Relationship Id="rId7" Type="http://schemas.openxmlformats.org/officeDocument/2006/relationships/image" Target="../media/image88.png"/><Relationship Id="rId8" Type="http://schemas.openxmlformats.org/officeDocument/2006/relationships/image" Target="../media/image7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2.png"/><Relationship Id="rId4" Type="http://schemas.openxmlformats.org/officeDocument/2006/relationships/image" Target="../media/image107.png"/><Relationship Id="rId10" Type="http://schemas.openxmlformats.org/officeDocument/2006/relationships/image" Target="../media/image105.png"/><Relationship Id="rId9" Type="http://schemas.openxmlformats.org/officeDocument/2006/relationships/image" Target="../media/image96.png"/><Relationship Id="rId5" Type="http://schemas.openxmlformats.org/officeDocument/2006/relationships/image" Target="../media/image95.png"/><Relationship Id="rId6" Type="http://schemas.openxmlformats.org/officeDocument/2006/relationships/image" Target="../media/image104.png"/><Relationship Id="rId7" Type="http://schemas.openxmlformats.org/officeDocument/2006/relationships/image" Target="../media/image92.png"/><Relationship Id="rId8" Type="http://schemas.openxmlformats.org/officeDocument/2006/relationships/image" Target="../media/image10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6.png"/><Relationship Id="rId7" Type="http://schemas.openxmlformats.org/officeDocument/2006/relationships/image" Target="../media/image38.png"/><Relationship Id="rId8"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9.png"/><Relationship Id="rId5" Type="http://schemas.openxmlformats.org/officeDocument/2006/relationships/image" Target="../media/image3.png"/><Relationship Id="rId6" Type="http://schemas.openxmlformats.org/officeDocument/2006/relationships/image" Target="../media/image7.png"/><Relationship Id="rId7"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9.png"/><Relationship Id="rId9" Type="http://schemas.openxmlformats.org/officeDocument/2006/relationships/image" Target="../media/image29.png"/><Relationship Id="rId5" Type="http://schemas.openxmlformats.org/officeDocument/2006/relationships/image" Target="../media/image20.png"/><Relationship Id="rId6" Type="http://schemas.openxmlformats.org/officeDocument/2006/relationships/image" Target="../media/image23.png"/><Relationship Id="rId7" Type="http://schemas.openxmlformats.org/officeDocument/2006/relationships/image" Target="../media/image30.png"/><Relationship Id="rId8"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42.png"/><Relationship Id="rId11" Type="http://schemas.openxmlformats.org/officeDocument/2006/relationships/image" Target="../media/image29.png"/><Relationship Id="rId10" Type="http://schemas.openxmlformats.org/officeDocument/2006/relationships/image" Target="../media/image44.png"/><Relationship Id="rId9" Type="http://schemas.openxmlformats.org/officeDocument/2006/relationships/image" Target="../media/image68.png"/><Relationship Id="rId5" Type="http://schemas.openxmlformats.org/officeDocument/2006/relationships/image" Target="../media/image35.png"/><Relationship Id="rId6" Type="http://schemas.openxmlformats.org/officeDocument/2006/relationships/image" Target="../media/image30.png"/><Relationship Id="rId7" Type="http://schemas.openxmlformats.org/officeDocument/2006/relationships/image" Target="../media/image32.png"/><Relationship Id="rId8"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1.png"/><Relationship Id="rId4" Type="http://schemas.openxmlformats.org/officeDocument/2006/relationships/image" Target="../media/image48.png"/><Relationship Id="rId5" Type="http://schemas.openxmlformats.org/officeDocument/2006/relationships/image" Target="../media/image82.png"/><Relationship Id="rId6" Type="http://schemas.openxmlformats.org/officeDocument/2006/relationships/image" Target="../media/image40.png"/><Relationship Id="rId7"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8.png"/><Relationship Id="rId4" Type="http://schemas.openxmlformats.org/officeDocument/2006/relationships/image" Target="../media/image41.png"/><Relationship Id="rId5" Type="http://schemas.openxmlformats.org/officeDocument/2006/relationships/image" Target="../media/image37.png"/><Relationship Id="rId6" Type="http://schemas.openxmlformats.org/officeDocument/2006/relationships/image" Target="../media/image45.png"/><Relationship Id="rId7"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 name="Shape 15"/>
        <p:cNvGrpSpPr/>
        <p:nvPr/>
      </p:nvGrpSpPr>
      <p:grpSpPr>
        <a:xfrm>
          <a:off x="0" y="0"/>
          <a:ext cx="0" cy="0"/>
          <a:chOff x="0" y="0"/>
          <a:chExt cx="0" cy="0"/>
        </a:xfrm>
      </p:grpSpPr>
      <p:sp>
        <p:nvSpPr>
          <p:cNvPr id="16" name="Google Shape;16;p3"/>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0" y="0"/>
            <a:ext cx="12191695" cy="114300"/>
          </a:xfrm>
          <a:prstGeom prst="rect">
            <a:avLst/>
          </a:prstGeom>
          <a:solidFill>
            <a:srgbClr val="4A90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a:off x="-952805" y="-952805"/>
            <a:ext cx="3810305" cy="3810305"/>
          </a:xfrm>
          <a:prstGeom prst="ellipse">
            <a:avLst/>
          </a:prstGeom>
          <a:solidFill>
            <a:srgbClr val="4A90E2">
              <a:alpha val="9804"/>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a:off x="9810598" y="4476902"/>
            <a:ext cx="2857500" cy="2857500"/>
          </a:xfrm>
          <a:prstGeom prst="ellipse">
            <a:avLst/>
          </a:prstGeom>
          <a:solidFill>
            <a:srgbClr val="27AE60">
              <a:alpha val="9804"/>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a:off x="9334195" y="476402"/>
            <a:ext cx="1904695" cy="1904695"/>
          </a:xfrm>
          <a:prstGeom prst="ellipse">
            <a:avLst/>
          </a:prstGeom>
          <a:solidFill>
            <a:srgbClr val="F39C12">
              <a:alpha val="9804"/>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txBox="1"/>
          <p:nvPr/>
        </p:nvSpPr>
        <p:spPr>
          <a:xfrm>
            <a:off x="2546604" y="1414577"/>
            <a:ext cx="7534656" cy="695858"/>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4500"/>
              <a:buFont typeface="Montserrat"/>
              <a:buNone/>
            </a:pPr>
            <a:r>
              <a:rPr b="1" i="0" lang="en-US" sz="4500" u="none" cap="none" strike="noStrike">
                <a:solidFill>
                  <a:srgbClr val="2C3E50"/>
                </a:solidFill>
                <a:latin typeface="Montserrat"/>
                <a:ea typeface="Montserrat"/>
                <a:cs typeface="Montserrat"/>
                <a:sym typeface="Montserrat"/>
              </a:rPr>
              <a:t>Career Research Project</a:t>
            </a:r>
            <a:endParaRPr b="0" i="0" sz="4500" u="none" cap="none" strike="noStrike">
              <a:solidFill>
                <a:schemeClr val="dk1"/>
              </a:solidFill>
              <a:latin typeface="Calibri"/>
              <a:ea typeface="Calibri"/>
              <a:cs typeface="Calibri"/>
              <a:sym typeface="Calibri"/>
            </a:endParaRPr>
          </a:p>
        </p:txBody>
      </p:sp>
      <p:sp>
        <p:nvSpPr>
          <p:cNvPr id="23" name="Google Shape;23;p3"/>
          <p:cNvSpPr txBox="1"/>
          <p:nvPr/>
        </p:nvSpPr>
        <p:spPr>
          <a:xfrm>
            <a:off x="3155594" y="2300630"/>
            <a:ext cx="6115507" cy="37216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A90E2"/>
              </a:buClr>
              <a:buSzPts val="2400"/>
              <a:buFont typeface="Montserrat"/>
              <a:buNone/>
            </a:pPr>
            <a:r>
              <a:rPr b="0" i="0" lang="en-US" sz="2400" u="none" cap="none" strike="noStrike">
                <a:solidFill>
                  <a:srgbClr val="4A90E2"/>
                </a:solidFill>
                <a:latin typeface="Montserrat"/>
                <a:ea typeface="Montserrat"/>
                <a:cs typeface="Montserrat"/>
                <a:sym typeface="Montserrat"/>
              </a:rPr>
              <a:t>Grade 8 College and Career Readiness</a:t>
            </a:r>
            <a:endParaRPr b="0" i="0" sz="2400" u="none" cap="none" strike="noStrike">
              <a:solidFill>
                <a:schemeClr val="dk1"/>
              </a:solidFill>
              <a:latin typeface="Calibri"/>
              <a:ea typeface="Calibri"/>
              <a:cs typeface="Calibri"/>
              <a:sym typeface="Calibri"/>
            </a:endParaRPr>
          </a:p>
        </p:txBody>
      </p:sp>
      <p:sp>
        <p:nvSpPr>
          <p:cNvPr id="24" name="Google Shape;24;p3"/>
          <p:cNvSpPr txBox="1"/>
          <p:nvPr/>
        </p:nvSpPr>
        <p:spPr>
          <a:xfrm>
            <a:off x="2307031" y="3252521"/>
            <a:ext cx="7754112" cy="6574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800"/>
              <a:buFont typeface="Open Sans"/>
              <a:buNone/>
            </a:pPr>
            <a:r>
              <a:rPr b="0" i="0" lang="en-US" sz="1800" u="none" cap="none" strike="noStrike">
                <a:solidFill>
                  <a:srgbClr val="5D6D7E"/>
                </a:solidFill>
                <a:latin typeface="Open Sans"/>
                <a:ea typeface="Open Sans"/>
                <a:cs typeface="Open Sans"/>
                <a:sym typeface="Open Sans"/>
              </a:rPr>
              <a:t>Explore career opportunities, develop professional skills, and showcase your findings at our Mock Career Fair</a:t>
            </a:r>
            <a:endParaRPr b="0" i="0" sz="1800" u="none" cap="none" strike="noStrike">
              <a:solidFill>
                <a:schemeClr val="dk1"/>
              </a:solidFill>
              <a:latin typeface="Calibri"/>
              <a:ea typeface="Calibri"/>
              <a:cs typeface="Calibri"/>
              <a:sym typeface="Calibri"/>
            </a:endParaRPr>
          </a:p>
        </p:txBody>
      </p:sp>
      <p:pic>
        <p:nvPicPr>
          <p:cNvPr descr="preencoded.png" id="25" name="Google Shape;25;p3"/>
          <p:cNvPicPr preferRelativeResize="0"/>
          <p:nvPr/>
        </p:nvPicPr>
        <p:blipFill rotWithShape="1">
          <a:blip r:embed="rId3">
            <a:alphaModFix/>
          </a:blip>
          <a:srcRect b="0" l="0" r="0" t="0"/>
          <a:stretch/>
        </p:blipFill>
        <p:spPr>
          <a:xfrm>
            <a:off x="2467051" y="4310482"/>
            <a:ext cx="400507" cy="400507"/>
          </a:xfrm>
          <a:prstGeom prst="rect">
            <a:avLst/>
          </a:prstGeom>
          <a:noFill/>
          <a:ln>
            <a:noFill/>
          </a:ln>
        </p:spPr>
      </p:pic>
      <p:sp>
        <p:nvSpPr>
          <p:cNvPr id="26" name="Google Shape;26;p3"/>
          <p:cNvSpPr txBox="1"/>
          <p:nvPr/>
        </p:nvSpPr>
        <p:spPr>
          <a:xfrm>
            <a:off x="2329891" y="4852721"/>
            <a:ext cx="790956"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200"/>
              <a:buFont typeface="Open Sans"/>
              <a:buNone/>
            </a:pPr>
            <a:r>
              <a:rPr b="1" i="0" lang="en-US" sz="1200" u="none" cap="none" strike="noStrike">
                <a:solidFill>
                  <a:srgbClr val="2C3E50"/>
                </a:solidFill>
                <a:latin typeface="Open Sans"/>
                <a:ea typeface="Open Sans"/>
                <a:cs typeface="Open Sans"/>
                <a:sym typeface="Open Sans"/>
              </a:rPr>
              <a:t>Research</a:t>
            </a:r>
            <a:endParaRPr b="0" i="0" sz="1200" u="none" cap="none" strike="noStrike">
              <a:solidFill>
                <a:schemeClr val="dk1"/>
              </a:solidFill>
              <a:latin typeface="Calibri"/>
              <a:ea typeface="Calibri"/>
              <a:cs typeface="Calibri"/>
              <a:sym typeface="Calibri"/>
            </a:endParaRPr>
          </a:p>
        </p:txBody>
      </p:sp>
      <p:pic>
        <p:nvPicPr>
          <p:cNvPr descr="preencoded.png" id="27" name="Google Shape;27;p3"/>
          <p:cNvPicPr preferRelativeResize="0"/>
          <p:nvPr/>
        </p:nvPicPr>
        <p:blipFill rotWithShape="1">
          <a:blip r:embed="rId4">
            <a:alphaModFix/>
          </a:blip>
          <a:srcRect b="0" l="-411" r="-411" t="0"/>
          <a:stretch/>
        </p:blipFill>
        <p:spPr>
          <a:xfrm>
            <a:off x="4129430" y="4310482"/>
            <a:ext cx="504749" cy="400507"/>
          </a:xfrm>
          <a:prstGeom prst="rect">
            <a:avLst/>
          </a:prstGeom>
          <a:noFill/>
          <a:ln>
            <a:noFill/>
          </a:ln>
        </p:spPr>
      </p:pic>
      <p:sp>
        <p:nvSpPr>
          <p:cNvPr id="28" name="Google Shape;28;p3"/>
          <p:cNvSpPr txBox="1"/>
          <p:nvPr/>
        </p:nvSpPr>
        <p:spPr>
          <a:xfrm>
            <a:off x="4085539" y="4852721"/>
            <a:ext cx="715061"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200"/>
              <a:buFont typeface="Open Sans"/>
              <a:buNone/>
            </a:pPr>
            <a:r>
              <a:rPr b="1" i="0" lang="en-US" sz="1200" u="none" cap="none" strike="noStrike">
                <a:solidFill>
                  <a:srgbClr val="2C3E50"/>
                </a:solidFill>
                <a:latin typeface="Open Sans"/>
                <a:ea typeface="Open Sans"/>
                <a:cs typeface="Open Sans"/>
                <a:sym typeface="Open Sans"/>
              </a:rPr>
              <a:t>Website</a:t>
            </a:r>
            <a:endParaRPr b="0" i="0" sz="1200" u="none" cap="none" strike="noStrike">
              <a:solidFill>
                <a:schemeClr val="dk1"/>
              </a:solidFill>
              <a:latin typeface="Calibri"/>
              <a:ea typeface="Calibri"/>
              <a:cs typeface="Calibri"/>
              <a:sym typeface="Calibri"/>
            </a:endParaRPr>
          </a:p>
        </p:txBody>
      </p:sp>
      <p:pic>
        <p:nvPicPr>
          <p:cNvPr descr="preencoded.png" id="29" name="Google Shape;29;p3"/>
          <p:cNvPicPr preferRelativeResize="0"/>
          <p:nvPr/>
        </p:nvPicPr>
        <p:blipFill rotWithShape="1">
          <a:blip r:embed="rId5">
            <a:alphaModFix/>
          </a:blip>
          <a:srcRect b="0" l="0" r="0" t="0"/>
          <a:stretch/>
        </p:blipFill>
        <p:spPr>
          <a:xfrm>
            <a:off x="5896051" y="4310482"/>
            <a:ext cx="400507" cy="400507"/>
          </a:xfrm>
          <a:prstGeom prst="rect">
            <a:avLst/>
          </a:prstGeom>
          <a:noFill/>
          <a:ln>
            <a:noFill/>
          </a:ln>
        </p:spPr>
      </p:pic>
      <p:sp>
        <p:nvSpPr>
          <p:cNvPr id="30" name="Google Shape;30;p3"/>
          <p:cNvSpPr txBox="1"/>
          <p:nvPr/>
        </p:nvSpPr>
        <p:spPr>
          <a:xfrm>
            <a:off x="5704027" y="4852721"/>
            <a:ext cx="905256"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200"/>
              <a:buFont typeface="Open Sans"/>
              <a:buNone/>
            </a:pPr>
            <a:r>
              <a:rPr b="1" i="0" lang="en-US" sz="1200" u="none" cap="none" strike="noStrike">
                <a:solidFill>
                  <a:srgbClr val="2C3E50"/>
                </a:solidFill>
                <a:latin typeface="Open Sans"/>
                <a:ea typeface="Open Sans"/>
                <a:cs typeface="Open Sans"/>
                <a:sym typeface="Open Sans"/>
              </a:rPr>
              <a:t>Promotion</a:t>
            </a:r>
            <a:endParaRPr b="0" i="0" sz="1200" u="none" cap="none" strike="noStrike">
              <a:solidFill>
                <a:schemeClr val="dk1"/>
              </a:solidFill>
              <a:latin typeface="Calibri"/>
              <a:ea typeface="Calibri"/>
              <a:cs typeface="Calibri"/>
              <a:sym typeface="Calibri"/>
            </a:endParaRPr>
          </a:p>
        </p:txBody>
      </p:sp>
      <p:pic>
        <p:nvPicPr>
          <p:cNvPr descr="preencoded.png" id="31" name="Google Shape;31;p3"/>
          <p:cNvPicPr preferRelativeResize="0"/>
          <p:nvPr/>
        </p:nvPicPr>
        <p:blipFill rotWithShape="1">
          <a:blip r:embed="rId6">
            <a:alphaModFix/>
          </a:blip>
          <a:srcRect b="0" l="-411" r="-411" t="0"/>
          <a:stretch/>
        </p:blipFill>
        <p:spPr>
          <a:xfrm>
            <a:off x="7558430" y="4310482"/>
            <a:ext cx="504749" cy="400507"/>
          </a:xfrm>
          <a:prstGeom prst="rect">
            <a:avLst/>
          </a:prstGeom>
          <a:noFill/>
          <a:ln>
            <a:noFill/>
          </a:ln>
        </p:spPr>
      </p:pic>
      <p:sp>
        <p:nvSpPr>
          <p:cNvPr id="32" name="Google Shape;32;p3"/>
          <p:cNvSpPr txBox="1"/>
          <p:nvPr/>
        </p:nvSpPr>
        <p:spPr>
          <a:xfrm>
            <a:off x="7337146" y="4852721"/>
            <a:ext cx="1067105"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200"/>
              <a:buFont typeface="Open Sans"/>
              <a:buNone/>
            </a:pPr>
            <a:r>
              <a:rPr b="1" i="0" lang="en-US" sz="1200" u="none" cap="none" strike="noStrike">
                <a:solidFill>
                  <a:srgbClr val="2C3E50"/>
                </a:solidFill>
                <a:latin typeface="Open Sans"/>
                <a:ea typeface="Open Sans"/>
                <a:cs typeface="Open Sans"/>
                <a:sym typeface="Open Sans"/>
              </a:rPr>
              <a:t>Presentation</a:t>
            </a:r>
            <a:endParaRPr b="0" i="0" sz="1200" u="none" cap="none" strike="noStrike">
              <a:solidFill>
                <a:schemeClr val="dk1"/>
              </a:solidFill>
              <a:latin typeface="Calibri"/>
              <a:ea typeface="Calibri"/>
              <a:cs typeface="Calibri"/>
              <a:sym typeface="Calibri"/>
            </a:endParaRPr>
          </a:p>
        </p:txBody>
      </p:sp>
      <p:pic>
        <p:nvPicPr>
          <p:cNvPr descr="preencoded.png" id="33" name="Google Shape;33;p3"/>
          <p:cNvPicPr preferRelativeResize="0"/>
          <p:nvPr/>
        </p:nvPicPr>
        <p:blipFill rotWithShape="1">
          <a:blip r:embed="rId7">
            <a:alphaModFix/>
          </a:blip>
          <a:srcRect b="0" l="-411" r="-411" t="0"/>
          <a:stretch/>
        </p:blipFill>
        <p:spPr>
          <a:xfrm>
            <a:off x="9272930" y="4310482"/>
            <a:ext cx="504749" cy="400507"/>
          </a:xfrm>
          <a:prstGeom prst="rect">
            <a:avLst/>
          </a:prstGeom>
          <a:noFill/>
          <a:ln>
            <a:noFill/>
          </a:ln>
        </p:spPr>
      </p:pic>
      <p:sp>
        <p:nvSpPr>
          <p:cNvPr id="34" name="Google Shape;34;p3"/>
          <p:cNvSpPr txBox="1"/>
          <p:nvPr/>
        </p:nvSpPr>
        <p:spPr>
          <a:xfrm>
            <a:off x="9155887" y="4852721"/>
            <a:ext cx="857707"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200"/>
              <a:buFont typeface="Open Sans"/>
              <a:buNone/>
            </a:pPr>
            <a:r>
              <a:rPr b="1" i="0" lang="en-US" sz="1200" u="none" cap="none" strike="noStrike">
                <a:solidFill>
                  <a:srgbClr val="2C3E50"/>
                </a:solidFill>
                <a:latin typeface="Open Sans"/>
                <a:ea typeface="Open Sans"/>
                <a:cs typeface="Open Sans"/>
                <a:sym typeface="Open Sans"/>
              </a:rPr>
              <a:t>Reflection</a:t>
            </a:r>
            <a:endParaRPr b="0" i="0" sz="1200" u="none" cap="none" strike="noStrike">
              <a:solidFill>
                <a:schemeClr val="dk1"/>
              </a:solidFill>
              <a:latin typeface="Calibri"/>
              <a:ea typeface="Calibri"/>
              <a:cs typeface="Calibri"/>
              <a:sym typeface="Calibri"/>
            </a:endParaRPr>
          </a:p>
        </p:txBody>
      </p:sp>
      <p:sp>
        <p:nvSpPr>
          <p:cNvPr id="35" name="Google Shape;35;p3"/>
          <p:cNvSpPr txBox="1"/>
          <p:nvPr/>
        </p:nvSpPr>
        <p:spPr>
          <a:xfrm>
            <a:off x="4219956" y="6458407"/>
            <a:ext cx="3867912"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200"/>
              <a:buFont typeface="Open Sans"/>
              <a:buNone/>
            </a:pPr>
            <a:r>
              <a:rPr b="0" i="0" lang="en-US" sz="1200" u="none" cap="none" strike="noStrike">
                <a:solidFill>
                  <a:srgbClr val="7F8C8D"/>
                </a:solidFill>
                <a:latin typeface="Open Sans"/>
                <a:ea typeface="Open Sans"/>
                <a:cs typeface="Open Sans"/>
                <a:sym typeface="Open Sans"/>
              </a:rPr>
              <a:t>Practice real-world skills and prepare for your future!</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12"/>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2"/>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2"/>
          <p:cNvSpPr/>
          <p:nvPr/>
        </p:nvSpPr>
        <p:spPr>
          <a:xfrm>
            <a:off x="0" y="0"/>
            <a:ext cx="12191695" cy="114300"/>
          </a:xfrm>
          <a:prstGeom prst="rect">
            <a:avLst/>
          </a:prstGeom>
          <a:solidFill>
            <a:srgbClr val="4A90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2"/>
          <p:cNvSpPr txBox="1"/>
          <p:nvPr/>
        </p:nvSpPr>
        <p:spPr>
          <a:xfrm>
            <a:off x="5315407" y="1714500"/>
            <a:ext cx="6106363" cy="6483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4200"/>
              <a:buFont typeface="Montserrat"/>
              <a:buNone/>
            </a:pPr>
            <a:r>
              <a:rPr b="1" i="0" lang="en-US" sz="4200" u="none" cap="none" strike="noStrike">
                <a:solidFill>
                  <a:srgbClr val="2C3E50"/>
                </a:solidFill>
                <a:latin typeface="Montserrat"/>
                <a:ea typeface="Montserrat"/>
                <a:cs typeface="Montserrat"/>
                <a:sym typeface="Montserrat"/>
              </a:rPr>
              <a:t>Create Your Website</a:t>
            </a:r>
            <a:endParaRPr b="0" i="0" sz="4200" u="none" cap="none" strike="noStrike">
              <a:solidFill>
                <a:schemeClr val="dk1"/>
              </a:solidFill>
              <a:latin typeface="Calibri"/>
              <a:ea typeface="Calibri"/>
              <a:cs typeface="Calibri"/>
              <a:sym typeface="Calibri"/>
            </a:endParaRPr>
          </a:p>
        </p:txBody>
      </p:sp>
      <p:sp>
        <p:nvSpPr>
          <p:cNvPr id="407" name="Google Shape;407;p12"/>
          <p:cNvSpPr txBox="1"/>
          <p:nvPr/>
        </p:nvSpPr>
        <p:spPr>
          <a:xfrm>
            <a:off x="5315407" y="2667305"/>
            <a:ext cx="6210605" cy="7626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2100"/>
              <a:buFont typeface="Open Sans"/>
              <a:buNone/>
            </a:pPr>
            <a:r>
              <a:rPr b="0" i="0" lang="en-US" sz="2100" u="none" cap="none" strike="noStrike">
                <a:solidFill>
                  <a:srgbClr val="5D6D7E"/>
                </a:solidFill>
                <a:latin typeface="Open Sans"/>
                <a:ea typeface="Open Sans"/>
                <a:cs typeface="Open Sans"/>
                <a:sym typeface="Open Sans"/>
              </a:rPr>
              <a:t>Turn your research into a professional and easy-to-navigate website. This is your digital portfolio!</a:t>
            </a:r>
            <a:endParaRPr b="0" i="0" sz="2100" u="none" cap="none" strike="noStrike">
              <a:solidFill>
                <a:schemeClr val="dk1"/>
              </a:solidFill>
              <a:latin typeface="Calibri"/>
              <a:ea typeface="Calibri"/>
              <a:cs typeface="Calibri"/>
              <a:sym typeface="Calibri"/>
            </a:endParaRPr>
          </a:p>
        </p:txBody>
      </p:sp>
      <p:sp>
        <p:nvSpPr>
          <p:cNvPr id="408" name="Google Shape;408;p12"/>
          <p:cNvSpPr/>
          <p:nvPr/>
        </p:nvSpPr>
        <p:spPr>
          <a:xfrm>
            <a:off x="5315407" y="3924605"/>
            <a:ext cx="2980944" cy="514807"/>
          </a:xfrm>
          <a:prstGeom prst="roundRect">
            <a:avLst>
              <a:gd fmla="val 32893"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9" name="Google Shape;409;p12"/>
          <p:cNvPicPr preferRelativeResize="0"/>
          <p:nvPr/>
        </p:nvPicPr>
        <p:blipFill rotWithShape="1">
          <a:blip r:embed="rId3">
            <a:alphaModFix/>
          </a:blip>
          <a:srcRect b="-44" l="0" r="0" t="-44"/>
          <a:stretch/>
        </p:blipFill>
        <p:spPr>
          <a:xfrm>
            <a:off x="5458054" y="4067251"/>
            <a:ext cx="256946" cy="228600"/>
          </a:xfrm>
          <a:prstGeom prst="rect">
            <a:avLst/>
          </a:prstGeom>
          <a:noFill/>
          <a:ln>
            <a:noFill/>
          </a:ln>
        </p:spPr>
      </p:pic>
      <p:sp>
        <p:nvSpPr>
          <p:cNvPr id="410" name="Google Shape;410;p12"/>
          <p:cNvSpPr/>
          <p:nvPr/>
        </p:nvSpPr>
        <p:spPr>
          <a:xfrm>
            <a:off x="8486546" y="3924605"/>
            <a:ext cx="2980944" cy="514807"/>
          </a:xfrm>
          <a:prstGeom prst="roundRect">
            <a:avLst>
              <a:gd fmla="val 32893"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2"/>
          <p:cNvSpPr/>
          <p:nvPr/>
        </p:nvSpPr>
        <p:spPr>
          <a:xfrm>
            <a:off x="5315407" y="4629607"/>
            <a:ext cx="2980944" cy="514807"/>
          </a:xfrm>
          <a:prstGeom prst="roundRect">
            <a:avLst>
              <a:gd fmla="val 32893"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2"/>
          <p:cNvSpPr/>
          <p:nvPr/>
        </p:nvSpPr>
        <p:spPr>
          <a:xfrm>
            <a:off x="8486546" y="4629607"/>
            <a:ext cx="2980944" cy="514807"/>
          </a:xfrm>
          <a:prstGeom prst="roundRect">
            <a:avLst>
              <a:gd fmla="val 32893"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2"/>
          <p:cNvSpPr txBox="1"/>
          <p:nvPr/>
        </p:nvSpPr>
        <p:spPr>
          <a:xfrm>
            <a:off x="5857646" y="4076395"/>
            <a:ext cx="1943100"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Organize content logically</a:t>
            </a:r>
            <a:endParaRPr b="0" i="0" sz="1200" u="none" cap="none" strike="noStrike">
              <a:solidFill>
                <a:schemeClr val="dk1"/>
              </a:solidFill>
              <a:latin typeface="Calibri"/>
              <a:ea typeface="Calibri"/>
              <a:cs typeface="Calibri"/>
              <a:sym typeface="Calibri"/>
            </a:endParaRPr>
          </a:p>
        </p:txBody>
      </p:sp>
      <p:pic>
        <p:nvPicPr>
          <p:cNvPr descr="preencoded.png" id="414" name="Google Shape;414;p12"/>
          <p:cNvPicPr preferRelativeResize="0"/>
          <p:nvPr/>
        </p:nvPicPr>
        <p:blipFill rotWithShape="1">
          <a:blip r:embed="rId4">
            <a:alphaModFix/>
          </a:blip>
          <a:srcRect b="0" l="-80" r="-80" t="0"/>
          <a:stretch/>
        </p:blipFill>
        <p:spPr>
          <a:xfrm>
            <a:off x="8629193" y="4067251"/>
            <a:ext cx="286207" cy="228600"/>
          </a:xfrm>
          <a:prstGeom prst="rect">
            <a:avLst/>
          </a:prstGeom>
          <a:noFill/>
          <a:ln>
            <a:noFill/>
          </a:ln>
        </p:spPr>
      </p:pic>
      <p:sp>
        <p:nvSpPr>
          <p:cNvPr id="415" name="Google Shape;415;p12"/>
          <p:cNvSpPr txBox="1"/>
          <p:nvPr/>
        </p:nvSpPr>
        <p:spPr>
          <a:xfrm>
            <a:off x="9058046" y="4076395"/>
            <a:ext cx="1743761"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Build with Google Sites</a:t>
            </a:r>
            <a:endParaRPr b="0" i="0" sz="1200" u="none" cap="none" strike="noStrike">
              <a:solidFill>
                <a:schemeClr val="dk1"/>
              </a:solidFill>
              <a:latin typeface="Calibri"/>
              <a:ea typeface="Calibri"/>
              <a:cs typeface="Calibri"/>
              <a:sym typeface="Calibri"/>
            </a:endParaRPr>
          </a:p>
        </p:txBody>
      </p:sp>
      <p:pic>
        <p:nvPicPr>
          <p:cNvPr descr="preencoded.png" id="416" name="Google Shape;416;p12"/>
          <p:cNvPicPr preferRelativeResize="0"/>
          <p:nvPr/>
        </p:nvPicPr>
        <p:blipFill rotWithShape="1">
          <a:blip r:embed="rId5">
            <a:alphaModFix/>
          </a:blip>
          <a:srcRect b="0" l="0" r="0" t="0"/>
          <a:stretch/>
        </p:blipFill>
        <p:spPr>
          <a:xfrm>
            <a:off x="5458054" y="4772254"/>
            <a:ext cx="228600" cy="228600"/>
          </a:xfrm>
          <a:prstGeom prst="rect">
            <a:avLst/>
          </a:prstGeom>
          <a:noFill/>
          <a:ln>
            <a:noFill/>
          </a:ln>
        </p:spPr>
      </p:pic>
      <p:sp>
        <p:nvSpPr>
          <p:cNvPr id="417" name="Google Shape;417;p12"/>
          <p:cNvSpPr txBox="1"/>
          <p:nvPr/>
        </p:nvSpPr>
        <p:spPr>
          <a:xfrm>
            <a:off x="5829300" y="4781398"/>
            <a:ext cx="1581912"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Present data visually</a:t>
            </a:r>
            <a:endParaRPr b="0" i="0" sz="1200" u="none" cap="none" strike="noStrike">
              <a:solidFill>
                <a:schemeClr val="dk1"/>
              </a:solidFill>
              <a:latin typeface="Calibri"/>
              <a:ea typeface="Calibri"/>
              <a:cs typeface="Calibri"/>
              <a:sym typeface="Calibri"/>
            </a:endParaRPr>
          </a:p>
        </p:txBody>
      </p:sp>
      <p:pic>
        <p:nvPicPr>
          <p:cNvPr descr="preencoded.png" id="418" name="Google Shape;418;p12"/>
          <p:cNvPicPr preferRelativeResize="0"/>
          <p:nvPr/>
        </p:nvPicPr>
        <p:blipFill rotWithShape="1">
          <a:blip r:embed="rId6">
            <a:alphaModFix/>
          </a:blip>
          <a:srcRect b="0" l="-57" r="-57" t="0"/>
          <a:stretch/>
        </p:blipFill>
        <p:spPr>
          <a:xfrm>
            <a:off x="8629193" y="4772254"/>
            <a:ext cx="200254" cy="228600"/>
          </a:xfrm>
          <a:prstGeom prst="rect">
            <a:avLst/>
          </a:prstGeom>
          <a:noFill/>
          <a:ln>
            <a:noFill/>
          </a:ln>
        </p:spPr>
      </p:pic>
      <p:sp>
        <p:nvSpPr>
          <p:cNvPr id="419" name="Google Shape;419;p12"/>
          <p:cNvSpPr txBox="1"/>
          <p:nvPr/>
        </p:nvSpPr>
        <p:spPr>
          <a:xfrm>
            <a:off x="8972093" y="4781398"/>
            <a:ext cx="2286000"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Showcase education pathways</a:t>
            </a:r>
            <a:endParaRPr b="0" i="0" sz="1200" u="none" cap="none" strike="noStrike">
              <a:solidFill>
                <a:schemeClr val="dk1"/>
              </a:solidFill>
              <a:latin typeface="Calibri"/>
              <a:ea typeface="Calibri"/>
              <a:cs typeface="Calibri"/>
              <a:sym typeface="Calibri"/>
            </a:endParaRPr>
          </a:p>
        </p:txBody>
      </p:sp>
      <p:sp>
        <p:nvSpPr>
          <p:cNvPr id="420" name="Google Shape;420;p12"/>
          <p:cNvSpPr txBox="1"/>
          <p:nvPr/>
        </p:nvSpPr>
        <p:spPr>
          <a:xfrm>
            <a:off x="9570110" y="6409944"/>
            <a:ext cx="116768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000"/>
              <a:buFont typeface="Open Sans"/>
              <a:buNone/>
            </a:pPr>
            <a:r>
              <a:rPr b="0" i="0" lang="en-US" sz="1000" u="none" cap="none" strike="noStrike">
                <a:solidFill>
                  <a:srgbClr val="7F8C8D"/>
                </a:solidFill>
                <a:latin typeface="Open Sans"/>
                <a:ea typeface="Open Sans"/>
                <a:cs typeface="Open Sans"/>
                <a:sym typeface="Open Sans"/>
              </a:rPr>
              <a:t>Canvas Module 3</a:t>
            </a:r>
            <a:endParaRPr b="0" i="0" sz="1000" u="none" cap="none" strike="noStrike">
              <a:solidFill>
                <a:schemeClr val="dk1"/>
              </a:solidFill>
              <a:latin typeface="Calibri"/>
              <a:ea typeface="Calibri"/>
              <a:cs typeface="Calibri"/>
              <a:sym typeface="Calibri"/>
            </a:endParaRPr>
          </a:p>
        </p:txBody>
      </p:sp>
      <p:sp>
        <p:nvSpPr>
          <p:cNvPr id="421" name="Google Shape;421;p12"/>
          <p:cNvSpPr/>
          <p:nvPr/>
        </p:nvSpPr>
        <p:spPr>
          <a:xfrm>
            <a:off x="10726826" y="6334049"/>
            <a:ext cx="1276502" cy="333756"/>
          </a:xfrm>
          <a:prstGeom prst="roundRect">
            <a:avLst>
              <a:gd fmla="val 156556" name="adj"/>
            </a:avLst>
          </a:prstGeom>
          <a:solidFill>
            <a:srgbClr val="4A90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2" name="Google Shape;422;p12"/>
          <p:cNvPicPr preferRelativeResize="0"/>
          <p:nvPr/>
        </p:nvPicPr>
        <p:blipFill rotWithShape="1">
          <a:blip r:embed="rId7">
            <a:alphaModFix/>
          </a:blip>
          <a:srcRect b="-1100" l="0" r="0" t="-1100"/>
          <a:stretch/>
        </p:blipFill>
        <p:spPr>
          <a:xfrm>
            <a:off x="10870387" y="6436462"/>
            <a:ext cx="114300" cy="133502"/>
          </a:xfrm>
          <a:prstGeom prst="rect">
            <a:avLst/>
          </a:prstGeom>
          <a:noFill/>
          <a:ln>
            <a:noFill/>
          </a:ln>
        </p:spPr>
      </p:pic>
      <p:sp>
        <p:nvSpPr>
          <p:cNvPr id="423" name="Google Shape;423;p12"/>
          <p:cNvSpPr txBox="1"/>
          <p:nvPr/>
        </p:nvSpPr>
        <p:spPr>
          <a:xfrm>
            <a:off x="10984687" y="6409944"/>
            <a:ext cx="97657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000"/>
              <a:buFont typeface="Open Sans"/>
              <a:buNone/>
            </a:pPr>
            <a:r>
              <a:rPr b="1" i="0" lang="en-US" sz="1000" u="none" cap="none" strike="noStrike">
                <a:solidFill>
                  <a:srgbClr val="FFFFFF"/>
                </a:solidFill>
                <a:latin typeface="Open Sans"/>
                <a:ea typeface="Open Sans"/>
                <a:cs typeface="Open Sans"/>
                <a:sym typeface="Open Sans"/>
              </a:rPr>
              <a:t>Start Building</a:t>
            </a:r>
            <a:endParaRPr b="0" i="0" sz="1000" u="none" cap="none" strike="noStrike">
              <a:solidFill>
                <a:schemeClr val="dk1"/>
              </a:solidFill>
              <a:latin typeface="Calibri"/>
              <a:ea typeface="Calibri"/>
              <a:cs typeface="Calibri"/>
              <a:sym typeface="Calibri"/>
            </a:endParaRPr>
          </a:p>
        </p:txBody>
      </p:sp>
      <p:sp>
        <p:nvSpPr>
          <p:cNvPr id="424" name="Google Shape;424;p12"/>
          <p:cNvSpPr/>
          <p:nvPr/>
        </p:nvSpPr>
        <p:spPr>
          <a:xfrm>
            <a:off x="-1904695" y="-1904695"/>
            <a:ext cx="4762195" cy="4762195"/>
          </a:xfrm>
          <a:prstGeom prst="ellipse">
            <a:avLst/>
          </a:prstGeom>
          <a:solidFill>
            <a:srgbClr val="4A90E2">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2"/>
          <p:cNvSpPr/>
          <p:nvPr/>
        </p:nvSpPr>
        <p:spPr>
          <a:xfrm>
            <a:off x="9810598" y="4476902"/>
            <a:ext cx="3810305" cy="3810305"/>
          </a:xfrm>
          <a:prstGeom prst="ellipse">
            <a:avLst/>
          </a:prstGeom>
          <a:solidFill>
            <a:srgbClr val="E44D26">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2"/>
          <p:cNvSpPr/>
          <p:nvPr/>
        </p:nvSpPr>
        <p:spPr>
          <a:xfrm>
            <a:off x="1181405" y="2000707"/>
            <a:ext cx="2857500" cy="2857500"/>
          </a:xfrm>
          <a:prstGeom prst="ellipse">
            <a:avLst/>
          </a:prstGeom>
          <a:solidFill>
            <a:srgbClr val="F8F9FA"/>
          </a:solidFill>
          <a:ln cap="flat" cmpd="sng" w="254000">
            <a:solidFill>
              <a:srgbClr val="4A90E2">
                <a:alpha val="20000"/>
              </a:srgbClr>
            </a:solidFill>
            <a:prstDash val="solid"/>
            <a:round/>
            <a:headEnd len="sm" w="sm" type="none"/>
            <a:tailEnd len="sm" w="sm" type="none"/>
          </a:ln>
          <a:effectLst>
            <a:outerShdw blurRad="292100" rotWithShape="0" algn="bl" dir="5400000" dist="1016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2"/>
          <p:cNvSpPr txBox="1"/>
          <p:nvPr/>
        </p:nvSpPr>
        <p:spPr>
          <a:xfrm>
            <a:off x="2102206" y="2381098"/>
            <a:ext cx="2305202" cy="20866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90E2"/>
              </a:buClr>
              <a:buSzPts val="13500"/>
              <a:buFont typeface="Montserrat"/>
              <a:buNone/>
            </a:pPr>
            <a:r>
              <a:rPr b="1" i="0" lang="en-US" sz="13500" u="none" cap="none" strike="noStrike">
                <a:solidFill>
                  <a:srgbClr val="4A90E2"/>
                </a:solidFill>
                <a:latin typeface="Montserrat"/>
                <a:ea typeface="Montserrat"/>
                <a:cs typeface="Montserrat"/>
                <a:sym typeface="Montserrat"/>
              </a:rPr>
              <a:t>3</a:t>
            </a:r>
            <a:endParaRPr b="0" i="0" sz="135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13"/>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3"/>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3"/>
          <p:cNvSpPr/>
          <p:nvPr/>
        </p:nvSpPr>
        <p:spPr>
          <a:xfrm>
            <a:off x="0" y="0"/>
            <a:ext cx="12191695" cy="114300"/>
          </a:xfrm>
          <a:prstGeom prst="rect">
            <a:avLst/>
          </a:prstGeom>
          <a:solidFill>
            <a:srgbClr val="3498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3"/>
          <p:cNvSpPr/>
          <p:nvPr/>
        </p:nvSpPr>
        <p:spPr>
          <a:xfrm>
            <a:off x="9334195" y="-952805"/>
            <a:ext cx="3810305" cy="3810305"/>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3"/>
          <p:cNvSpPr/>
          <p:nvPr/>
        </p:nvSpPr>
        <p:spPr>
          <a:xfrm>
            <a:off x="-476402" y="4953305"/>
            <a:ext cx="2381098" cy="2381098"/>
          </a:xfrm>
          <a:prstGeom prst="ellipse">
            <a:avLst/>
          </a:prstGeom>
          <a:solidFill>
            <a:srgbClr val="2ECC71">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8" name="Google Shape;438;p13"/>
          <p:cNvPicPr preferRelativeResize="0"/>
          <p:nvPr/>
        </p:nvPicPr>
        <p:blipFill rotWithShape="1">
          <a:blip r:embed="rId3">
            <a:alphaModFix/>
          </a:blip>
          <a:srcRect b="0" l="0" r="0" t="0"/>
          <a:stretch/>
        </p:blipFill>
        <p:spPr>
          <a:xfrm>
            <a:off x="1247242" y="466344"/>
            <a:ext cx="342900" cy="342900"/>
          </a:xfrm>
          <a:prstGeom prst="rect">
            <a:avLst/>
          </a:prstGeom>
          <a:noFill/>
          <a:ln>
            <a:noFill/>
          </a:ln>
        </p:spPr>
      </p:pic>
      <p:sp>
        <p:nvSpPr>
          <p:cNvPr id="439" name="Google Shape;439;p13"/>
          <p:cNvSpPr txBox="1"/>
          <p:nvPr/>
        </p:nvSpPr>
        <p:spPr>
          <a:xfrm>
            <a:off x="1732788" y="381305"/>
            <a:ext cx="9535363" cy="5148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3300"/>
              <a:buFont typeface="Montserrat"/>
              <a:buNone/>
            </a:pPr>
            <a:r>
              <a:rPr b="1" i="0" lang="en-US" sz="3300" u="none" cap="none" strike="noStrike">
                <a:solidFill>
                  <a:srgbClr val="2C3E50"/>
                </a:solidFill>
                <a:latin typeface="Montserrat"/>
                <a:ea typeface="Montserrat"/>
                <a:cs typeface="Montserrat"/>
                <a:sym typeface="Montserrat"/>
              </a:rPr>
              <a:t>Bell Ringer: What Makes a Good Website?</a:t>
            </a:r>
            <a:endParaRPr b="0" i="0" sz="3300" u="none" cap="none" strike="noStrike">
              <a:solidFill>
                <a:schemeClr val="dk1"/>
              </a:solidFill>
              <a:latin typeface="Calibri"/>
              <a:ea typeface="Calibri"/>
              <a:cs typeface="Calibri"/>
              <a:sym typeface="Calibri"/>
            </a:endParaRPr>
          </a:p>
        </p:txBody>
      </p:sp>
      <p:sp>
        <p:nvSpPr>
          <p:cNvPr id="440" name="Google Shape;440;p13"/>
          <p:cNvSpPr/>
          <p:nvPr/>
        </p:nvSpPr>
        <p:spPr>
          <a:xfrm>
            <a:off x="5524805" y="1276502"/>
            <a:ext cx="1143000" cy="981151"/>
          </a:xfrm>
          <a:prstGeom prst="ellipse">
            <a:avLst/>
          </a:prstGeom>
          <a:solidFill>
            <a:srgbClr val="FFFFFF"/>
          </a:solidFill>
          <a:ln cap="flat" cmpd="sng" w="50800">
            <a:solidFill>
              <a:srgbClr val="3498DB"/>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3"/>
          <p:cNvSpPr txBox="1"/>
          <p:nvPr/>
        </p:nvSpPr>
        <p:spPr>
          <a:xfrm>
            <a:off x="5716829" y="1554480"/>
            <a:ext cx="1019556"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2700"/>
              <a:buFont typeface="Montserrat"/>
              <a:buNone/>
            </a:pPr>
            <a:r>
              <a:rPr b="1" i="0" lang="en-US" sz="2700" u="none" cap="none" strike="noStrike">
                <a:solidFill>
                  <a:srgbClr val="3498DB"/>
                </a:solidFill>
                <a:latin typeface="Montserrat"/>
                <a:ea typeface="Montserrat"/>
                <a:cs typeface="Montserrat"/>
                <a:sym typeface="Montserrat"/>
              </a:rPr>
              <a:t>3:00</a:t>
            </a:r>
            <a:endParaRPr b="0" i="0" sz="2700" u="none" cap="none" strike="noStrike">
              <a:solidFill>
                <a:schemeClr val="dk1"/>
              </a:solidFill>
              <a:latin typeface="Calibri"/>
              <a:ea typeface="Calibri"/>
              <a:cs typeface="Calibri"/>
              <a:sym typeface="Calibri"/>
            </a:endParaRPr>
          </a:p>
        </p:txBody>
      </p:sp>
      <p:sp>
        <p:nvSpPr>
          <p:cNvPr id="442" name="Google Shape;442;p13"/>
          <p:cNvSpPr/>
          <p:nvPr/>
        </p:nvSpPr>
        <p:spPr>
          <a:xfrm>
            <a:off x="2286000" y="2537460"/>
            <a:ext cx="7619695" cy="3562502"/>
          </a:xfrm>
          <a:prstGeom prst="roundRect">
            <a:avLst>
              <a:gd fmla="val 1029" name="adj"/>
            </a:avLst>
          </a:prstGeom>
          <a:solidFill>
            <a:srgbClr val="FFFFFF"/>
          </a:solidFill>
          <a:ln>
            <a:noFill/>
          </a:ln>
          <a:effectLst>
            <a:outerShdw blurRad="152400" rotWithShape="0" algn="bl" dir="5400000" dist="76200">
              <a:srgbClr val="000000">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3"/>
          <p:cNvSpPr txBox="1"/>
          <p:nvPr/>
        </p:nvSpPr>
        <p:spPr>
          <a:xfrm>
            <a:off x="2865730" y="2841955"/>
            <a:ext cx="6696151"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2400"/>
              <a:buFont typeface="Montserrat"/>
              <a:buNone/>
            </a:pPr>
            <a:r>
              <a:rPr b="1" i="0" lang="en-US" sz="2400" u="none" cap="none" strike="noStrike">
                <a:solidFill>
                  <a:srgbClr val="2C3E50"/>
                </a:solidFill>
                <a:latin typeface="Montserrat"/>
                <a:ea typeface="Montserrat"/>
                <a:cs typeface="Montserrat"/>
                <a:sym typeface="Montserrat"/>
              </a:rPr>
              <a:t>Share and discuss: What features make a website enjoyable to view and use?</a:t>
            </a:r>
            <a:endParaRPr b="0" i="0" sz="2400" u="none" cap="none" strike="noStrike">
              <a:solidFill>
                <a:schemeClr val="dk1"/>
              </a:solidFill>
              <a:latin typeface="Calibri"/>
              <a:ea typeface="Calibri"/>
              <a:cs typeface="Calibri"/>
              <a:sym typeface="Calibri"/>
            </a:endParaRPr>
          </a:p>
        </p:txBody>
      </p:sp>
      <p:sp>
        <p:nvSpPr>
          <p:cNvPr id="444" name="Google Shape;444;p13"/>
          <p:cNvSpPr txBox="1"/>
          <p:nvPr/>
        </p:nvSpPr>
        <p:spPr>
          <a:xfrm>
            <a:off x="3036722" y="3933749"/>
            <a:ext cx="6268212" cy="56235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500"/>
              <a:buFont typeface="Open Sans"/>
              <a:buNone/>
            </a:pPr>
            <a:r>
              <a:rPr b="0" i="0" lang="en-US" sz="1500" u="none" cap="none" strike="noStrike">
                <a:solidFill>
                  <a:srgbClr val="5D6D7E"/>
                </a:solidFill>
                <a:latin typeface="Open Sans"/>
                <a:ea typeface="Open Sans"/>
                <a:cs typeface="Open Sans"/>
                <a:sym typeface="Open Sans"/>
              </a:rPr>
              <a:t>Think about websites you visit frequently. What elements make them effective, user-friendly, and professional?</a:t>
            </a:r>
            <a:endParaRPr b="0" i="0" sz="1500" u="none" cap="none" strike="noStrike">
              <a:solidFill>
                <a:schemeClr val="dk1"/>
              </a:solidFill>
              <a:latin typeface="Calibri"/>
              <a:ea typeface="Calibri"/>
              <a:cs typeface="Calibri"/>
              <a:sym typeface="Calibri"/>
            </a:endParaRPr>
          </a:p>
        </p:txBody>
      </p:sp>
      <p:sp>
        <p:nvSpPr>
          <p:cNvPr id="445" name="Google Shape;445;p13"/>
          <p:cNvSpPr/>
          <p:nvPr/>
        </p:nvSpPr>
        <p:spPr>
          <a:xfrm>
            <a:off x="2762402" y="4714646"/>
            <a:ext cx="2095805" cy="1095451"/>
          </a:xfrm>
          <a:prstGeom prst="roundRect">
            <a:avLst>
              <a:gd fmla="val 5807"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3"/>
          <p:cNvSpPr/>
          <p:nvPr/>
        </p:nvSpPr>
        <p:spPr>
          <a:xfrm>
            <a:off x="2762402" y="4714646"/>
            <a:ext cx="38405" cy="1095451"/>
          </a:xfrm>
          <a:prstGeom prst="rect">
            <a:avLst/>
          </a:prstGeom>
          <a:solidFill>
            <a:srgbClr val="3498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3"/>
          <p:cNvSpPr/>
          <p:nvPr/>
        </p:nvSpPr>
        <p:spPr>
          <a:xfrm>
            <a:off x="5048402" y="4714646"/>
            <a:ext cx="2095805" cy="1095451"/>
          </a:xfrm>
          <a:prstGeom prst="roundRect">
            <a:avLst>
              <a:gd fmla="val 5807"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3"/>
          <p:cNvSpPr/>
          <p:nvPr/>
        </p:nvSpPr>
        <p:spPr>
          <a:xfrm>
            <a:off x="5048402" y="4714646"/>
            <a:ext cx="38405" cy="1095451"/>
          </a:xfrm>
          <a:prstGeom prst="rect">
            <a:avLst/>
          </a:prstGeom>
          <a:solidFill>
            <a:srgbClr val="3498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3"/>
          <p:cNvSpPr/>
          <p:nvPr/>
        </p:nvSpPr>
        <p:spPr>
          <a:xfrm>
            <a:off x="7334402" y="4714646"/>
            <a:ext cx="2095805" cy="1095451"/>
          </a:xfrm>
          <a:prstGeom prst="roundRect">
            <a:avLst>
              <a:gd fmla="val 5807"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3"/>
          <p:cNvSpPr/>
          <p:nvPr/>
        </p:nvSpPr>
        <p:spPr>
          <a:xfrm>
            <a:off x="7334402" y="4714646"/>
            <a:ext cx="38405" cy="1095451"/>
          </a:xfrm>
          <a:prstGeom prst="rect">
            <a:avLst/>
          </a:prstGeom>
          <a:solidFill>
            <a:srgbClr val="3498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3"/>
          <p:cNvSpPr txBox="1"/>
          <p:nvPr/>
        </p:nvSpPr>
        <p:spPr>
          <a:xfrm>
            <a:off x="2943454" y="4858207"/>
            <a:ext cx="1334110"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200"/>
              <a:buFont typeface="Open Sans"/>
              <a:buNone/>
            </a:pPr>
            <a:r>
              <a:rPr b="1" i="0" lang="en-US" sz="1200" u="none" cap="none" strike="noStrike">
                <a:solidFill>
                  <a:srgbClr val="3498DB"/>
                </a:solidFill>
                <a:latin typeface="Open Sans"/>
                <a:ea typeface="Open Sans"/>
                <a:cs typeface="Open Sans"/>
                <a:sym typeface="Open Sans"/>
              </a:rPr>
              <a:t>Design Elements</a:t>
            </a:r>
            <a:endParaRPr b="0" i="0" sz="1200" u="none" cap="none" strike="noStrike">
              <a:solidFill>
                <a:schemeClr val="dk1"/>
              </a:solidFill>
              <a:latin typeface="Calibri"/>
              <a:ea typeface="Calibri"/>
              <a:cs typeface="Calibri"/>
              <a:sym typeface="Calibri"/>
            </a:endParaRPr>
          </a:p>
        </p:txBody>
      </p:sp>
      <p:sp>
        <p:nvSpPr>
          <p:cNvPr id="452" name="Google Shape;452;p13"/>
          <p:cNvSpPr txBox="1"/>
          <p:nvPr/>
        </p:nvSpPr>
        <p:spPr>
          <a:xfrm>
            <a:off x="5229454" y="4858207"/>
            <a:ext cx="1305763"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200"/>
              <a:buFont typeface="Open Sans"/>
              <a:buNone/>
            </a:pPr>
            <a:r>
              <a:rPr b="1" i="0" lang="en-US" sz="1200" u="none" cap="none" strike="noStrike">
                <a:solidFill>
                  <a:srgbClr val="3498DB"/>
                </a:solidFill>
                <a:latin typeface="Open Sans"/>
                <a:ea typeface="Open Sans"/>
                <a:cs typeface="Open Sans"/>
                <a:sym typeface="Open Sans"/>
              </a:rPr>
              <a:t>User Experience</a:t>
            </a:r>
            <a:endParaRPr b="0" i="0" sz="1200" u="none" cap="none" strike="noStrike">
              <a:solidFill>
                <a:schemeClr val="dk1"/>
              </a:solidFill>
              <a:latin typeface="Calibri"/>
              <a:ea typeface="Calibri"/>
              <a:cs typeface="Calibri"/>
              <a:sym typeface="Calibri"/>
            </a:endParaRPr>
          </a:p>
        </p:txBody>
      </p:sp>
      <p:sp>
        <p:nvSpPr>
          <p:cNvPr id="453" name="Google Shape;453;p13"/>
          <p:cNvSpPr txBox="1"/>
          <p:nvPr/>
        </p:nvSpPr>
        <p:spPr>
          <a:xfrm>
            <a:off x="7515454" y="4858207"/>
            <a:ext cx="1286561"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200"/>
              <a:buFont typeface="Open Sans"/>
              <a:buNone/>
            </a:pPr>
            <a:r>
              <a:rPr b="1" i="0" lang="en-US" sz="1200" u="none" cap="none" strike="noStrike">
                <a:solidFill>
                  <a:srgbClr val="3498DB"/>
                </a:solidFill>
                <a:latin typeface="Open Sans"/>
                <a:ea typeface="Open Sans"/>
                <a:cs typeface="Open Sans"/>
                <a:sym typeface="Open Sans"/>
              </a:rPr>
              <a:t>Content Quality</a:t>
            </a:r>
            <a:endParaRPr b="0" i="0" sz="1200" u="none" cap="none" strike="noStrike">
              <a:solidFill>
                <a:schemeClr val="dk1"/>
              </a:solidFill>
              <a:latin typeface="Calibri"/>
              <a:ea typeface="Calibri"/>
              <a:cs typeface="Calibri"/>
              <a:sym typeface="Calibri"/>
            </a:endParaRPr>
          </a:p>
        </p:txBody>
      </p:sp>
      <p:sp>
        <p:nvSpPr>
          <p:cNvPr id="454" name="Google Shape;454;p13"/>
          <p:cNvSpPr txBox="1"/>
          <p:nvPr/>
        </p:nvSpPr>
        <p:spPr>
          <a:xfrm>
            <a:off x="2943454" y="5124298"/>
            <a:ext cx="1834286" cy="54315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Layout, colors, fonts, images, and overall visual appeal that engages visitors</a:t>
            </a:r>
            <a:endParaRPr b="0" i="0" sz="1000" u="none" cap="none" strike="noStrike">
              <a:solidFill>
                <a:schemeClr val="dk1"/>
              </a:solidFill>
              <a:latin typeface="Calibri"/>
              <a:ea typeface="Calibri"/>
              <a:cs typeface="Calibri"/>
              <a:sym typeface="Calibri"/>
            </a:endParaRPr>
          </a:p>
        </p:txBody>
      </p:sp>
      <p:sp>
        <p:nvSpPr>
          <p:cNvPr id="455" name="Google Shape;455;p13"/>
          <p:cNvSpPr txBox="1"/>
          <p:nvPr/>
        </p:nvSpPr>
        <p:spPr>
          <a:xfrm>
            <a:off x="5229454" y="5124298"/>
            <a:ext cx="1739189" cy="54315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Navigation, loading speed, organization, and ease of finding information</a:t>
            </a:r>
            <a:endParaRPr b="0" i="0" sz="1000" u="none" cap="none" strike="noStrike">
              <a:solidFill>
                <a:schemeClr val="dk1"/>
              </a:solidFill>
              <a:latin typeface="Calibri"/>
              <a:ea typeface="Calibri"/>
              <a:cs typeface="Calibri"/>
              <a:sym typeface="Calibri"/>
            </a:endParaRPr>
          </a:p>
        </p:txBody>
      </p:sp>
      <p:sp>
        <p:nvSpPr>
          <p:cNvPr id="456" name="Google Shape;456;p13"/>
          <p:cNvSpPr txBox="1"/>
          <p:nvPr/>
        </p:nvSpPr>
        <p:spPr>
          <a:xfrm>
            <a:off x="7515454" y="5124298"/>
            <a:ext cx="1871777" cy="54315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Clear information, error-free text, relevant visuals, and professional tone</a:t>
            </a:r>
            <a:endParaRPr b="0" i="0" sz="1000" u="none" cap="none" strike="noStrike">
              <a:solidFill>
                <a:schemeClr val="dk1"/>
              </a:solidFill>
              <a:latin typeface="Calibri"/>
              <a:ea typeface="Calibri"/>
              <a:cs typeface="Calibri"/>
              <a:sym typeface="Calibri"/>
            </a:endParaRPr>
          </a:p>
        </p:txBody>
      </p:sp>
      <p:sp>
        <p:nvSpPr>
          <p:cNvPr id="457" name="Google Shape;457;p13"/>
          <p:cNvSpPr txBox="1"/>
          <p:nvPr/>
        </p:nvSpPr>
        <p:spPr>
          <a:xfrm>
            <a:off x="3214116" y="6458407"/>
            <a:ext cx="5886907"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200"/>
              <a:buFont typeface="Open Sans"/>
              <a:buNone/>
            </a:pPr>
            <a:r>
              <a:rPr b="0" i="0" lang="en-US" sz="1200" u="none" cap="none" strike="noStrike">
                <a:solidFill>
                  <a:srgbClr val="7F8C8D"/>
                </a:solidFill>
                <a:latin typeface="Open Sans"/>
                <a:ea typeface="Open Sans"/>
                <a:cs typeface="Open Sans"/>
                <a:sym typeface="Open Sans"/>
              </a:rPr>
              <a:t>This activity prepares you for creating your own career research website in Step 3</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14"/>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4"/>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4"/>
          <p:cNvSpPr/>
          <p:nvPr/>
        </p:nvSpPr>
        <p:spPr>
          <a:xfrm>
            <a:off x="0" y="0"/>
            <a:ext cx="12191695" cy="114300"/>
          </a:xfrm>
          <a:prstGeom prst="rect">
            <a:avLst/>
          </a:prstGeom>
          <a:solidFill>
            <a:srgbClr val="4A90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4"/>
          <p:cNvSpPr/>
          <p:nvPr/>
        </p:nvSpPr>
        <p:spPr>
          <a:xfrm>
            <a:off x="9810598" y="-1429207"/>
            <a:ext cx="3810305" cy="3810305"/>
          </a:xfrm>
          <a:prstGeom prst="ellipse">
            <a:avLst/>
          </a:prstGeom>
          <a:solidFill>
            <a:srgbClr val="4A90E2">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4"/>
          <p:cNvSpPr/>
          <p:nvPr/>
        </p:nvSpPr>
        <p:spPr>
          <a:xfrm>
            <a:off x="-476402" y="4953305"/>
            <a:ext cx="2381098" cy="2381098"/>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4"/>
          <p:cNvSpPr/>
          <p:nvPr/>
        </p:nvSpPr>
        <p:spPr>
          <a:xfrm>
            <a:off x="11658600" y="190195"/>
            <a:ext cx="342900" cy="342900"/>
          </a:xfrm>
          <a:prstGeom prst="ellipse">
            <a:avLst/>
          </a:prstGeom>
          <a:solidFill>
            <a:srgbClr val="4A90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4"/>
          <p:cNvSpPr txBox="1"/>
          <p:nvPr/>
        </p:nvSpPr>
        <p:spPr>
          <a:xfrm>
            <a:off x="11779301" y="256946"/>
            <a:ext cx="234086"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00"/>
              <a:buFont typeface="Montserrat"/>
              <a:buNone/>
            </a:pPr>
            <a:r>
              <a:rPr b="1" i="0" lang="en-US" sz="1300" u="none" cap="none" strike="noStrike">
                <a:solidFill>
                  <a:srgbClr val="FFFFFF"/>
                </a:solidFill>
                <a:latin typeface="Montserrat"/>
                <a:ea typeface="Montserrat"/>
                <a:cs typeface="Montserrat"/>
                <a:sym typeface="Montserrat"/>
              </a:rPr>
              <a:t>3</a:t>
            </a:r>
            <a:endParaRPr b="0" i="0" sz="1300" u="none" cap="none" strike="noStrike">
              <a:solidFill>
                <a:schemeClr val="dk1"/>
              </a:solidFill>
              <a:latin typeface="Calibri"/>
              <a:ea typeface="Calibri"/>
              <a:cs typeface="Calibri"/>
              <a:sym typeface="Calibri"/>
            </a:endParaRPr>
          </a:p>
        </p:txBody>
      </p:sp>
      <p:sp>
        <p:nvSpPr>
          <p:cNvPr id="470" name="Google Shape;470;p14"/>
          <p:cNvSpPr txBox="1"/>
          <p:nvPr/>
        </p:nvSpPr>
        <p:spPr>
          <a:xfrm>
            <a:off x="286207" y="476402"/>
            <a:ext cx="5996635" cy="9912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3100"/>
              <a:buFont typeface="Montserrat"/>
              <a:buNone/>
            </a:pPr>
            <a:r>
              <a:rPr b="1" i="0" lang="en-US" sz="3100" u="none" cap="none" strike="noStrike">
                <a:solidFill>
                  <a:srgbClr val="2C3E50"/>
                </a:solidFill>
                <a:latin typeface="Montserrat"/>
                <a:ea typeface="Montserrat"/>
                <a:cs typeface="Montserrat"/>
                <a:sym typeface="Montserrat"/>
              </a:rPr>
              <a:t>Step 3: </a:t>
            </a:r>
            <a:r>
              <a:rPr b="1" lang="en-US" sz="3100">
                <a:solidFill>
                  <a:srgbClr val="2C3E50"/>
                </a:solidFill>
                <a:latin typeface="Montserrat"/>
                <a:ea typeface="Montserrat"/>
                <a:cs typeface="Montserrat"/>
                <a:sym typeface="Montserrat"/>
              </a:rPr>
              <a:t>Website</a:t>
            </a:r>
            <a:endParaRPr b="0" i="0" sz="3100" u="none" cap="none" strike="noStrike">
              <a:solidFill>
                <a:schemeClr val="dk1"/>
              </a:solidFill>
              <a:latin typeface="Calibri"/>
              <a:ea typeface="Calibri"/>
              <a:cs typeface="Calibri"/>
              <a:sym typeface="Calibri"/>
            </a:endParaRPr>
          </a:p>
        </p:txBody>
      </p:sp>
      <p:sp>
        <p:nvSpPr>
          <p:cNvPr id="471" name="Google Shape;471;p14"/>
          <p:cNvSpPr txBox="1"/>
          <p:nvPr/>
        </p:nvSpPr>
        <p:spPr>
          <a:xfrm>
            <a:off x="286200" y="1324188"/>
            <a:ext cx="4379100" cy="886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500"/>
              <a:buFont typeface="Open Sans"/>
              <a:buNone/>
            </a:pPr>
            <a:r>
              <a:rPr b="0" i="0" lang="en-US" sz="1500" u="none" cap="none" strike="noStrike">
                <a:solidFill>
                  <a:srgbClr val="5D6D7E"/>
                </a:solidFill>
                <a:latin typeface="Open Sans"/>
                <a:ea typeface="Open Sans"/>
                <a:cs typeface="Open Sans"/>
                <a:sym typeface="Open Sans"/>
              </a:rPr>
              <a:t>Create a well-organized website that presents your career research in an accessible and engaging format using Google Sites.</a:t>
            </a:r>
            <a:endParaRPr b="0" i="0" sz="1500" u="none" cap="none" strike="noStrike">
              <a:solidFill>
                <a:schemeClr val="dk1"/>
              </a:solidFill>
              <a:latin typeface="Calibri"/>
              <a:ea typeface="Calibri"/>
              <a:cs typeface="Calibri"/>
              <a:sym typeface="Calibri"/>
            </a:endParaRPr>
          </a:p>
        </p:txBody>
      </p:sp>
      <p:sp>
        <p:nvSpPr>
          <p:cNvPr id="472" name="Google Shape;472;p14"/>
          <p:cNvSpPr txBox="1"/>
          <p:nvPr/>
        </p:nvSpPr>
        <p:spPr>
          <a:xfrm>
            <a:off x="286207" y="2514600"/>
            <a:ext cx="3896258" cy="2770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90E2"/>
              </a:buClr>
              <a:buSzPts val="1800"/>
              <a:buFont typeface="Montserrat"/>
              <a:buNone/>
            </a:pPr>
            <a:r>
              <a:rPr b="1" i="0" lang="en-US" sz="1800" u="none" cap="none" strike="noStrike">
                <a:solidFill>
                  <a:srgbClr val="4A90E2"/>
                </a:solidFill>
                <a:latin typeface="Montserrat"/>
                <a:ea typeface="Montserrat"/>
                <a:cs typeface="Montserrat"/>
                <a:sym typeface="Montserrat"/>
              </a:rPr>
              <a:t>Website Content Requirements</a:t>
            </a:r>
            <a:endParaRPr b="0" i="0" sz="1800" u="none" cap="none" strike="noStrike">
              <a:solidFill>
                <a:schemeClr val="dk1"/>
              </a:solidFill>
              <a:latin typeface="Calibri"/>
              <a:ea typeface="Calibri"/>
              <a:cs typeface="Calibri"/>
              <a:sym typeface="Calibri"/>
            </a:endParaRPr>
          </a:p>
        </p:txBody>
      </p:sp>
      <p:sp>
        <p:nvSpPr>
          <p:cNvPr id="473" name="Google Shape;473;p14"/>
          <p:cNvSpPr/>
          <p:nvPr/>
        </p:nvSpPr>
        <p:spPr>
          <a:xfrm>
            <a:off x="286201" y="2933400"/>
            <a:ext cx="6110100" cy="2019000"/>
          </a:xfrm>
          <a:prstGeom prst="roundRect">
            <a:avLst>
              <a:gd fmla="val 2136"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4"/>
          <p:cNvSpPr/>
          <p:nvPr/>
        </p:nvSpPr>
        <p:spPr>
          <a:xfrm>
            <a:off x="428854" y="3076956"/>
            <a:ext cx="476402" cy="476402"/>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5" name="Google Shape;475;p14"/>
          <p:cNvPicPr preferRelativeResize="0"/>
          <p:nvPr/>
        </p:nvPicPr>
        <p:blipFill rotWithShape="1">
          <a:blip r:embed="rId3">
            <a:alphaModFix/>
          </a:blip>
          <a:srcRect b="0" l="0" r="0" t="0"/>
          <a:stretch/>
        </p:blipFill>
        <p:spPr>
          <a:xfrm>
            <a:off x="552298" y="3200400"/>
            <a:ext cx="228600" cy="228600"/>
          </a:xfrm>
          <a:prstGeom prst="rect">
            <a:avLst/>
          </a:prstGeom>
          <a:noFill/>
          <a:ln>
            <a:noFill/>
          </a:ln>
        </p:spPr>
      </p:pic>
      <p:sp>
        <p:nvSpPr>
          <p:cNvPr id="476" name="Google Shape;476;p14"/>
          <p:cNvSpPr txBox="1"/>
          <p:nvPr/>
        </p:nvSpPr>
        <p:spPr>
          <a:xfrm>
            <a:off x="1047902" y="3076956"/>
            <a:ext cx="2462479"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Career Research Elements</a:t>
            </a:r>
            <a:endParaRPr b="0" i="0" sz="1300" u="none" cap="none" strike="noStrike">
              <a:solidFill>
                <a:schemeClr val="dk1"/>
              </a:solidFill>
              <a:latin typeface="Calibri"/>
              <a:ea typeface="Calibri"/>
              <a:cs typeface="Calibri"/>
              <a:sym typeface="Calibri"/>
            </a:endParaRPr>
          </a:p>
        </p:txBody>
      </p:sp>
      <p:sp>
        <p:nvSpPr>
          <p:cNvPr id="477" name="Google Shape;477;p14"/>
          <p:cNvSpPr txBox="1"/>
          <p:nvPr/>
        </p:nvSpPr>
        <p:spPr>
          <a:xfrm>
            <a:off x="1047902" y="3333902"/>
            <a:ext cx="5348326"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Your website must include the following components from your research worksheet:</a:t>
            </a:r>
            <a:endParaRPr b="0" i="0" sz="1000" u="none" cap="none" strike="noStrike">
              <a:solidFill>
                <a:schemeClr val="dk1"/>
              </a:solidFill>
              <a:latin typeface="Calibri"/>
              <a:ea typeface="Calibri"/>
              <a:cs typeface="Calibri"/>
              <a:sym typeface="Calibri"/>
            </a:endParaRPr>
          </a:p>
        </p:txBody>
      </p:sp>
      <p:sp>
        <p:nvSpPr>
          <p:cNvPr id="478" name="Google Shape;478;p14"/>
          <p:cNvSpPr/>
          <p:nvPr/>
        </p:nvSpPr>
        <p:spPr>
          <a:xfrm>
            <a:off x="1047902" y="3615538"/>
            <a:ext cx="1990649"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9" name="Google Shape;479;p14"/>
          <p:cNvPicPr preferRelativeResize="0"/>
          <p:nvPr/>
        </p:nvPicPr>
        <p:blipFill rotWithShape="1">
          <a:blip r:embed="rId4">
            <a:alphaModFix/>
          </a:blip>
          <a:srcRect b="0" l="0" r="0" t="0"/>
          <a:stretch/>
        </p:blipFill>
        <p:spPr>
          <a:xfrm>
            <a:off x="1162202" y="3715207"/>
            <a:ext cx="133502" cy="133502"/>
          </a:xfrm>
          <a:prstGeom prst="rect">
            <a:avLst/>
          </a:prstGeom>
          <a:noFill/>
          <a:ln>
            <a:noFill/>
          </a:ln>
        </p:spPr>
      </p:pic>
      <p:sp>
        <p:nvSpPr>
          <p:cNvPr id="480" name="Google Shape;480;p14"/>
          <p:cNvSpPr/>
          <p:nvPr/>
        </p:nvSpPr>
        <p:spPr>
          <a:xfrm>
            <a:off x="286201" y="5139850"/>
            <a:ext cx="6110100" cy="1591200"/>
          </a:xfrm>
          <a:prstGeom prst="roundRect">
            <a:avLst>
              <a:gd fmla="val 3441"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4"/>
          <p:cNvSpPr/>
          <p:nvPr/>
        </p:nvSpPr>
        <p:spPr>
          <a:xfrm>
            <a:off x="3131820" y="3615538"/>
            <a:ext cx="1533449"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4"/>
          <p:cNvSpPr/>
          <p:nvPr/>
        </p:nvSpPr>
        <p:spPr>
          <a:xfrm>
            <a:off x="2317090" y="4044391"/>
            <a:ext cx="1514246"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4"/>
          <p:cNvSpPr txBox="1"/>
          <p:nvPr/>
        </p:nvSpPr>
        <p:spPr>
          <a:xfrm>
            <a:off x="1295705" y="3691433"/>
            <a:ext cx="1729130"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Why you chose this career</a:t>
            </a:r>
            <a:endParaRPr b="0" i="0" sz="1000" u="none" cap="none" strike="noStrike">
              <a:solidFill>
                <a:schemeClr val="dk1"/>
              </a:solidFill>
              <a:latin typeface="Calibri"/>
              <a:ea typeface="Calibri"/>
              <a:cs typeface="Calibri"/>
              <a:sym typeface="Calibri"/>
            </a:endParaRPr>
          </a:p>
        </p:txBody>
      </p:sp>
      <p:pic>
        <p:nvPicPr>
          <p:cNvPr descr="preencoded.png" id="484" name="Google Shape;484;p14"/>
          <p:cNvPicPr preferRelativeResize="0"/>
          <p:nvPr/>
        </p:nvPicPr>
        <p:blipFill rotWithShape="1">
          <a:blip r:embed="rId4">
            <a:alphaModFix/>
          </a:blip>
          <a:srcRect b="0" l="0" r="0" t="0"/>
          <a:stretch/>
        </p:blipFill>
        <p:spPr>
          <a:xfrm>
            <a:off x="3246120" y="3715207"/>
            <a:ext cx="133502" cy="133502"/>
          </a:xfrm>
          <a:prstGeom prst="rect">
            <a:avLst/>
          </a:prstGeom>
          <a:noFill/>
          <a:ln>
            <a:noFill/>
          </a:ln>
        </p:spPr>
      </p:pic>
      <p:sp>
        <p:nvSpPr>
          <p:cNvPr id="485" name="Google Shape;485;p14"/>
          <p:cNvSpPr/>
          <p:nvPr/>
        </p:nvSpPr>
        <p:spPr>
          <a:xfrm>
            <a:off x="4756709" y="3615538"/>
            <a:ext cx="1485900"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4"/>
          <p:cNvSpPr txBox="1"/>
          <p:nvPr/>
        </p:nvSpPr>
        <p:spPr>
          <a:xfrm>
            <a:off x="3379622" y="3691433"/>
            <a:ext cx="1271930"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Job responsibilities</a:t>
            </a:r>
            <a:endParaRPr b="0" i="0" sz="1000" u="none" cap="none" strike="noStrike">
              <a:solidFill>
                <a:schemeClr val="dk1"/>
              </a:solidFill>
              <a:latin typeface="Calibri"/>
              <a:ea typeface="Calibri"/>
              <a:cs typeface="Calibri"/>
              <a:sym typeface="Calibri"/>
            </a:endParaRPr>
          </a:p>
        </p:txBody>
      </p:sp>
      <p:pic>
        <p:nvPicPr>
          <p:cNvPr descr="preencoded.png" id="487" name="Google Shape;487;p14"/>
          <p:cNvPicPr preferRelativeResize="0"/>
          <p:nvPr/>
        </p:nvPicPr>
        <p:blipFill rotWithShape="1">
          <a:blip r:embed="rId4">
            <a:alphaModFix/>
          </a:blip>
          <a:srcRect b="0" l="0" r="0" t="0"/>
          <a:stretch/>
        </p:blipFill>
        <p:spPr>
          <a:xfrm>
            <a:off x="4871009" y="3715207"/>
            <a:ext cx="133502" cy="133502"/>
          </a:xfrm>
          <a:prstGeom prst="rect">
            <a:avLst/>
          </a:prstGeom>
          <a:noFill/>
          <a:ln>
            <a:noFill/>
          </a:ln>
        </p:spPr>
      </p:pic>
      <p:sp>
        <p:nvSpPr>
          <p:cNvPr id="488" name="Google Shape;488;p14"/>
          <p:cNvSpPr/>
          <p:nvPr/>
        </p:nvSpPr>
        <p:spPr>
          <a:xfrm>
            <a:off x="1047902" y="4044391"/>
            <a:ext cx="1181405"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14"/>
          <p:cNvSpPr txBox="1"/>
          <p:nvPr/>
        </p:nvSpPr>
        <p:spPr>
          <a:xfrm>
            <a:off x="5004511" y="3691433"/>
            <a:ext cx="1224382"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Education needed</a:t>
            </a:r>
            <a:endParaRPr b="0" i="0" sz="1000" u="none" cap="none" strike="noStrike">
              <a:solidFill>
                <a:schemeClr val="dk1"/>
              </a:solidFill>
              <a:latin typeface="Calibri"/>
              <a:ea typeface="Calibri"/>
              <a:cs typeface="Calibri"/>
              <a:sym typeface="Calibri"/>
            </a:endParaRPr>
          </a:p>
        </p:txBody>
      </p:sp>
      <p:pic>
        <p:nvPicPr>
          <p:cNvPr descr="preencoded.png" id="490" name="Google Shape;490;p14"/>
          <p:cNvPicPr preferRelativeResize="0"/>
          <p:nvPr/>
        </p:nvPicPr>
        <p:blipFill rotWithShape="1">
          <a:blip r:embed="rId4">
            <a:alphaModFix/>
          </a:blip>
          <a:srcRect b="0" l="0" r="0" t="0"/>
          <a:stretch/>
        </p:blipFill>
        <p:spPr>
          <a:xfrm>
            <a:off x="1162202" y="4144061"/>
            <a:ext cx="133502" cy="133502"/>
          </a:xfrm>
          <a:prstGeom prst="rect">
            <a:avLst/>
          </a:prstGeom>
          <a:noFill/>
          <a:ln>
            <a:noFill/>
          </a:ln>
        </p:spPr>
      </p:pic>
      <p:sp>
        <p:nvSpPr>
          <p:cNvPr id="491" name="Google Shape;491;p14"/>
          <p:cNvSpPr/>
          <p:nvPr/>
        </p:nvSpPr>
        <p:spPr>
          <a:xfrm>
            <a:off x="3920947" y="4044391"/>
            <a:ext cx="1228954"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4"/>
          <p:cNvSpPr/>
          <p:nvPr/>
        </p:nvSpPr>
        <p:spPr>
          <a:xfrm>
            <a:off x="1047902" y="4473245"/>
            <a:ext cx="1695298"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4"/>
          <p:cNvSpPr txBox="1"/>
          <p:nvPr/>
        </p:nvSpPr>
        <p:spPr>
          <a:xfrm>
            <a:off x="1295705" y="4120286"/>
            <a:ext cx="919886"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Skills needed</a:t>
            </a:r>
            <a:endParaRPr b="0" i="0" sz="1000" u="none" cap="none" strike="noStrike">
              <a:solidFill>
                <a:schemeClr val="dk1"/>
              </a:solidFill>
              <a:latin typeface="Calibri"/>
              <a:ea typeface="Calibri"/>
              <a:cs typeface="Calibri"/>
              <a:sym typeface="Calibri"/>
            </a:endParaRPr>
          </a:p>
        </p:txBody>
      </p:sp>
      <p:pic>
        <p:nvPicPr>
          <p:cNvPr descr="preencoded.png" id="494" name="Google Shape;494;p14"/>
          <p:cNvPicPr preferRelativeResize="0"/>
          <p:nvPr/>
        </p:nvPicPr>
        <p:blipFill rotWithShape="1">
          <a:blip r:embed="rId4">
            <a:alphaModFix/>
          </a:blip>
          <a:srcRect b="0" l="0" r="0" t="0"/>
          <a:stretch/>
        </p:blipFill>
        <p:spPr>
          <a:xfrm>
            <a:off x="2431390" y="4144061"/>
            <a:ext cx="133502" cy="133502"/>
          </a:xfrm>
          <a:prstGeom prst="rect">
            <a:avLst/>
          </a:prstGeom>
          <a:noFill/>
          <a:ln>
            <a:noFill/>
          </a:ln>
        </p:spPr>
      </p:pic>
      <p:sp>
        <p:nvSpPr>
          <p:cNvPr id="495" name="Google Shape;495;p14"/>
          <p:cNvSpPr txBox="1"/>
          <p:nvPr/>
        </p:nvSpPr>
        <p:spPr>
          <a:xfrm>
            <a:off x="2564892" y="4120286"/>
            <a:ext cx="1252728"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Salary information</a:t>
            </a:r>
            <a:endParaRPr b="0" i="0" sz="1000" u="none" cap="none" strike="noStrike">
              <a:solidFill>
                <a:schemeClr val="dk1"/>
              </a:solidFill>
              <a:latin typeface="Calibri"/>
              <a:ea typeface="Calibri"/>
              <a:cs typeface="Calibri"/>
              <a:sym typeface="Calibri"/>
            </a:endParaRPr>
          </a:p>
        </p:txBody>
      </p:sp>
      <p:pic>
        <p:nvPicPr>
          <p:cNvPr descr="preencoded.png" id="496" name="Google Shape;496;p14"/>
          <p:cNvPicPr preferRelativeResize="0"/>
          <p:nvPr/>
        </p:nvPicPr>
        <p:blipFill rotWithShape="1">
          <a:blip r:embed="rId4">
            <a:alphaModFix/>
          </a:blip>
          <a:srcRect b="0" l="0" r="0" t="0"/>
          <a:stretch/>
        </p:blipFill>
        <p:spPr>
          <a:xfrm>
            <a:off x="4035247" y="4144061"/>
            <a:ext cx="133502" cy="133502"/>
          </a:xfrm>
          <a:prstGeom prst="rect">
            <a:avLst/>
          </a:prstGeom>
          <a:noFill/>
          <a:ln>
            <a:noFill/>
          </a:ln>
        </p:spPr>
      </p:pic>
      <p:sp>
        <p:nvSpPr>
          <p:cNvPr id="497" name="Google Shape;497;p14"/>
          <p:cNvSpPr/>
          <p:nvPr/>
        </p:nvSpPr>
        <p:spPr>
          <a:xfrm>
            <a:off x="5243170" y="4044391"/>
            <a:ext cx="1076249"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4"/>
          <p:cNvSpPr txBox="1"/>
          <p:nvPr/>
        </p:nvSpPr>
        <p:spPr>
          <a:xfrm>
            <a:off x="4168750" y="4120286"/>
            <a:ext cx="967435"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Best locations</a:t>
            </a:r>
            <a:endParaRPr b="0" i="0" sz="1000" u="none" cap="none" strike="noStrike">
              <a:solidFill>
                <a:schemeClr val="dk1"/>
              </a:solidFill>
              <a:latin typeface="Calibri"/>
              <a:ea typeface="Calibri"/>
              <a:cs typeface="Calibri"/>
              <a:sym typeface="Calibri"/>
            </a:endParaRPr>
          </a:p>
        </p:txBody>
      </p:sp>
      <p:pic>
        <p:nvPicPr>
          <p:cNvPr descr="preencoded.png" id="499" name="Google Shape;499;p14"/>
          <p:cNvPicPr preferRelativeResize="0"/>
          <p:nvPr/>
        </p:nvPicPr>
        <p:blipFill rotWithShape="1">
          <a:blip r:embed="rId4">
            <a:alphaModFix/>
          </a:blip>
          <a:srcRect b="0" l="0" r="0" t="0"/>
          <a:stretch/>
        </p:blipFill>
        <p:spPr>
          <a:xfrm>
            <a:off x="5357470" y="4144061"/>
            <a:ext cx="133502" cy="133502"/>
          </a:xfrm>
          <a:prstGeom prst="rect">
            <a:avLst/>
          </a:prstGeom>
          <a:noFill/>
          <a:ln>
            <a:noFill/>
          </a:ln>
        </p:spPr>
      </p:pic>
      <p:sp>
        <p:nvSpPr>
          <p:cNvPr id="500" name="Google Shape;500;p14"/>
          <p:cNvSpPr txBox="1"/>
          <p:nvPr/>
        </p:nvSpPr>
        <p:spPr>
          <a:xfrm>
            <a:off x="5490972" y="4120286"/>
            <a:ext cx="814730"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Job outlook</a:t>
            </a:r>
            <a:endParaRPr b="0" i="0" sz="1000" u="none" cap="none" strike="noStrike">
              <a:solidFill>
                <a:schemeClr val="dk1"/>
              </a:solidFill>
              <a:latin typeface="Calibri"/>
              <a:ea typeface="Calibri"/>
              <a:cs typeface="Calibri"/>
              <a:sym typeface="Calibri"/>
            </a:endParaRPr>
          </a:p>
        </p:txBody>
      </p:sp>
      <p:pic>
        <p:nvPicPr>
          <p:cNvPr descr="preencoded.png" id="501" name="Google Shape;501;p14"/>
          <p:cNvPicPr preferRelativeResize="0"/>
          <p:nvPr/>
        </p:nvPicPr>
        <p:blipFill rotWithShape="1">
          <a:blip r:embed="rId4">
            <a:alphaModFix/>
          </a:blip>
          <a:srcRect b="0" l="0" r="0" t="0"/>
          <a:stretch/>
        </p:blipFill>
        <p:spPr>
          <a:xfrm>
            <a:off x="1162202" y="4572914"/>
            <a:ext cx="133502" cy="133502"/>
          </a:xfrm>
          <a:prstGeom prst="rect">
            <a:avLst/>
          </a:prstGeom>
          <a:noFill/>
          <a:ln>
            <a:noFill/>
          </a:ln>
        </p:spPr>
      </p:pic>
      <p:sp>
        <p:nvSpPr>
          <p:cNvPr id="502" name="Google Shape;502;p14"/>
          <p:cNvSpPr/>
          <p:nvPr/>
        </p:nvSpPr>
        <p:spPr>
          <a:xfrm>
            <a:off x="428854" y="5282489"/>
            <a:ext cx="476402" cy="476402"/>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4"/>
          <p:cNvSpPr txBox="1"/>
          <p:nvPr/>
        </p:nvSpPr>
        <p:spPr>
          <a:xfrm>
            <a:off x="1295705" y="4549140"/>
            <a:ext cx="143377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Benefits &amp; challenges</a:t>
            </a:r>
            <a:endParaRPr b="0" i="0" sz="1000" u="none" cap="none" strike="noStrike">
              <a:solidFill>
                <a:schemeClr val="dk1"/>
              </a:solidFill>
              <a:latin typeface="Calibri"/>
              <a:ea typeface="Calibri"/>
              <a:cs typeface="Calibri"/>
              <a:sym typeface="Calibri"/>
            </a:endParaRPr>
          </a:p>
        </p:txBody>
      </p:sp>
      <p:pic>
        <p:nvPicPr>
          <p:cNvPr descr="preencoded.png" id="504" name="Google Shape;504;p14"/>
          <p:cNvPicPr preferRelativeResize="0"/>
          <p:nvPr/>
        </p:nvPicPr>
        <p:blipFill rotWithShape="1">
          <a:blip r:embed="rId5">
            <a:alphaModFix/>
          </a:blip>
          <a:srcRect b="0" l="-80" r="-80" t="0"/>
          <a:stretch/>
        </p:blipFill>
        <p:spPr>
          <a:xfrm>
            <a:off x="523951" y="5405933"/>
            <a:ext cx="286207" cy="228600"/>
          </a:xfrm>
          <a:prstGeom prst="rect">
            <a:avLst/>
          </a:prstGeom>
          <a:noFill/>
          <a:ln>
            <a:noFill/>
          </a:ln>
        </p:spPr>
      </p:pic>
      <p:sp>
        <p:nvSpPr>
          <p:cNvPr id="505" name="Google Shape;505;p14"/>
          <p:cNvSpPr txBox="1"/>
          <p:nvPr/>
        </p:nvSpPr>
        <p:spPr>
          <a:xfrm>
            <a:off x="1047902" y="5282489"/>
            <a:ext cx="2414930"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Website Design Elements</a:t>
            </a:r>
            <a:endParaRPr b="0" i="0" sz="1300" u="none" cap="none" strike="noStrike">
              <a:solidFill>
                <a:schemeClr val="dk1"/>
              </a:solidFill>
              <a:latin typeface="Calibri"/>
              <a:ea typeface="Calibri"/>
              <a:cs typeface="Calibri"/>
              <a:sym typeface="Calibri"/>
            </a:endParaRPr>
          </a:p>
        </p:txBody>
      </p:sp>
      <p:sp>
        <p:nvSpPr>
          <p:cNvPr id="506" name="Google Shape;506;p14"/>
          <p:cNvSpPr txBox="1"/>
          <p:nvPr/>
        </p:nvSpPr>
        <p:spPr>
          <a:xfrm>
            <a:off x="1047902" y="5539435"/>
            <a:ext cx="3710635"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Create a professional website with these key components:</a:t>
            </a:r>
            <a:endParaRPr b="0" i="0" sz="1000" u="none" cap="none" strike="noStrike">
              <a:solidFill>
                <a:schemeClr val="dk1"/>
              </a:solidFill>
              <a:latin typeface="Calibri"/>
              <a:ea typeface="Calibri"/>
              <a:cs typeface="Calibri"/>
              <a:sym typeface="Calibri"/>
            </a:endParaRPr>
          </a:p>
        </p:txBody>
      </p:sp>
      <p:sp>
        <p:nvSpPr>
          <p:cNvPr id="507" name="Google Shape;507;p14"/>
          <p:cNvSpPr/>
          <p:nvPr/>
        </p:nvSpPr>
        <p:spPr>
          <a:xfrm>
            <a:off x="1047902" y="5821985"/>
            <a:ext cx="1990649"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8" name="Google Shape;508;p14"/>
          <p:cNvPicPr preferRelativeResize="0"/>
          <p:nvPr/>
        </p:nvPicPr>
        <p:blipFill rotWithShape="1">
          <a:blip r:embed="rId4">
            <a:alphaModFix/>
          </a:blip>
          <a:srcRect b="0" l="0" r="0" t="0"/>
          <a:stretch/>
        </p:blipFill>
        <p:spPr>
          <a:xfrm>
            <a:off x="1162202" y="5921654"/>
            <a:ext cx="133502" cy="133502"/>
          </a:xfrm>
          <a:prstGeom prst="rect">
            <a:avLst/>
          </a:prstGeom>
          <a:noFill/>
          <a:ln>
            <a:noFill/>
          </a:ln>
        </p:spPr>
      </p:pic>
      <p:sp>
        <p:nvSpPr>
          <p:cNvPr id="509" name="Google Shape;509;p14"/>
          <p:cNvSpPr/>
          <p:nvPr/>
        </p:nvSpPr>
        <p:spPr>
          <a:xfrm>
            <a:off x="3126334" y="5821985"/>
            <a:ext cx="1429207"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4"/>
          <p:cNvSpPr/>
          <p:nvPr/>
        </p:nvSpPr>
        <p:spPr>
          <a:xfrm>
            <a:off x="1047902" y="6249924"/>
            <a:ext cx="1609344"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4"/>
          <p:cNvSpPr txBox="1"/>
          <p:nvPr/>
        </p:nvSpPr>
        <p:spPr>
          <a:xfrm>
            <a:off x="1295705" y="5897880"/>
            <a:ext cx="1729130"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Multiple pages or sections</a:t>
            </a:r>
            <a:endParaRPr b="0" i="0" sz="1000" u="none" cap="none" strike="noStrike">
              <a:solidFill>
                <a:schemeClr val="dk1"/>
              </a:solidFill>
              <a:latin typeface="Calibri"/>
              <a:ea typeface="Calibri"/>
              <a:cs typeface="Calibri"/>
              <a:sym typeface="Calibri"/>
            </a:endParaRPr>
          </a:p>
        </p:txBody>
      </p:sp>
      <p:pic>
        <p:nvPicPr>
          <p:cNvPr descr="preencoded.png" id="512" name="Google Shape;512;p14"/>
          <p:cNvPicPr preferRelativeResize="0"/>
          <p:nvPr/>
        </p:nvPicPr>
        <p:blipFill rotWithShape="1">
          <a:blip r:embed="rId4">
            <a:alphaModFix/>
          </a:blip>
          <a:srcRect b="0" l="0" r="0" t="0"/>
          <a:stretch/>
        </p:blipFill>
        <p:spPr>
          <a:xfrm>
            <a:off x="3240634" y="5921654"/>
            <a:ext cx="133502" cy="133502"/>
          </a:xfrm>
          <a:prstGeom prst="rect">
            <a:avLst/>
          </a:prstGeom>
          <a:noFill/>
          <a:ln>
            <a:noFill/>
          </a:ln>
        </p:spPr>
      </p:pic>
      <p:sp>
        <p:nvSpPr>
          <p:cNvPr id="513" name="Google Shape;513;p14"/>
          <p:cNvSpPr/>
          <p:nvPr/>
        </p:nvSpPr>
        <p:spPr>
          <a:xfrm>
            <a:off x="4644238" y="5821985"/>
            <a:ext cx="1733702"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14"/>
          <p:cNvSpPr txBox="1"/>
          <p:nvPr/>
        </p:nvSpPr>
        <p:spPr>
          <a:xfrm>
            <a:off x="3373222" y="5897880"/>
            <a:ext cx="116768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Navigation menu</a:t>
            </a:r>
            <a:endParaRPr b="0" i="0" sz="1000" u="none" cap="none" strike="noStrike">
              <a:solidFill>
                <a:schemeClr val="dk1"/>
              </a:solidFill>
              <a:latin typeface="Calibri"/>
              <a:ea typeface="Calibri"/>
              <a:cs typeface="Calibri"/>
              <a:sym typeface="Calibri"/>
            </a:endParaRPr>
          </a:p>
        </p:txBody>
      </p:sp>
      <p:pic>
        <p:nvPicPr>
          <p:cNvPr descr="preencoded.png" id="515" name="Google Shape;515;p14"/>
          <p:cNvPicPr preferRelativeResize="0"/>
          <p:nvPr/>
        </p:nvPicPr>
        <p:blipFill rotWithShape="1">
          <a:blip r:embed="rId4">
            <a:alphaModFix/>
          </a:blip>
          <a:srcRect b="0" l="0" r="0" t="0"/>
          <a:stretch/>
        </p:blipFill>
        <p:spPr>
          <a:xfrm>
            <a:off x="4758538" y="5921654"/>
            <a:ext cx="133502" cy="133502"/>
          </a:xfrm>
          <a:prstGeom prst="rect">
            <a:avLst/>
          </a:prstGeom>
          <a:noFill/>
          <a:ln>
            <a:noFill/>
          </a:ln>
        </p:spPr>
      </p:pic>
      <p:sp>
        <p:nvSpPr>
          <p:cNvPr id="516" name="Google Shape;516;p14"/>
          <p:cNvSpPr txBox="1"/>
          <p:nvPr/>
        </p:nvSpPr>
        <p:spPr>
          <a:xfrm>
            <a:off x="4892040" y="5897880"/>
            <a:ext cx="1472184"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Career video (1-5 min)</a:t>
            </a:r>
            <a:endParaRPr b="0" i="0" sz="1000" u="none" cap="none" strike="noStrike">
              <a:solidFill>
                <a:schemeClr val="dk1"/>
              </a:solidFill>
              <a:latin typeface="Calibri"/>
              <a:ea typeface="Calibri"/>
              <a:cs typeface="Calibri"/>
              <a:sym typeface="Calibri"/>
            </a:endParaRPr>
          </a:p>
        </p:txBody>
      </p:sp>
      <p:pic>
        <p:nvPicPr>
          <p:cNvPr descr="preencoded.png" id="517" name="Google Shape;517;p14"/>
          <p:cNvPicPr preferRelativeResize="0"/>
          <p:nvPr/>
        </p:nvPicPr>
        <p:blipFill rotWithShape="1">
          <a:blip r:embed="rId4">
            <a:alphaModFix/>
          </a:blip>
          <a:srcRect b="0" l="0" r="0" t="0"/>
          <a:stretch/>
        </p:blipFill>
        <p:spPr>
          <a:xfrm>
            <a:off x="1162202" y="6350508"/>
            <a:ext cx="133502" cy="133502"/>
          </a:xfrm>
          <a:prstGeom prst="rect">
            <a:avLst/>
          </a:prstGeom>
          <a:noFill/>
          <a:ln>
            <a:noFill/>
          </a:ln>
        </p:spPr>
      </p:pic>
      <p:sp>
        <p:nvSpPr>
          <p:cNvPr id="518" name="Google Shape;518;p14"/>
          <p:cNvSpPr/>
          <p:nvPr/>
        </p:nvSpPr>
        <p:spPr>
          <a:xfrm>
            <a:off x="2746858" y="6249924"/>
            <a:ext cx="2152498"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4"/>
          <p:cNvSpPr txBox="1"/>
          <p:nvPr/>
        </p:nvSpPr>
        <p:spPr>
          <a:xfrm>
            <a:off x="1295705" y="6326734"/>
            <a:ext cx="1347826"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Professional images</a:t>
            </a:r>
            <a:endParaRPr b="0" i="0" sz="1000" u="none" cap="none" strike="noStrike">
              <a:solidFill>
                <a:schemeClr val="dk1"/>
              </a:solidFill>
              <a:latin typeface="Calibri"/>
              <a:ea typeface="Calibri"/>
              <a:cs typeface="Calibri"/>
              <a:sym typeface="Calibri"/>
            </a:endParaRPr>
          </a:p>
        </p:txBody>
      </p:sp>
      <p:pic>
        <p:nvPicPr>
          <p:cNvPr descr="preencoded.png" id="520" name="Google Shape;520;p14"/>
          <p:cNvPicPr preferRelativeResize="0"/>
          <p:nvPr/>
        </p:nvPicPr>
        <p:blipFill rotWithShape="1">
          <a:blip r:embed="rId4">
            <a:alphaModFix/>
          </a:blip>
          <a:srcRect b="0" l="0" r="0" t="0"/>
          <a:stretch/>
        </p:blipFill>
        <p:spPr>
          <a:xfrm>
            <a:off x="2861158" y="6350508"/>
            <a:ext cx="133502" cy="133502"/>
          </a:xfrm>
          <a:prstGeom prst="rect">
            <a:avLst/>
          </a:prstGeom>
          <a:noFill/>
          <a:ln>
            <a:noFill/>
          </a:ln>
        </p:spPr>
      </p:pic>
      <p:sp>
        <p:nvSpPr>
          <p:cNvPr id="521" name="Google Shape;521;p14"/>
          <p:cNvSpPr/>
          <p:nvPr/>
        </p:nvSpPr>
        <p:spPr>
          <a:xfrm>
            <a:off x="4989881" y="6249924"/>
            <a:ext cx="1390802" cy="333756"/>
          </a:xfrm>
          <a:prstGeom prst="roundRect">
            <a:avLst>
              <a:gd fmla="val 46967" name="adj"/>
            </a:avLst>
          </a:prstGeom>
          <a:solidFill>
            <a:srgbClr val="FFFFFF"/>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4"/>
          <p:cNvSpPr txBox="1"/>
          <p:nvPr/>
        </p:nvSpPr>
        <p:spPr>
          <a:xfrm>
            <a:off x="2994660" y="6326734"/>
            <a:ext cx="189097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Interview with a professional</a:t>
            </a:r>
            <a:endParaRPr b="0" i="0" sz="1000" u="none" cap="none" strike="noStrike">
              <a:solidFill>
                <a:schemeClr val="dk1"/>
              </a:solidFill>
              <a:latin typeface="Calibri"/>
              <a:ea typeface="Calibri"/>
              <a:cs typeface="Calibri"/>
              <a:sym typeface="Calibri"/>
            </a:endParaRPr>
          </a:p>
        </p:txBody>
      </p:sp>
      <p:pic>
        <p:nvPicPr>
          <p:cNvPr descr="preencoded.png" id="523" name="Google Shape;523;p14"/>
          <p:cNvPicPr preferRelativeResize="0"/>
          <p:nvPr/>
        </p:nvPicPr>
        <p:blipFill rotWithShape="1">
          <a:blip r:embed="rId4">
            <a:alphaModFix/>
          </a:blip>
          <a:srcRect b="0" l="0" r="0" t="0"/>
          <a:stretch/>
        </p:blipFill>
        <p:spPr>
          <a:xfrm>
            <a:off x="5104181" y="6350508"/>
            <a:ext cx="133502" cy="133502"/>
          </a:xfrm>
          <a:prstGeom prst="rect">
            <a:avLst/>
          </a:prstGeom>
          <a:noFill/>
          <a:ln>
            <a:noFill/>
          </a:ln>
        </p:spPr>
      </p:pic>
      <p:sp>
        <p:nvSpPr>
          <p:cNvPr id="524" name="Google Shape;524;p14"/>
          <p:cNvSpPr txBox="1"/>
          <p:nvPr/>
        </p:nvSpPr>
        <p:spPr>
          <a:xfrm>
            <a:off x="5236769" y="6326734"/>
            <a:ext cx="1129284"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Open Sans"/>
              <a:buNone/>
            </a:pPr>
            <a:r>
              <a:rPr b="0" i="0" lang="en-US" sz="1000" u="none" cap="none" strike="noStrike">
                <a:solidFill>
                  <a:srgbClr val="333333"/>
                </a:solidFill>
                <a:latin typeface="Open Sans"/>
                <a:ea typeface="Open Sans"/>
                <a:cs typeface="Open Sans"/>
                <a:sym typeface="Open Sans"/>
              </a:rPr>
              <a:t>References page</a:t>
            </a:r>
            <a:endParaRPr b="0" i="0" sz="1000" u="none" cap="none" strike="noStrike">
              <a:solidFill>
                <a:schemeClr val="dk1"/>
              </a:solidFill>
              <a:latin typeface="Calibri"/>
              <a:ea typeface="Calibri"/>
              <a:cs typeface="Calibri"/>
              <a:sym typeface="Calibri"/>
            </a:endParaRPr>
          </a:p>
        </p:txBody>
      </p:sp>
      <p:sp>
        <p:nvSpPr>
          <p:cNvPr id="525" name="Google Shape;525;p14"/>
          <p:cNvSpPr/>
          <p:nvPr/>
        </p:nvSpPr>
        <p:spPr>
          <a:xfrm>
            <a:off x="286207" y="6916522"/>
            <a:ext cx="6590995" cy="1076249"/>
          </a:xfrm>
          <a:prstGeom prst="roundRect">
            <a:avLst>
              <a:gd fmla="val 6015" name="adj"/>
            </a:avLst>
          </a:prstGeom>
          <a:solidFill>
            <a:srgbClr val="E3F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4"/>
          <p:cNvSpPr/>
          <p:nvPr/>
        </p:nvSpPr>
        <p:spPr>
          <a:xfrm>
            <a:off x="286207" y="6916522"/>
            <a:ext cx="38405" cy="1076249"/>
          </a:xfrm>
          <a:prstGeom prst="rect">
            <a:avLst/>
          </a:prstGeom>
          <a:solidFill>
            <a:srgbClr val="2196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27" name="Google Shape;527;p14"/>
          <p:cNvPicPr preferRelativeResize="0"/>
          <p:nvPr/>
        </p:nvPicPr>
        <p:blipFill rotWithShape="1">
          <a:blip r:embed="rId6">
            <a:alphaModFix/>
          </a:blip>
          <a:srcRect b="-180" l="0" r="0" t="-180"/>
          <a:stretch/>
        </p:blipFill>
        <p:spPr>
          <a:xfrm>
            <a:off x="466344" y="7073798"/>
            <a:ext cx="190195" cy="152705"/>
          </a:xfrm>
          <a:prstGeom prst="rect">
            <a:avLst/>
          </a:prstGeom>
          <a:noFill/>
          <a:ln>
            <a:noFill/>
          </a:ln>
        </p:spPr>
      </p:pic>
      <p:sp>
        <p:nvSpPr>
          <p:cNvPr id="528" name="Google Shape;528;p14"/>
          <p:cNvSpPr txBox="1"/>
          <p:nvPr/>
        </p:nvSpPr>
        <p:spPr>
          <a:xfrm>
            <a:off x="657454" y="7060082"/>
            <a:ext cx="2267712"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976D2"/>
              </a:buClr>
              <a:buSzPts val="1200"/>
              <a:buFont typeface="Montserrat"/>
              <a:buNone/>
            </a:pPr>
            <a:r>
              <a:rPr b="1" i="0" lang="en-US" sz="1200" u="none" cap="none" strike="noStrike">
                <a:solidFill>
                  <a:srgbClr val="1976D2"/>
                </a:solidFill>
                <a:latin typeface="Montserrat"/>
                <a:ea typeface="Montserrat"/>
                <a:cs typeface="Montserrat"/>
                <a:sym typeface="Montserrat"/>
              </a:rPr>
              <a:t>Canvas Module Connection</a:t>
            </a:r>
            <a:endParaRPr b="0" i="0" sz="1200" u="none" cap="none" strike="noStrike">
              <a:solidFill>
                <a:schemeClr val="dk1"/>
              </a:solidFill>
              <a:latin typeface="Calibri"/>
              <a:ea typeface="Calibri"/>
              <a:cs typeface="Calibri"/>
              <a:sym typeface="Calibri"/>
            </a:endParaRPr>
          </a:p>
        </p:txBody>
      </p:sp>
      <p:sp>
        <p:nvSpPr>
          <p:cNvPr id="529" name="Google Shape;529;p14"/>
          <p:cNvSpPr txBox="1"/>
          <p:nvPr/>
        </p:nvSpPr>
        <p:spPr>
          <a:xfrm>
            <a:off x="466344" y="7288682"/>
            <a:ext cx="6262726" cy="5623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Refer to Canvas Module Step 3 for detailed instructions, examples of successful student websites, and access to the Google Sites tutorial. Your website will be evaluated on organization, accessibility, content quality, and writing conventions.</a:t>
            </a:r>
            <a:endParaRPr b="0" i="0" sz="1000" u="none" cap="none" strike="noStrike">
              <a:solidFill>
                <a:schemeClr val="dk1"/>
              </a:solidFill>
              <a:latin typeface="Calibri"/>
              <a:ea typeface="Calibri"/>
              <a:cs typeface="Calibri"/>
              <a:sym typeface="Calibri"/>
            </a:endParaRPr>
          </a:p>
        </p:txBody>
      </p:sp>
      <p:sp>
        <p:nvSpPr>
          <p:cNvPr id="530" name="Google Shape;530;p14"/>
          <p:cNvSpPr/>
          <p:nvPr/>
        </p:nvSpPr>
        <p:spPr>
          <a:xfrm>
            <a:off x="286207" y="8277149"/>
            <a:ext cx="2638044" cy="2667305"/>
          </a:xfrm>
          <a:prstGeom prst="roundRect">
            <a:avLst>
              <a:gd fmla="val 1877" name="adj"/>
            </a:avLst>
          </a:prstGeom>
          <a:solidFill>
            <a:srgbClr val="FFFFFF"/>
          </a:solidFill>
          <a:ln>
            <a:noFill/>
          </a:ln>
          <a:effectLst>
            <a:outerShdw blurRad="152400" rotWithShape="0" algn="bl" dir="5400000" dist="762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14"/>
          <p:cNvSpPr txBox="1"/>
          <p:nvPr/>
        </p:nvSpPr>
        <p:spPr>
          <a:xfrm>
            <a:off x="710489" y="8467344"/>
            <a:ext cx="1933956"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500"/>
              <a:buFont typeface="Montserrat"/>
              <a:buNone/>
            </a:pPr>
            <a:r>
              <a:rPr b="1" i="0" lang="en-US" sz="1500" u="none" cap="none" strike="noStrike">
                <a:solidFill>
                  <a:srgbClr val="2C3E50"/>
                </a:solidFill>
                <a:latin typeface="Montserrat"/>
                <a:ea typeface="Montserrat"/>
                <a:cs typeface="Montserrat"/>
                <a:sym typeface="Montserrat"/>
              </a:rPr>
              <a:t>Website Structure Example</a:t>
            </a:r>
            <a:endParaRPr b="0" i="0" sz="1500" u="none" cap="none" strike="noStrike">
              <a:solidFill>
                <a:schemeClr val="dk1"/>
              </a:solidFill>
              <a:latin typeface="Calibri"/>
              <a:ea typeface="Calibri"/>
              <a:cs typeface="Calibri"/>
              <a:sym typeface="Calibri"/>
            </a:endParaRPr>
          </a:p>
        </p:txBody>
      </p:sp>
      <p:sp>
        <p:nvSpPr>
          <p:cNvPr id="532" name="Google Shape;532;p14"/>
          <p:cNvSpPr/>
          <p:nvPr/>
        </p:nvSpPr>
        <p:spPr>
          <a:xfrm>
            <a:off x="476402" y="9067190"/>
            <a:ext cx="2257654" cy="1714500"/>
          </a:xfrm>
          <a:prstGeom prst="roundRect">
            <a:avLst>
              <a:gd fmla="val 2370" name="adj"/>
            </a:avLst>
          </a:prstGeom>
          <a:noFill/>
          <a:ln cap="flat" cmpd="sng" w="25400">
            <a:solidFill>
              <a:srgbClr val="E0E0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14"/>
          <p:cNvSpPr/>
          <p:nvPr/>
        </p:nvSpPr>
        <p:spPr>
          <a:xfrm>
            <a:off x="495605" y="9086393"/>
            <a:ext cx="2219249" cy="286207"/>
          </a:xfrm>
          <a:prstGeom prst="rect">
            <a:avLst/>
          </a:prstGeom>
          <a:solidFill>
            <a:srgbClr val="4A90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4"/>
          <p:cNvSpPr/>
          <p:nvPr/>
        </p:nvSpPr>
        <p:spPr>
          <a:xfrm>
            <a:off x="495605" y="9372600"/>
            <a:ext cx="2219249" cy="1429207"/>
          </a:xfrm>
          <a:prstGeom prst="rect">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14"/>
          <p:cNvSpPr/>
          <p:nvPr/>
        </p:nvSpPr>
        <p:spPr>
          <a:xfrm>
            <a:off x="590702" y="9467698"/>
            <a:ext cx="609905" cy="1238098"/>
          </a:xfrm>
          <a:prstGeom prst="roundRect">
            <a:avLst>
              <a:gd fmla="val 9370" name="adj"/>
            </a:avLst>
          </a:prstGeom>
          <a:solidFill>
            <a:srgbClr val="E8EA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4"/>
          <p:cNvSpPr/>
          <p:nvPr/>
        </p:nvSpPr>
        <p:spPr>
          <a:xfrm>
            <a:off x="1293876" y="9467698"/>
            <a:ext cx="1324051" cy="190195"/>
          </a:xfrm>
          <a:prstGeom prst="roundRect">
            <a:avLst>
              <a:gd fmla="val 96154" name="adj"/>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14"/>
          <p:cNvSpPr/>
          <p:nvPr/>
        </p:nvSpPr>
        <p:spPr>
          <a:xfrm>
            <a:off x="1293876" y="9734702"/>
            <a:ext cx="1324051" cy="190195"/>
          </a:xfrm>
          <a:prstGeom prst="roundRect">
            <a:avLst>
              <a:gd fmla="val 96154" name="adj"/>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14"/>
          <p:cNvSpPr/>
          <p:nvPr/>
        </p:nvSpPr>
        <p:spPr>
          <a:xfrm>
            <a:off x="1293876" y="10000793"/>
            <a:ext cx="1324051" cy="190195"/>
          </a:xfrm>
          <a:prstGeom prst="roundRect">
            <a:avLst>
              <a:gd fmla="val 96154" name="adj"/>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14"/>
          <p:cNvSpPr/>
          <p:nvPr/>
        </p:nvSpPr>
        <p:spPr>
          <a:xfrm>
            <a:off x="1293876" y="10267798"/>
            <a:ext cx="1324051" cy="190195"/>
          </a:xfrm>
          <a:prstGeom prst="roundRect">
            <a:avLst>
              <a:gd fmla="val 96154" name="adj"/>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4"/>
          <p:cNvSpPr/>
          <p:nvPr/>
        </p:nvSpPr>
        <p:spPr>
          <a:xfrm>
            <a:off x="286207" y="11229746"/>
            <a:ext cx="2638044" cy="2038198"/>
          </a:xfrm>
          <a:prstGeom prst="roundRect">
            <a:avLst>
              <a:gd fmla="val 2096" name="adj"/>
            </a:avLst>
          </a:prstGeom>
          <a:solidFill>
            <a:srgbClr val="E3F2FD"/>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1" name="Google Shape;541;p14"/>
          <p:cNvPicPr preferRelativeResize="0"/>
          <p:nvPr/>
        </p:nvPicPr>
        <p:blipFill rotWithShape="1">
          <a:blip r:embed="rId7">
            <a:alphaModFix/>
          </a:blip>
          <a:srcRect b="-100" l="0" r="0" t="-100"/>
          <a:stretch/>
        </p:blipFill>
        <p:spPr>
          <a:xfrm>
            <a:off x="428854" y="11387023"/>
            <a:ext cx="114300" cy="152705"/>
          </a:xfrm>
          <a:prstGeom prst="rect">
            <a:avLst/>
          </a:prstGeom>
          <a:noFill/>
          <a:ln>
            <a:noFill/>
          </a:ln>
        </p:spPr>
      </p:pic>
      <p:sp>
        <p:nvSpPr>
          <p:cNvPr id="542" name="Google Shape;542;p14"/>
          <p:cNvSpPr txBox="1"/>
          <p:nvPr/>
        </p:nvSpPr>
        <p:spPr>
          <a:xfrm>
            <a:off x="543154" y="11372393"/>
            <a:ext cx="1791310"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976D2"/>
              </a:buClr>
              <a:buSzPts val="1200"/>
              <a:buFont typeface="Montserrat"/>
              <a:buNone/>
            </a:pPr>
            <a:r>
              <a:rPr b="1" i="0" lang="en-US" sz="1200" u="none" cap="none" strike="noStrike">
                <a:solidFill>
                  <a:srgbClr val="1976D2"/>
                </a:solidFill>
                <a:latin typeface="Montserrat"/>
                <a:ea typeface="Montserrat"/>
                <a:cs typeface="Montserrat"/>
                <a:sym typeface="Montserrat"/>
              </a:rPr>
              <a:t>Website Success Tips</a:t>
            </a:r>
            <a:endParaRPr b="0" i="0" sz="1200" u="none" cap="none" strike="noStrike">
              <a:solidFill>
                <a:schemeClr val="dk1"/>
              </a:solidFill>
              <a:latin typeface="Calibri"/>
              <a:ea typeface="Calibri"/>
              <a:cs typeface="Calibri"/>
              <a:sym typeface="Calibri"/>
            </a:endParaRPr>
          </a:p>
        </p:txBody>
      </p:sp>
      <p:sp>
        <p:nvSpPr>
          <p:cNvPr id="543" name="Google Shape;543;p14"/>
          <p:cNvSpPr txBox="1"/>
          <p:nvPr/>
        </p:nvSpPr>
        <p:spPr>
          <a:xfrm>
            <a:off x="428854" y="11629339"/>
            <a:ext cx="2386584" cy="1495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Organize information logically with clear headings. Include visuals that enhance understanding, not just for decoration. Proofread carefully for spelling and grammar errors. Test all links before submission. Remember that quality matters more than quantity!</a:t>
            </a:r>
            <a:endParaRPr b="0" i="0" sz="1000" u="none" cap="none" strike="noStrike">
              <a:solidFill>
                <a:schemeClr val="dk1"/>
              </a:solidFill>
              <a:latin typeface="Calibri"/>
              <a:ea typeface="Calibri"/>
              <a:cs typeface="Calibri"/>
              <a:sym typeface="Calibri"/>
            </a:endParaRPr>
          </a:p>
        </p:txBody>
      </p:sp>
      <p:sp>
        <p:nvSpPr>
          <p:cNvPr id="544" name="Google Shape;544;p14"/>
          <p:cNvSpPr txBox="1"/>
          <p:nvPr/>
        </p:nvSpPr>
        <p:spPr>
          <a:xfrm>
            <a:off x="6573900" y="3190810"/>
            <a:ext cx="5084700" cy="886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000"/>
              <a:buFont typeface="Open Sans"/>
              <a:buNone/>
            </a:pPr>
            <a:r>
              <a:rPr b="0" i="0" lang="en-US" sz="1200" u="none" cap="none" strike="noStrike">
                <a:solidFill>
                  <a:srgbClr val="7F8C8D"/>
                </a:solidFill>
                <a:latin typeface="Open Sans"/>
                <a:ea typeface="Open Sans"/>
                <a:cs typeface="Open Sans"/>
                <a:sym typeface="Open Sans"/>
              </a:rPr>
              <a:t>TEKS Section 127.2 (4)(C) - Give professional presentations on a topic related to career and college exploration using appropriate technology</a:t>
            </a:r>
            <a:endParaRPr b="0" i="0" sz="1200" u="none" cap="none" strike="noStrike">
              <a:solidFill>
                <a:srgbClr val="7F8C8D"/>
              </a:solidFill>
              <a:latin typeface="Open Sans"/>
              <a:ea typeface="Open Sans"/>
              <a:cs typeface="Open Sans"/>
              <a:sym typeface="Open Sans"/>
            </a:endParaRPr>
          </a:p>
          <a:p>
            <a:pPr indent="0" lvl="0" marL="0" marR="0" rtl="0" algn="l">
              <a:spcBef>
                <a:spcPts val="0"/>
              </a:spcBef>
              <a:spcAft>
                <a:spcPts val="0"/>
              </a:spcAft>
              <a:buClr>
                <a:srgbClr val="7F8C8D"/>
              </a:buClr>
              <a:buSzPts val="1000"/>
              <a:buFont typeface="Open Sans"/>
              <a:buNone/>
            </a:pPr>
            <a:r>
              <a:t/>
            </a:r>
            <a:endParaRPr sz="1200">
              <a:solidFill>
                <a:srgbClr val="7F8C8D"/>
              </a:solidFill>
              <a:latin typeface="Open Sans"/>
              <a:ea typeface="Open Sans"/>
              <a:cs typeface="Open Sans"/>
              <a:sym typeface="Open Sans"/>
            </a:endParaRPr>
          </a:p>
          <a:p>
            <a:pPr indent="0" lvl="0" marL="0" marR="0" rtl="0" algn="l">
              <a:spcBef>
                <a:spcPts val="0"/>
              </a:spcBef>
              <a:spcAft>
                <a:spcPts val="0"/>
              </a:spcAft>
              <a:buClr>
                <a:srgbClr val="7F8C8D"/>
              </a:buClr>
              <a:buSzPts val="1000"/>
              <a:buFont typeface="Open Sans"/>
              <a:buNone/>
            </a:pPr>
            <a:r>
              <a:rPr lang="en-US" sz="1200">
                <a:solidFill>
                  <a:srgbClr val="7F8C8D"/>
                </a:solidFill>
                <a:latin typeface="Open Sans"/>
                <a:ea typeface="Open Sans"/>
                <a:cs typeface="Open Sans"/>
                <a:sym typeface="Open Sans"/>
              </a:rPr>
              <a:t>(2) The student investigates educational and training requirements for career and education pathways</a:t>
            </a:r>
            <a:endParaRPr sz="1200">
              <a:solidFill>
                <a:srgbClr val="7F8C8D"/>
              </a:solidFill>
              <a:latin typeface="Open Sans"/>
              <a:ea typeface="Open Sans"/>
              <a:cs typeface="Open Sans"/>
              <a:sym typeface="Open Sans"/>
            </a:endParaRPr>
          </a:p>
          <a:p>
            <a:pPr indent="0" lvl="0" marL="0" marR="0" rtl="0" algn="l">
              <a:spcBef>
                <a:spcPts val="0"/>
              </a:spcBef>
              <a:spcAft>
                <a:spcPts val="0"/>
              </a:spcAft>
              <a:buClr>
                <a:srgbClr val="7F8C8D"/>
              </a:buClr>
              <a:buSzPts val="1000"/>
              <a:buFont typeface="Open Sans"/>
              <a:buNone/>
            </a:pPr>
            <a:r>
              <a:rPr lang="en-US" sz="1200">
                <a:solidFill>
                  <a:srgbClr val="7F8C8D"/>
                </a:solidFill>
                <a:latin typeface="Open Sans"/>
                <a:ea typeface="Open Sans"/>
                <a:cs typeface="Open Sans"/>
                <a:sym typeface="Open Sans"/>
              </a:rPr>
              <a:t>in one or more of the career clusters.</a:t>
            </a:r>
            <a:endParaRPr sz="1200">
              <a:solidFill>
                <a:srgbClr val="7F8C8D"/>
              </a:solidFill>
              <a:latin typeface="Open Sans"/>
              <a:ea typeface="Open Sans"/>
              <a:cs typeface="Open Sans"/>
              <a:sym typeface="Open Sans"/>
            </a:endParaRPr>
          </a:p>
        </p:txBody>
      </p:sp>
      <p:pic>
        <p:nvPicPr>
          <p:cNvPr id="545" name="Google Shape;545;p14" title="Screenshot 2025-09-19 at 9.48.02 AM.png"/>
          <p:cNvPicPr preferRelativeResize="0"/>
          <p:nvPr/>
        </p:nvPicPr>
        <p:blipFill rotWithShape="1">
          <a:blip r:embed="rId8">
            <a:alphaModFix/>
          </a:blip>
          <a:srcRect b="0" l="0" r="0" t="0"/>
          <a:stretch/>
        </p:blipFill>
        <p:spPr>
          <a:xfrm>
            <a:off x="4899350" y="100075"/>
            <a:ext cx="7292349" cy="2976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15"/>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15"/>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15"/>
          <p:cNvSpPr/>
          <p:nvPr/>
        </p:nvSpPr>
        <p:spPr>
          <a:xfrm>
            <a:off x="0" y="0"/>
            <a:ext cx="12191695" cy="114300"/>
          </a:xfrm>
          <a:prstGeom prst="rect">
            <a:avLst/>
          </a:prstGeom>
          <a:solidFill>
            <a:srgbClr val="FF63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15"/>
          <p:cNvSpPr txBox="1"/>
          <p:nvPr/>
        </p:nvSpPr>
        <p:spPr>
          <a:xfrm>
            <a:off x="5315407" y="1324051"/>
            <a:ext cx="6581851" cy="6483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4200"/>
              <a:buFont typeface="Montserrat"/>
              <a:buNone/>
            </a:pPr>
            <a:r>
              <a:rPr b="1" i="0" lang="en-US" sz="4200" u="none" cap="none" strike="noStrike">
                <a:solidFill>
                  <a:srgbClr val="2C3E50"/>
                </a:solidFill>
                <a:latin typeface="Montserrat"/>
                <a:ea typeface="Montserrat"/>
                <a:cs typeface="Montserrat"/>
                <a:sym typeface="Montserrat"/>
              </a:rPr>
              <a:t>Promotional Materials</a:t>
            </a:r>
            <a:endParaRPr b="0" i="0" sz="4200" u="none" cap="none" strike="noStrike">
              <a:solidFill>
                <a:schemeClr val="dk1"/>
              </a:solidFill>
              <a:latin typeface="Calibri"/>
              <a:ea typeface="Calibri"/>
              <a:cs typeface="Calibri"/>
              <a:sym typeface="Calibri"/>
            </a:endParaRPr>
          </a:p>
        </p:txBody>
      </p:sp>
      <p:sp>
        <p:nvSpPr>
          <p:cNvPr id="555" name="Google Shape;555;p15"/>
          <p:cNvSpPr txBox="1"/>
          <p:nvPr/>
        </p:nvSpPr>
        <p:spPr>
          <a:xfrm>
            <a:off x="5315407" y="2276856"/>
            <a:ext cx="6087161" cy="11622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2100"/>
              <a:buFont typeface="Open Sans"/>
              <a:buNone/>
            </a:pPr>
            <a:r>
              <a:rPr b="0" i="0" lang="en-US" sz="2100" u="none" cap="none" strike="noStrike">
                <a:solidFill>
                  <a:srgbClr val="5D6D7E"/>
                </a:solidFill>
                <a:latin typeface="Open Sans"/>
                <a:ea typeface="Open Sans"/>
                <a:cs typeface="Open Sans"/>
                <a:sym typeface="Open Sans"/>
              </a:rPr>
              <a:t>Design eye-catching promotional materials that will be displayed at the Career Fair. Think like a marketing expert!</a:t>
            </a:r>
            <a:endParaRPr b="0" i="0" sz="2100" u="none" cap="none" strike="noStrike">
              <a:solidFill>
                <a:schemeClr val="dk1"/>
              </a:solidFill>
              <a:latin typeface="Calibri"/>
              <a:ea typeface="Calibri"/>
              <a:cs typeface="Calibri"/>
              <a:sym typeface="Calibri"/>
            </a:endParaRPr>
          </a:p>
        </p:txBody>
      </p:sp>
      <p:sp>
        <p:nvSpPr>
          <p:cNvPr id="556" name="Google Shape;556;p15"/>
          <p:cNvSpPr/>
          <p:nvPr/>
        </p:nvSpPr>
        <p:spPr>
          <a:xfrm>
            <a:off x="5315407" y="3933749"/>
            <a:ext cx="2980944" cy="705002"/>
          </a:xfrm>
          <a:prstGeom prst="roundRect">
            <a:avLst>
              <a:gd fmla="val 1752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7" name="Google Shape;557;p15"/>
          <p:cNvPicPr preferRelativeResize="0"/>
          <p:nvPr/>
        </p:nvPicPr>
        <p:blipFill rotWithShape="1">
          <a:blip r:embed="rId3">
            <a:alphaModFix/>
          </a:blip>
          <a:srcRect b="0" l="0" r="0" t="0"/>
          <a:stretch/>
        </p:blipFill>
        <p:spPr>
          <a:xfrm>
            <a:off x="5458054" y="4172407"/>
            <a:ext cx="228600" cy="228600"/>
          </a:xfrm>
          <a:prstGeom prst="rect">
            <a:avLst/>
          </a:prstGeom>
          <a:noFill/>
          <a:ln>
            <a:noFill/>
          </a:ln>
        </p:spPr>
      </p:pic>
      <p:sp>
        <p:nvSpPr>
          <p:cNvPr id="558" name="Google Shape;558;p15"/>
          <p:cNvSpPr/>
          <p:nvPr/>
        </p:nvSpPr>
        <p:spPr>
          <a:xfrm>
            <a:off x="8486546" y="3933749"/>
            <a:ext cx="2980944" cy="705002"/>
          </a:xfrm>
          <a:prstGeom prst="roundRect">
            <a:avLst>
              <a:gd fmla="val 1752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15"/>
          <p:cNvSpPr/>
          <p:nvPr/>
        </p:nvSpPr>
        <p:spPr>
          <a:xfrm>
            <a:off x="5315407" y="4828946"/>
            <a:ext cx="2980944" cy="705002"/>
          </a:xfrm>
          <a:prstGeom prst="roundRect">
            <a:avLst>
              <a:gd fmla="val 1752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15"/>
          <p:cNvSpPr/>
          <p:nvPr/>
        </p:nvSpPr>
        <p:spPr>
          <a:xfrm>
            <a:off x="8486546" y="4828946"/>
            <a:ext cx="2980944" cy="705002"/>
          </a:xfrm>
          <a:prstGeom prst="roundRect">
            <a:avLst>
              <a:gd fmla="val 1752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15"/>
          <p:cNvSpPr txBox="1"/>
          <p:nvPr/>
        </p:nvSpPr>
        <p:spPr>
          <a:xfrm>
            <a:off x="5829300" y="4076395"/>
            <a:ext cx="1953158"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Create attention-grabbing headlines</a:t>
            </a:r>
            <a:endParaRPr b="0" i="0" sz="1200" u="none" cap="none" strike="noStrike">
              <a:solidFill>
                <a:schemeClr val="dk1"/>
              </a:solidFill>
              <a:latin typeface="Calibri"/>
              <a:ea typeface="Calibri"/>
              <a:cs typeface="Calibri"/>
              <a:sym typeface="Calibri"/>
            </a:endParaRPr>
          </a:p>
        </p:txBody>
      </p:sp>
      <p:pic>
        <p:nvPicPr>
          <p:cNvPr descr="preencoded.png" id="562" name="Google Shape;562;p15"/>
          <p:cNvPicPr preferRelativeResize="0"/>
          <p:nvPr/>
        </p:nvPicPr>
        <p:blipFill rotWithShape="1">
          <a:blip r:embed="rId4">
            <a:alphaModFix/>
          </a:blip>
          <a:srcRect b="0" l="0" r="0" t="0"/>
          <a:stretch/>
        </p:blipFill>
        <p:spPr>
          <a:xfrm>
            <a:off x="8629193" y="4172407"/>
            <a:ext cx="228600" cy="228600"/>
          </a:xfrm>
          <a:prstGeom prst="rect">
            <a:avLst/>
          </a:prstGeom>
          <a:noFill/>
          <a:ln>
            <a:noFill/>
          </a:ln>
        </p:spPr>
      </p:pic>
      <p:sp>
        <p:nvSpPr>
          <p:cNvPr id="563" name="Google Shape;563;p15"/>
          <p:cNvSpPr txBox="1"/>
          <p:nvPr/>
        </p:nvSpPr>
        <p:spPr>
          <a:xfrm>
            <a:off x="9000439" y="4076395"/>
            <a:ext cx="1895551"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Design visually appealing layouts</a:t>
            </a:r>
            <a:endParaRPr b="0" i="0" sz="1200" u="none" cap="none" strike="noStrike">
              <a:solidFill>
                <a:schemeClr val="dk1"/>
              </a:solidFill>
              <a:latin typeface="Calibri"/>
              <a:ea typeface="Calibri"/>
              <a:cs typeface="Calibri"/>
              <a:sym typeface="Calibri"/>
            </a:endParaRPr>
          </a:p>
        </p:txBody>
      </p:sp>
      <p:pic>
        <p:nvPicPr>
          <p:cNvPr descr="preencoded.png" id="564" name="Google Shape;564;p15"/>
          <p:cNvPicPr preferRelativeResize="0"/>
          <p:nvPr/>
        </p:nvPicPr>
        <p:blipFill rotWithShape="1">
          <a:blip r:embed="rId5">
            <a:alphaModFix/>
          </a:blip>
          <a:srcRect b="-44" l="0" r="0" t="-44"/>
          <a:stretch/>
        </p:blipFill>
        <p:spPr>
          <a:xfrm>
            <a:off x="5458054" y="5067605"/>
            <a:ext cx="256946" cy="228600"/>
          </a:xfrm>
          <a:prstGeom prst="rect">
            <a:avLst/>
          </a:prstGeom>
          <a:noFill/>
          <a:ln>
            <a:noFill/>
          </a:ln>
        </p:spPr>
      </p:pic>
      <p:sp>
        <p:nvSpPr>
          <p:cNvPr id="565" name="Google Shape;565;p15"/>
          <p:cNvSpPr txBox="1"/>
          <p:nvPr/>
        </p:nvSpPr>
        <p:spPr>
          <a:xfrm>
            <a:off x="5857646" y="4972507"/>
            <a:ext cx="2171700"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Highlight career benefits and perks</a:t>
            </a:r>
            <a:endParaRPr b="0" i="0" sz="1200" u="none" cap="none" strike="noStrike">
              <a:solidFill>
                <a:schemeClr val="dk1"/>
              </a:solidFill>
              <a:latin typeface="Calibri"/>
              <a:ea typeface="Calibri"/>
              <a:cs typeface="Calibri"/>
              <a:sym typeface="Calibri"/>
            </a:endParaRPr>
          </a:p>
        </p:txBody>
      </p:sp>
      <p:pic>
        <p:nvPicPr>
          <p:cNvPr descr="preencoded.png" id="566" name="Google Shape;566;p15"/>
          <p:cNvPicPr preferRelativeResize="0"/>
          <p:nvPr/>
        </p:nvPicPr>
        <p:blipFill rotWithShape="1">
          <a:blip r:embed="rId6">
            <a:alphaModFix/>
          </a:blip>
          <a:srcRect b="0" l="-57" r="-57" t="0"/>
          <a:stretch/>
        </p:blipFill>
        <p:spPr>
          <a:xfrm>
            <a:off x="8629193" y="5067605"/>
            <a:ext cx="200254" cy="228600"/>
          </a:xfrm>
          <a:prstGeom prst="rect">
            <a:avLst/>
          </a:prstGeom>
          <a:noFill/>
          <a:ln>
            <a:noFill/>
          </a:ln>
        </p:spPr>
      </p:pic>
      <p:sp>
        <p:nvSpPr>
          <p:cNvPr id="567" name="Google Shape;567;p15"/>
          <p:cNvSpPr txBox="1"/>
          <p:nvPr/>
        </p:nvSpPr>
        <p:spPr>
          <a:xfrm>
            <a:off x="8972093" y="5076749"/>
            <a:ext cx="2419502"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Showcase professional branding</a:t>
            </a:r>
            <a:endParaRPr b="0" i="0" sz="1200" u="none" cap="none" strike="noStrike">
              <a:solidFill>
                <a:schemeClr val="dk1"/>
              </a:solidFill>
              <a:latin typeface="Calibri"/>
              <a:ea typeface="Calibri"/>
              <a:cs typeface="Calibri"/>
              <a:sym typeface="Calibri"/>
            </a:endParaRPr>
          </a:p>
        </p:txBody>
      </p:sp>
      <p:sp>
        <p:nvSpPr>
          <p:cNvPr id="568" name="Google Shape;568;p15"/>
          <p:cNvSpPr txBox="1"/>
          <p:nvPr/>
        </p:nvSpPr>
        <p:spPr>
          <a:xfrm>
            <a:off x="9710014" y="6409944"/>
            <a:ext cx="116768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000"/>
              <a:buFont typeface="Open Sans"/>
              <a:buNone/>
            </a:pPr>
            <a:r>
              <a:rPr b="0" i="0" lang="en-US" sz="1000" u="none" cap="none" strike="noStrike">
                <a:solidFill>
                  <a:srgbClr val="7F8C8D"/>
                </a:solidFill>
                <a:latin typeface="Open Sans"/>
                <a:ea typeface="Open Sans"/>
                <a:cs typeface="Open Sans"/>
                <a:sym typeface="Open Sans"/>
              </a:rPr>
              <a:t>Canvas Module 4</a:t>
            </a:r>
            <a:endParaRPr b="0" i="0" sz="1000" u="none" cap="none" strike="noStrike">
              <a:solidFill>
                <a:schemeClr val="dk1"/>
              </a:solidFill>
              <a:latin typeface="Calibri"/>
              <a:ea typeface="Calibri"/>
              <a:cs typeface="Calibri"/>
              <a:sym typeface="Calibri"/>
            </a:endParaRPr>
          </a:p>
        </p:txBody>
      </p:sp>
      <p:sp>
        <p:nvSpPr>
          <p:cNvPr id="569" name="Google Shape;569;p15"/>
          <p:cNvSpPr/>
          <p:nvPr/>
        </p:nvSpPr>
        <p:spPr>
          <a:xfrm>
            <a:off x="10866730" y="6334049"/>
            <a:ext cx="1143000" cy="333756"/>
          </a:xfrm>
          <a:prstGeom prst="roundRect">
            <a:avLst>
              <a:gd fmla="val 156556" name="adj"/>
            </a:avLst>
          </a:prstGeom>
          <a:solidFill>
            <a:srgbClr val="FF63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0" name="Google Shape;570;p15"/>
          <p:cNvPicPr preferRelativeResize="0"/>
          <p:nvPr/>
        </p:nvPicPr>
        <p:blipFill rotWithShape="1">
          <a:blip r:embed="rId7">
            <a:alphaModFix/>
          </a:blip>
          <a:srcRect b="-1100" l="0" r="0" t="-1100"/>
          <a:stretch/>
        </p:blipFill>
        <p:spPr>
          <a:xfrm>
            <a:off x="11009376" y="6436462"/>
            <a:ext cx="114300" cy="133502"/>
          </a:xfrm>
          <a:prstGeom prst="rect">
            <a:avLst/>
          </a:prstGeom>
          <a:noFill/>
          <a:ln>
            <a:noFill/>
          </a:ln>
        </p:spPr>
      </p:pic>
      <p:sp>
        <p:nvSpPr>
          <p:cNvPr id="571" name="Google Shape;571;p15"/>
          <p:cNvSpPr txBox="1"/>
          <p:nvPr/>
        </p:nvSpPr>
        <p:spPr>
          <a:xfrm>
            <a:off x="11123676" y="6409944"/>
            <a:ext cx="843077"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000"/>
              <a:buFont typeface="Open Sans"/>
              <a:buNone/>
            </a:pPr>
            <a:r>
              <a:rPr b="1" i="0" lang="en-US" sz="1000" u="none" cap="none" strike="noStrike">
                <a:solidFill>
                  <a:srgbClr val="FFFFFF"/>
                </a:solidFill>
                <a:latin typeface="Open Sans"/>
                <a:ea typeface="Open Sans"/>
                <a:cs typeface="Open Sans"/>
                <a:sym typeface="Open Sans"/>
              </a:rPr>
              <a:t>Get Started</a:t>
            </a:r>
            <a:endParaRPr b="0" i="0" sz="1000" u="none" cap="none" strike="noStrike">
              <a:solidFill>
                <a:schemeClr val="dk1"/>
              </a:solidFill>
              <a:latin typeface="Calibri"/>
              <a:ea typeface="Calibri"/>
              <a:cs typeface="Calibri"/>
              <a:sym typeface="Calibri"/>
            </a:endParaRPr>
          </a:p>
        </p:txBody>
      </p:sp>
      <p:sp>
        <p:nvSpPr>
          <p:cNvPr id="572" name="Google Shape;572;p15"/>
          <p:cNvSpPr/>
          <p:nvPr/>
        </p:nvSpPr>
        <p:spPr>
          <a:xfrm>
            <a:off x="-1904695" y="-1904695"/>
            <a:ext cx="4762195" cy="4762195"/>
          </a:xfrm>
          <a:prstGeom prst="ellipse">
            <a:avLst/>
          </a:prstGeom>
          <a:solidFill>
            <a:srgbClr val="FF6347">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15"/>
          <p:cNvSpPr/>
          <p:nvPr/>
        </p:nvSpPr>
        <p:spPr>
          <a:xfrm>
            <a:off x="9810598" y="4476902"/>
            <a:ext cx="3810305" cy="3810305"/>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15"/>
          <p:cNvSpPr/>
          <p:nvPr/>
        </p:nvSpPr>
        <p:spPr>
          <a:xfrm>
            <a:off x="1181405" y="2000707"/>
            <a:ext cx="2857500" cy="2857500"/>
          </a:xfrm>
          <a:prstGeom prst="ellipse">
            <a:avLst/>
          </a:prstGeom>
          <a:solidFill>
            <a:srgbClr val="F8F9FA"/>
          </a:solidFill>
          <a:ln cap="flat" cmpd="sng" w="254000">
            <a:solidFill>
              <a:srgbClr val="FF6347">
                <a:alpha val="20000"/>
              </a:srgbClr>
            </a:solidFill>
            <a:prstDash val="solid"/>
            <a:round/>
            <a:headEnd len="sm" w="sm" type="none"/>
            <a:tailEnd len="sm" w="sm" type="none"/>
          </a:ln>
          <a:effectLst>
            <a:outerShdw blurRad="292100" rotWithShape="0" algn="bl" dir="5400000" dist="1016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15"/>
          <p:cNvSpPr txBox="1"/>
          <p:nvPr/>
        </p:nvSpPr>
        <p:spPr>
          <a:xfrm>
            <a:off x="2018995" y="2381098"/>
            <a:ext cx="2477110" cy="20866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6347"/>
              </a:buClr>
              <a:buSzPts val="13500"/>
              <a:buFont typeface="Montserrat"/>
              <a:buNone/>
            </a:pPr>
            <a:r>
              <a:rPr b="1" i="0" lang="en-US" sz="13500" u="none" cap="none" strike="noStrike">
                <a:solidFill>
                  <a:srgbClr val="FF6347"/>
                </a:solidFill>
                <a:latin typeface="Montserrat"/>
                <a:ea typeface="Montserrat"/>
                <a:cs typeface="Montserrat"/>
                <a:sym typeface="Montserrat"/>
              </a:rPr>
              <a:t>4</a:t>
            </a:r>
            <a:endParaRPr b="0" i="0" sz="135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16"/>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16"/>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16"/>
          <p:cNvSpPr/>
          <p:nvPr/>
        </p:nvSpPr>
        <p:spPr>
          <a:xfrm>
            <a:off x="0" y="0"/>
            <a:ext cx="12191695" cy="114300"/>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16"/>
          <p:cNvSpPr/>
          <p:nvPr/>
        </p:nvSpPr>
        <p:spPr>
          <a:xfrm>
            <a:off x="9334195" y="-952805"/>
            <a:ext cx="3810305" cy="3810305"/>
          </a:xfrm>
          <a:prstGeom prst="ellipse">
            <a:avLst/>
          </a:prstGeom>
          <a:solidFill>
            <a:srgbClr val="E74C3C">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16"/>
          <p:cNvSpPr/>
          <p:nvPr/>
        </p:nvSpPr>
        <p:spPr>
          <a:xfrm>
            <a:off x="-476402" y="4953305"/>
            <a:ext cx="2381098" cy="2381098"/>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6" name="Google Shape;586;p16"/>
          <p:cNvPicPr preferRelativeResize="0"/>
          <p:nvPr/>
        </p:nvPicPr>
        <p:blipFill rotWithShape="1">
          <a:blip r:embed="rId3">
            <a:alphaModFix/>
          </a:blip>
          <a:srcRect b="0" l="0" r="0" t="0"/>
          <a:stretch/>
        </p:blipFill>
        <p:spPr>
          <a:xfrm>
            <a:off x="1542593" y="466344"/>
            <a:ext cx="342900" cy="342900"/>
          </a:xfrm>
          <a:prstGeom prst="rect">
            <a:avLst/>
          </a:prstGeom>
          <a:noFill/>
          <a:ln>
            <a:noFill/>
          </a:ln>
        </p:spPr>
      </p:pic>
      <p:sp>
        <p:nvSpPr>
          <p:cNvPr id="587" name="Google Shape;587;p16"/>
          <p:cNvSpPr txBox="1"/>
          <p:nvPr/>
        </p:nvSpPr>
        <p:spPr>
          <a:xfrm>
            <a:off x="2028139" y="381305"/>
            <a:ext cx="8944661" cy="5148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3300"/>
              <a:buFont typeface="Montserrat"/>
              <a:buNone/>
            </a:pPr>
            <a:r>
              <a:rPr b="1" i="0" lang="en-US" sz="3300" u="none" cap="none" strike="noStrike">
                <a:solidFill>
                  <a:srgbClr val="2C3E50"/>
                </a:solidFill>
                <a:latin typeface="Montserrat"/>
                <a:ea typeface="Montserrat"/>
                <a:cs typeface="Montserrat"/>
                <a:sym typeface="Montserrat"/>
              </a:rPr>
              <a:t>Bell Ringer: Design Challenge Kickstart</a:t>
            </a:r>
            <a:endParaRPr b="0" i="0" sz="3300" u="none" cap="none" strike="noStrike">
              <a:solidFill>
                <a:schemeClr val="dk1"/>
              </a:solidFill>
              <a:latin typeface="Calibri"/>
              <a:ea typeface="Calibri"/>
              <a:cs typeface="Calibri"/>
              <a:sym typeface="Calibri"/>
            </a:endParaRPr>
          </a:p>
        </p:txBody>
      </p:sp>
      <p:sp>
        <p:nvSpPr>
          <p:cNvPr id="588" name="Google Shape;588;p16"/>
          <p:cNvSpPr/>
          <p:nvPr/>
        </p:nvSpPr>
        <p:spPr>
          <a:xfrm>
            <a:off x="5524805" y="1276502"/>
            <a:ext cx="1143000" cy="800100"/>
          </a:xfrm>
          <a:prstGeom prst="ellipse">
            <a:avLst/>
          </a:prstGeom>
          <a:solidFill>
            <a:srgbClr val="FFFFFF"/>
          </a:solidFill>
          <a:ln cap="flat" cmpd="sng" w="50800">
            <a:solidFill>
              <a:srgbClr val="E74C3C"/>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16"/>
          <p:cNvSpPr txBox="1"/>
          <p:nvPr/>
        </p:nvSpPr>
        <p:spPr>
          <a:xfrm>
            <a:off x="5716829" y="1463954"/>
            <a:ext cx="1019556"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2700"/>
              <a:buFont typeface="Montserrat"/>
              <a:buNone/>
            </a:pPr>
            <a:r>
              <a:rPr b="1" i="0" lang="en-US" sz="2700" u="none" cap="none" strike="noStrike">
                <a:solidFill>
                  <a:srgbClr val="E74C3C"/>
                </a:solidFill>
                <a:latin typeface="Montserrat"/>
                <a:ea typeface="Montserrat"/>
                <a:cs typeface="Montserrat"/>
                <a:sym typeface="Montserrat"/>
              </a:rPr>
              <a:t>2:00</a:t>
            </a:r>
            <a:endParaRPr b="0" i="0" sz="2700" u="none" cap="none" strike="noStrike">
              <a:solidFill>
                <a:schemeClr val="dk1"/>
              </a:solidFill>
              <a:latin typeface="Calibri"/>
              <a:ea typeface="Calibri"/>
              <a:cs typeface="Calibri"/>
              <a:sym typeface="Calibri"/>
            </a:endParaRPr>
          </a:p>
        </p:txBody>
      </p:sp>
      <p:sp>
        <p:nvSpPr>
          <p:cNvPr id="590" name="Google Shape;590;p16"/>
          <p:cNvSpPr/>
          <p:nvPr/>
        </p:nvSpPr>
        <p:spPr>
          <a:xfrm>
            <a:off x="2286000" y="2356409"/>
            <a:ext cx="7619695" cy="3743554"/>
          </a:xfrm>
          <a:prstGeom prst="roundRect">
            <a:avLst>
              <a:gd fmla="val 932" name="adj"/>
            </a:avLst>
          </a:prstGeom>
          <a:solidFill>
            <a:srgbClr val="FFFFFF"/>
          </a:solidFill>
          <a:ln>
            <a:noFill/>
          </a:ln>
          <a:effectLst>
            <a:outerShdw blurRad="152400" rotWithShape="0" algn="bl" dir="5400000" dist="76200">
              <a:srgbClr val="000000">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16"/>
          <p:cNvSpPr txBox="1"/>
          <p:nvPr/>
        </p:nvSpPr>
        <p:spPr>
          <a:xfrm>
            <a:off x="2691079" y="2660904"/>
            <a:ext cx="7039051"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2400"/>
              <a:buFont typeface="Montserrat"/>
              <a:buNone/>
            </a:pPr>
            <a:r>
              <a:rPr b="1" i="0" lang="en-US" sz="2400" u="none" cap="none" strike="noStrike">
                <a:solidFill>
                  <a:srgbClr val="2C3E50"/>
                </a:solidFill>
                <a:latin typeface="Montserrat"/>
                <a:ea typeface="Montserrat"/>
                <a:cs typeface="Montserrat"/>
                <a:sym typeface="Montserrat"/>
              </a:rPr>
              <a:t>What slogan or image best represents your chosen career?</a:t>
            </a:r>
            <a:endParaRPr b="0" i="0" sz="2400" u="none" cap="none" strike="noStrike">
              <a:solidFill>
                <a:schemeClr val="dk1"/>
              </a:solidFill>
              <a:latin typeface="Calibri"/>
              <a:ea typeface="Calibri"/>
              <a:cs typeface="Calibri"/>
              <a:sym typeface="Calibri"/>
            </a:endParaRPr>
          </a:p>
        </p:txBody>
      </p:sp>
      <p:sp>
        <p:nvSpPr>
          <p:cNvPr id="592" name="Google Shape;592;p16"/>
          <p:cNvSpPr txBox="1"/>
          <p:nvPr/>
        </p:nvSpPr>
        <p:spPr>
          <a:xfrm>
            <a:off x="2967228" y="3752698"/>
            <a:ext cx="6400800" cy="56235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500"/>
              <a:buFont typeface="Open Sans"/>
              <a:buNone/>
            </a:pPr>
            <a:r>
              <a:rPr b="0" i="0" lang="en-US" sz="1500" u="none" cap="none" strike="noStrike">
                <a:solidFill>
                  <a:srgbClr val="5D6D7E"/>
                </a:solidFill>
                <a:latin typeface="Open Sans"/>
                <a:ea typeface="Open Sans"/>
                <a:cs typeface="Open Sans"/>
                <a:sym typeface="Open Sans"/>
              </a:rPr>
              <a:t>Quickly sketch or write your initial ideas for promotional materials that capture the essence of your career choice</a:t>
            </a:r>
            <a:endParaRPr b="0" i="0" sz="1500" u="none" cap="none" strike="noStrike">
              <a:solidFill>
                <a:schemeClr val="dk1"/>
              </a:solidFill>
              <a:latin typeface="Calibri"/>
              <a:ea typeface="Calibri"/>
              <a:cs typeface="Calibri"/>
              <a:sym typeface="Calibri"/>
            </a:endParaRPr>
          </a:p>
        </p:txBody>
      </p:sp>
      <p:sp>
        <p:nvSpPr>
          <p:cNvPr id="593" name="Google Shape;593;p16"/>
          <p:cNvSpPr/>
          <p:nvPr/>
        </p:nvSpPr>
        <p:spPr>
          <a:xfrm>
            <a:off x="2762402" y="4533595"/>
            <a:ext cx="2095805" cy="1276502"/>
          </a:xfrm>
          <a:prstGeom prst="roundRect">
            <a:avLst>
              <a:gd fmla="val 4277"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16"/>
          <p:cNvSpPr/>
          <p:nvPr/>
        </p:nvSpPr>
        <p:spPr>
          <a:xfrm>
            <a:off x="2762402" y="4533595"/>
            <a:ext cx="38405" cy="1276502"/>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16"/>
          <p:cNvSpPr/>
          <p:nvPr/>
        </p:nvSpPr>
        <p:spPr>
          <a:xfrm>
            <a:off x="5048402" y="4533595"/>
            <a:ext cx="2095805" cy="1276502"/>
          </a:xfrm>
          <a:prstGeom prst="roundRect">
            <a:avLst>
              <a:gd fmla="val 4277"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16"/>
          <p:cNvSpPr/>
          <p:nvPr/>
        </p:nvSpPr>
        <p:spPr>
          <a:xfrm>
            <a:off x="5048402" y="4533595"/>
            <a:ext cx="38405" cy="1276502"/>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16"/>
          <p:cNvSpPr/>
          <p:nvPr/>
        </p:nvSpPr>
        <p:spPr>
          <a:xfrm>
            <a:off x="7334402" y="4533595"/>
            <a:ext cx="2095805" cy="1276502"/>
          </a:xfrm>
          <a:prstGeom prst="roundRect">
            <a:avLst>
              <a:gd fmla="val 4277"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16"/>
          <p:cNvSpPr/>
          <p:nvPr/>
        </p:nvSpPr>
        <p:spPr>
          <a:xfrm>
            <a:off x="7334402" y="4533595"/>
            <a:ext cx="38405" cy="1276502"/>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16"/>
          <p:cNvSpPr txBox="1"/>
          <p:nvPr/>
        </p:nvSpPr>
        <p:spPr>
          <a:xfrm>
            <a:off x="2943454" y="4677156"/>
            <a:ext cx="962863"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1200"/>
              <a:buFont typeface="Open Sans"/>
              <a:buNone/>
            </a:pPr>
            <a:r>
              <a:rPr b="1" i="0" lang="en-US" sz="1200" u="none" cap="none" strike="noStrike">
                <a:solidFill>
                  <a:srgbClr val="E74C3C"/>
                </a:solidFill>
                <a:latin typeface="Open Sans"/>
                <a:ea typeface="Open Sans"/>
                <a:cs typeface="Open Sans"/>
                <a:sym typeface="Open Sans"/>
              </a:rPr>
              <a:t>For Slogans</a:t>
            </a:r>
            <a:endParaRPr b="0" i="0" sz="1200" u="none" cap="none" strike="noStrike">
              <a:solidFill>
                <a:schemeClr val="dk1"/>
              </a:solidFill>
              <a:latin typeface="Calibri"/>
              <a:ea typeface="Calibri"/>
              <a:cs typeface="Calibri"/>
              <a:sym typeface="Calibri"/>
            </a:endParaRPr>
          </a:p>
        </p:txBody>
      </p:sp>
      <p:sp>
        <p:nvSpPr>
          <p:cNvPr id="600" name="Google Shape;600;p16"/>
          <p:cNvSpPr txBox="1"/>
          <p:nvPr/>
        </p:nvSpPr>
        <p:spPr>
          <a:xfrm>
            <a:off x="5229454" y="4677156"/>
            <a:ext cx="914400"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1200"/>
              <a:buFont typeface="Open Sans"/>
              <a:buNone/>
            </a:pPr>
            <a:r>
              <a:rPr b="1" i="0" lang="en-US" sz="1200" u="none" cap="none" strike="noStrike">
                <a:solidFill>
                  <a:srgbClr val="E74C3C"/>
                </a:solidFill>
                <a:latin typeface="Open Sans"/>
                <a:ea typeface="Open Sans"/>
                <a:cs typeface="Open Sans"/>
                <a:sym typeface="Open Sans"/>
              </a:rPr>
              <a:t>For Visuals</a:t>
            </a:r>
            <a:endParaRPr b="0" i="0" sz="1200" u="none" cap="none" strike="noStrike">
              <a:solidFill>
                <a:schemeClr val="dk1"/>
              </a:solidFill>
              <a:latin typeface="Calibri"/>
              <a:ea typeface="Calibri"/>
              <a:cs typeface="Calibri"/>
              <a:sym typeface="Calibri"/>
            </a:endParaRPr>
          </a:p>
        </p:txBody>
      </p:sp>
      <p:sp>
        <p:nvSpPr>
          <p:cNvPr id="601" name="Google Shape;601;p16"/>
          <p:cNvSpPr txBox="1"/>
          <p:nvPr/>
        </p:nvSpPr>
        <p:spPr>
          <a:xfrm>
            <a:off x="7515454" y="4677156"/>
            <a:ext cx="543154"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1200"/>
              <a:buFont typeface="Open Sans"/>
              <a:buNone/>
            </a:pPr>
            <a:r>
              <a:rPr b="1" i="0" lang="en-US" sz="1200" u="none" cap="none" strike="noStrike">
                <a:solidFill>
                  <a:srgbClr val="E74C3C"/>
                </a:solidFill>
                <a:latin typeface="Open Sans"/>
                <a:ea typeface="Open Sans"/>
                <a:cs typeface="Open Sans"/>
                <a:sym typeface="Open Sans"/>
              </a:rPr>
              <a:t>Share</a:t>
            </a:r>
            <a:endParaRPr b="0" i="0" sz="1200" u="none" cap="none" strike="noStrike">
              <a:solidFill>
                <a:schemeClr val="dk1"/>
              </a:solidFill>
              <a:latin typeface="Calibri"/>
              <a:ea typeface="Calibri"/>
              <a:cs typeface="Calibri"/>
              <a:sym typeface="Calibri"/>
            </a:endParaRPr>
          </a:p>
        </p:txBody>
      </p:sp>
      <p:sp>
        <p:nvSpPr>
          <p:cNvPr id="602" name="Google Shape;602;p16"/>
          <p:cNvSpPr txBox="1"/>
          <p:nvPr/>
        </p:nvSpPr>
        <p:spPr>
          <a:xfrm>
            <a:off x="2943454" y="4943246"/>
            <a:ext cx="1757477" cy="7242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Think of short, memorable phrases that highlight the key benefits or unique aspects of your career</a:t>
            </a:r>
            <a:endParaRPr b="0" i="0" sz="1000" u="none" cap="none" strike="noStrike">
              <a:solidFill>
                <a:schemeClr val="dk1"/>
              </a:solidFill>
              <a:latin typeface="Calibri"/>
              <a:ea typeface="Calibri"/>
              <a:cs typeface="Calibri"/>
              <a:sym typeface="Calibri"/>
            </a:endParaRPr>
          </a:p>
        </p:txBody>
      </p:sp>
      <p:sp>
        <p:nvSpPr>
          <p:cNvPr id="603" name="Google Shape;603;p16"/>
          <p:cNvSpPr txBox="1"/>
          <p:nvPr/>
        </p:nvSpPr>
        <p:spPr>
          <a:xfrm>
            <a:off x="5229454" y="4943246"/>
            <a:ext cx="1786738" cy="7242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Consider symbols, tools, or scenes that instantly communicate what your career involves</a:t>
            </a:r>
            <a:endParaRPr b="0" i="0" sz="1000" u="none" cap="none" strike="noStrike">
              <a:solidFill>
                <a:schemeClr val="dk1"/>
              </a:solidFill>
              <a:latin typeface="Calibri"/>
              <a:ea typeface="Calibri"/>
              <a:cs typeface="Calibri"/>
              <a:sym typeface="Calibri"/>
            </a:endParaRPr>
          </a:p>
        </p:txBody>
      </p:sp>
      <p:sp>
        <p:nvSpPr>
          <p:cNvPr id="604" name="Google Shape;604;p16"/>
          <p:cNvSpPr txBox="1"/>
          <p:nvPr/>
        </p:nvSpPr>
        <p:spPr>
          <a:xfrm>
            <a:off x="7515454" y="4943246"/>
            <a:ext cx="1843430" cy="54315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Be prepared to explain your design idea to a neighbor and get their feedback</a:t>
            </a:r>
            <a:endParaRPr b="0" i="0" sz="1000" u="none" cap="none" strike="noStrike">
              <a:solidFill>
                <a:schemeClr val="dk1"/>
              </a:solidFill>
              <a:latin typeface="Calibri"/>
              <a:ea typeface="Calibri"/>
              <a:cs typeface="Calibri"/>
              <a:sym typeface="Calibri"/>
            </a:endParaRPr>
          </a:p>
        </p:txBody>
      </p:sp>
      <p:sp>
        <p:nvSpPr>
          <p:cNvPr id="605" name="Google Shape;605;p16"/>
          <p:cNvSpPr txBox="1"/>
          <p:nvPr/>
        </p:nvSpPr>
        <p:spPr>
          <a:xfrm>
            <a:off x="3395167" y="6458407"/>
            <a:ext cx="5524805"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200"/>
              <a:buFont typeface="Open Sans"/>
              <a:buNone/>
            </a:pPr>
            <a:r>
              <a:rPr b="0" i="0" lang="en-US" sz="1200" u="none" cap="none" strike="noStrike">
                <a:solidFill>
                  <a:srgbClr val="7F8C8D"/>
                </a:solidFill>
                <a:latin typeface="Open Sans"/>
                <a:ea typeface="Open Sans"/>
                <a:cs typeface="Open Sans"/>
                <a:sym typeface="Open Sans"/>
              </a:rPr>
              <a:t>Creating effective promotional materials starts with a strong central concept</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17"/>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17"/>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17"/>
          <p:cNvSpPr/>
          <p:nvPr/>
        </p:nvSpPr>
        <p:spPr>
          <a:xfrm>
            <a:off x="0" y="0"/>
            <a:ext cx="12191695" cy="114300"/>
          </a:xfrm>
          <a:prstGeom prst="rect">
            <a:avLst/>
          </a:prstGeom>
          <a:solidFill>
            <a:srgbClr val="76C7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17"/>
          <p:cNvSpPr/>
          <p:nvPr/>
        </p:nvSpPr>
        <p:spPr>
          <a:xfrm>
            <a:off x="9810598" y="-1429207"/>
            <a:ext cx="3810305" cy="3810305"/>
          </a:xfrm>
          <a:prstGeom prst="ellipse">
            <a:avLst/>
          </a:prstGeom>
          <a:solidFill>
            <a:srgbClr val="76C7C0">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17"/>
          <p:cNvSpPr/>
          <p:nvPr/>
        </p:nvSpPr>
        <p:spPr>
          <a:xfrm>
            <a:off x="-476402" y="4953305"/>
            <a:ext cx="2381098" cy="2381098"/>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17"/>
          <p:cNvSpPr/>
          <p:nvPr/>
        </p:nvSpPr>
        <p:spPr>
          <a:xfrm>
            <a:off x="11658600" y="190195"/>
            <a:ext cx="342900" cy="342900"/>
          </a:xfrm>
          <a:prstGeom prst="ellipse">
            <a:avLst/>
          </a:prstGeom>
          <a:solidFill>
            <a:srgbClr val="76C7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17"/>
          <p:cNvSpPr txBox="1"/>
          <p:nvPr/>
        </p:nvSpPr>
        <p:spPr>
          <a:xfrm>
            <a:off x="11771071" y="256946"/>
            <a:ext cx="253289"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00"/>
              <a:buFont typeface="Montserrat"/>
              <a:buNone/>
            </a:pPr>
            <a:r>
              <a:rPr b="1" i="0" lang="en-US" sz="1300" u="none" cap="none" strike="noStrike">
                <a:solidFill>
                  <a:srgbClr val="FFFFFF"/>
                </a:solidFill>
                <a:latin typeface="Montserrat"/>
                <a:ea typeface="Montserrat"/>
                <a:cs typeface="Montserrat"/>
                <a:sym typeface="Montserrat"/>
              </a:rPr>
              <a:t>4</a:t>
            </a:r>
            <a:endParaRPr b="0" i="0" sz="1300" u="none" cap="none" strike="noStrike">
              <a:solidFill>
                <a:schemeClr val="dk1"/>
              </a:solidFill>
              <a:latin typeface="Calibri"/>
              <a:ea typeface="Calibri"/>
              <a:cs typeface="Calibri"/>
              <a:sym typeface="Calibri"/>
            </a:endParaRPr>
          </a:p>
        </p:txBody>
      </p:sp>
      <p:sp>
        <p:nvSpPr>
          <p:cNvPr id="618" name="Google Shape;618;p17"/>
          <p:cNvSpPr txBox="1"/>
          <p:nvPr/>
        </p:nvSpPr>
        <p:spPr>
          <a:xfrm>
            <a:off x="286207" y="476402"/>
            <a:ext cx="5882335" cy="4480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2800"/>
              <a:buFont typeface="Montserrat"/>
              <a:buNone/>
            </a:pPr>
            <a:r>
              <a:rPr b="1" i="0" lang="en-US" sz="2800" u="none" cap="none" strike="noStrike">
                <a:solidFill>
                  <a:srgbClr val="2C3E50"/>
                </a:solidFill>
                <a:latin typeface="Montserrat"/>
                <a:ea typeface="Montserrat"/>
                <a:cs typeface="Montserrat"/>
                <a:sym typeface="Montserrat"/>
              </a:rPr>
              <a:t>Step 4: Promotional Materials</a:t>
            </a:r>
            <a:endParaRPr b="0" i="0" sz="2800" u="none" cap="none" strike="noStrike">
              <a:solidFill>
                <a:schemeClr val="dk1"/>
              </a:solidFill>
              <a:latin typeface="Calibri"/>
              <a:ea typeface="Calibri"/>
              <a:cs typeface="Calibri"/>
              <a:sym typeface="Calibri"/>
            </a:endParaRPr>
          </a:p>
        </p:txBody>
      </p:sp>
      <p:sp>
        <p:nvSpPr>
          <p:cNvPr id="619" name="Google Shape;619;p17"/>
          <p:cNvSpPr txBox="1"/>
          <p:nvPr/>
        </p:nvSpPr>
        <p:spPr>
          <a:xfrm>
            <a:off x="286207" y="1076249"/>
            <a:ext cx="6510528" cy="4864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300"/>
              <a:buFont typeface="Open Sans"/>
              <a:buNone/>
            </a:pPr>
            <a:r>
              <a:rPr b="0" i="0" lang="en-US" sz="1300" u="none" cap="none" strike="noStrike">
                <a:solidFill>
                  <a:srgbClr val="5D6D7E"/>
                </a:solidFill>
                <a:latin typeface="Open Sans"/>
                <a:ea typeface="Open Sans"/>
                <a:cs typeface="Open Sans"/>
                <a:sym typeface="Open Sans"/>
              </a:rPr>
              <a:t>Create eye-catching promotional materials that effectively communicate the key benefits of your chosen career.</a:t>
            </a:r>
            <a:endParaRPr b="0" i="0" sz="1300" u="none" cap="none" strike="noStrike">
              <a:solidFill>
                <a:schemeClr val="dk1"/>
              </a:solidFill>
              <a:latin typeface="Calibri"/>
              <a:ea typeface="Calibri"/>
              <a:cs typeface="Calibri"/>
              <a:sym typeface="Calibri"/>
            </a:endParaRPr>
          </a:p>
        </p:txBody>
      </p:sp>
      <p:sp>
        <p:nvSpPr>
          <p:cNvPr id="620" name="Google Shape;620;p17"/>
          <p:cNvSpPr txBox="1"/>
          <p:nvPr/>
        </p:nvSpPr>
        <p:spPr>
          <a:xfrm>
            <a:off x="286207" y="1772107"/>
            <a:ext cx="3872484" cy="2578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6C7C0"/>
              </a:buClr>
              <a:buSzPts val="1600"/>
              <a:buFont typeface="Montserrat"/>
              <a:buNone/>
            </a:pPr>
            <a:r>
              <a:rPr b="1" i="0" lang="en-US" sz="1600" u="none" cap="none" strike="noStrike">
                <a:solidFill>
                  <a:srgbClr val="76C7C0"/>
                </a:solidFill>
                <a:latin typeface="Montserrat"/>
                <a:ea typeface="Montserrat"/>
                <a:cs typeface="Montserrat"/>
                <a:sym typeface="Montserrat"/>
              </a:rPr>
              <a:t>Choose Your Promotional Formats</a:t>
            </a:r>
            <a:endParaRPr b="0" i="0" sz="1600" u="none" cap="none" strike="noStrike">
              <a:solidFill>
                <a:schemeClr val="dk1"/>
              </a:solidFill>
              <a:latin typeface="Calibri"/>
              <a:ea typeface="Calibri"/>
              <a:cs typeface="Calibri"/>
              <a:sym typeface="Calibri"/>
            </a:endParaRPr>
          </a:p>
        </p:txBody>
      </p:sp>
      <p:sp>
        <p:nvSpPr>
          <p:cNvPr id="621" name="Google Shape;621;p17"/>
          <p:cNvSpPr/>
          <p:nvPr/>
        </p:nvSpPr>
        <p:spPr>
          <a:xfrm>
            <a:off x="286207" y="2143354"/>
            <a:ext cx="6458407" cy="800100"/>
          </a:xfrm>
          <a:prstGeom prst="roundRect">
            <a:avLst>
              <a:gd fmla="val 13605"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17"/>
          <p:cNvSpPr/>
          <p:nvPr/>
        </p:nvSpPr>
        <p:spPr>
          <a:xfrm>
            <a:off x="286207" y="3960266"/>
            <a:ext cx="6458407" cy="800100"/>
          </a:xfrm>
          <a:prstGeom prst="roundRect">
            <a:avLst>
              <a:gd fmla="val 13605"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17"/>
          <p:cNvSpPr/>
          <p:nvPr/>
        </p:nvSpPr>
        <p:spPr>
          <a:xfrm>
            <a:off x="400507" y="2257654"/>
            <a:ext cx="428854" cy="428854"/>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24" name="Google Shape;624;p17"/>
          <p:cNvPicPr preferRelativeResize="0"/>
          <p:nvPr/>
        </p:nvPicPr>
        <p:blipFill rotWithShape="1">
          <a:blip r:embed="rId3">
            <a:alphaModFix/>
          </a:blip>
          <a:srcRect b="0" l="0" r="0" t="0"/>
          <a:stretch/>
        </p:blipFill>
        <p:spPr>
          <a:xfrm>
            <a:off x="519379" y="2376526"/>
            <a:ext cx="190195" cy="190195"/>
          </a:xfrm>
          <a:prstGeom prst="rect">
            <a:avLst/>
          </a:prstGeom>
          <a:noFill/>
          <a:ln>
            <a:noFill/>
          </a:ln>
        </p:spPr>
      </p:pic>
      <p:sp>
        <p:nvSpPr>
          <p:cNvPr id="625" name="Google Shape;625;p17"/>
          <p:cNvSpPr/>
          <p:nvPr/>
        </p:nvSpPr>
        <p:spPr>
          <a:xfrm>
            <a:off x="286207" y="3052267"/>
            <a:ext cx="6458407" cy="800100"/>
          </a:xfrm>
          <a:prstGeom prst="roundRect">
            <a:avLst>
              <a:gd fmla="val 13605"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17"/>
          <p:cNvSpPr/>
          <p:nvPr/>
        </p:nvSpPr>
        <p:spPr>
          <a:xfrm>
            <a:off x="400507" y="3166567"/>
            <a:ext cx="428854" cy="428854"/>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17"/>
          <p:cNvSpPr/>
          <p:nvPr/>
        </p:nvSpPr>
        <p:spPr>
          <a:xfrm>
            <a:off x="400507" y="4074566"/>
            <a:ext cx="428854" cy="428854"/>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17"/>
          <p:cNvSpPr txBox="1"/>
          <p:nvPr/>
        </p:nvSpPr>
        <p:spPr>
          <a:xfrm>
            <a:off x="972007" y="2257654"/>
            <a:ext cx="1886407"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Trifold Board or Poster</a:t>
            </a:r>
            <a:endParaRPr b="0" i="0" sz="1200" u="none" cap="none" strike="noStrike">
              <a:solidFill>
                <a:schemeClr val="dk1"/>
              </a:solidFill>
              <a:latin typeface="Calibri"/>
              <a:ea typeface="Calibri"/>
              <a:cs typeface="Calibri"/>
              <a:sym typeface="Calibri"/>
            </a:endParaRPr>
          </a:p>
        </p:txBody>
      </p:sp>
      <p:sp>
        <p:nvSpPr>
          <p:cNvPr id="629" name="Google Shape;629;p17"/>
          <p:cNvSpPr txBox="1"/>
          <p:nvPr/>
        </p:nvSpPr>
        <p:spPr>
          <a:xfrm>
            <a:off x="972007" y="2476195"/>
            <a:ext cx="5751576"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Perfect for detailed information display with visual impact. Use clear sections and engaging visuals to attract attention.</a:t>
            </a:r>
            <a:endParaRPr b="0" i="0" sz="900" u="none" cap="none" strike="noStrike">
              <a:solidFill>
                <a:schemeClr val="dk1"/>
              </a:solidFill>
              <a:latin typeface="Calibri"/>
              <a:ea typeface="Calibri"/>
              <a:cs typeface="Calibri"/>
              <a:sym typeface="Calibri"/>
            </a:endParaRPr>
          </a:p>
        </p:txBody>
      </p:sp>
      <p:pic>
        <p:nvPicPr>
          <p:cNvPr descr="preencoded.png" id="630" name="Google Shape;630;p17"/>
          <p:cNvPicPr preferRelativeResize="0"/>
          <p:nvPr/>
        </p:nvPicPr>
        <p:blipFill rotWithShape="1">
          <a:blip r:embed="rId4">
            <a:alphaModFix/>
          </a:blip>
          <a:srcRect b="0" l="0" r="0" t="0"/>
          <a:stretch/>
        </p:blipFill>
        <p:spPr>
          <a:xfrm>
            <a:off x="543154" y="3285439"/>
            <a:ext cx="142646" cy="190195"/>
          </a:xfrm>
          <a:prstGeom prst="rect">
            <a:avLst/>
          </a:prstGeom>
          <a:noFill/>
          <a:ln>
            <a:noFill/>
          </a:ln>
        </p:spPr>
      </p:pic>
      <p:sp>
        <p:nvSpPr>
          <p:cNvPr id="631" name="Google Shape;631;p17"/>
          <p:cNvSpPr txBox="1"/>
          <p:nvPr/>
        </p:nvSpPr>
        <p:spPr>
          <a:xfrm>
            <a:off x="972007" y="3166567"/>
            <a:ext cx="1476756"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Flyer or Brochure</a:t>
            </a:r>
            <a:endParaRPr b="0" i="0" sz="1200" u="none" cap="none" strike="noStrike">
              <a:solidFill>
                <a:schemeClr val="dk1"/>
              </a:solidFill>
              <a:latin typeface="Calibri"/>
              <a:ea typeface="Calibri"/>
              <a:cs typeface="Calibri"/>
              <a:sym typeface="Calibri"/>
            </a:endParaRPr>
          </a:p>
        </p:txBody>
      </p:sp>
      <p:sp>
        <p:nvSpPr>
          <p:cNvPr id="632" name="Google Shape;632;p17"/>
          <p:cNvSpPr txBox="1"/>
          <p:nvPr/>
        </p:nvSpPr>
        <p:spPr>
          <a:xfrm>
            <a:off x="972007" y="4074566"/>
            <a:ext cx="1228954"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Creation Tools</a:t>
            </a:r>
            <a:endParaRPr b="0" i="0" sz="1200" u="none" cap="none" strike="noStrike">
              <a:solidFill>
                <a:schemeClr val="dk1"/>
              </a:solidFill>
              <a:latin typeface="Calibri"/>
              <a:ea typeface="Calibri"/>
              <a:cs typeface="Calibri"/>
              <a:sym typeface="Calibri"/>
            </a:endParaRPr>
          </a:p>
        </p:txBody>
      </p:sp>
      <p:sp>
        <p:nvSpPr>
          <p:cNvPr id="633" name="Google Shape;633;p17"/>
          <p:cNvSpPr txBox="1"/>
          <p:nvPr/>
        </p:nvSpPr>
        <p:spPr>
          <a:xfrm>
            <a:off x="972007" y="3385109"/>
            <a:ext cx="5751576"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Great for quick information sharing. Include a catchy headline, key points, and professional design elements.</a:t>
            </a:r>
            <a:endParaRPr b="0" i="0" sz="900" u="none" cap="none" strike="noStrike">
              <a:solidFill>
                <a:schemeClr val="dk1"/>
              </a:solidFill>
              <a:latin typeface="Calibri"/>
              <a:ea typeface="Calibri"/>
              <a:cs typeface="Calibri"/>
              <a:sym typeface="Calibri"/>
            </a:endParaRPr>
          </a:p>
        </p:txBody>
      </p:sp>
      <p:pic>
        <p:nvPicPr>
          <p:cNvPr descr="preencoded.png" id="634" name="Google Shape;634;p17"/>
          <p:cNvPicPr preferRelativeResize="0"/>
          <p:nvPr/>
        </p:nvPicPr>
        <p:blipFill rotWithShape="1">
          <a:blip r:embed="rId5">
            <a:alphaModFix/>
          </a:blip>
          <a:srcRect b="0" l="0" r="0" t="0"/>
          <a:stretch/>
        </p:blipFill>
        <p:spPr>
          <a:xfrm>
            <a:off x="519379" y="4194353"/>
            <a:ext cx="190195" cy="190195"/>
          </a:xfrm>
          <a:prstGeom prst="rect">
            <a:avLst/>
          </a:prstGeom>
          <a:noFill/>
          <a:ln>
            <a:noFill/>
          </a:ln>
        </p:spPr>
      </p:pic>
      <p:sp>
        <p:nvSpPr>
          <p:cNvPr id="635" name="Google Shape;635;p17"/>
          <p:cNvSpPr txBox="1"/>
          <p:nvPr/>
        </p:nvSpPr>
        <p:spPr>
          <a:xfrm>
            <a:off x="972007" y="4294022"/>
            <a:ext cx="5437022"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Use Canva (recommended), Google tools, or traditional art materials to create your materials based on your skills.</a:t>
            </a:r>
            <a:endParaRPr b="0" i="0" sz="900" u="none" cap="none" strike="noStrike">
              <a:solidFill>
                <a:schemeClr val="dk1"/>
              </a:solidFill>
              <a:latin typeface="Calibri"/>
              <a:ea typeface="Calibri"/>
              <a:cs typeface="Calibri"/>
              <a:sym typeface="Calibri"/>
            </a:endParaRPr>
          </a:p>
        </p:txBody>
      </p:sp>
      <p:sp>
        <p:nvSpPr>
          <p:cNvPr id="636" name="Google Shape;636;p17"/>
          <p:cNvSpPr/>
          <p:nvPr/>
        </p:nvSpPr>
        <p:spPr>
          <a:xfrm>
            <a:off x="286207" y="4945990"/>
            <a:ext cx="6458407" cy="800100"/>
          </a:xfrm>
          <a:prstGeom prst="roundRect">
            <a:avLst>
              <a:gd fmla="val 10884" name="adj"/>
            </a:avLst>
          </a:prstGeom>
          <a:solidFill>
            <a:srgbClr val="F1F8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17"/>
          <p:cNvSpPr/>
          <p:nvPr/>
        </p:nvSpPr>
        <p:spPr>
          <a:xfrm>
            <a:off x="286207" y="4945990"/>
            <a:ext cx="38405" cy="800100"/>
          </a:xfrm>
          <a:prstGeom prst="rect">
            <a:avLst/>
          </a:prstGeom>
          <a:solidFill>
            <a:srgbClr val="8BC3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8" name="Google Shape;638;p17"/>
          <p:cNvPicPr preferRelativeResize="0"/>
          <p:nvPr/>
        </p:nvPicPr>
        <p:blipFill rotWithShape="1">
          <a:blip r:embed="rId6">
            <a:alphaModFix/>
          </a:blip>
          <a:srcRect b="-180" l="0" r="0" t="-180"/>
          <a:stretch/>
        </p:blipFill>
        <p:spPr>
          <a:xfrm>
            <a:off x="437998" y="5074006"/>
            <a:ext cx="190195" cy="152705"/>
          </a:xfrm>
          <a:prstGeom prst="rect">
            <a:avLst/>
          </a:prstGeom>
          <a:noFill/>
          <a:ln>
            <a:noFill/>
          </a:ln>
        </p:spPr>
      </p:pic>
      <p:sp>
        <p:nvSpPr>
          <p:cNvPr id="639" name="Google Shape;639;p17"/>
          <p:cNvSpPr txBox="1"/>
          <p:nvPr/>
        </p:nvSpPr>
        <p:spPr>
          <a:xfrm>
            <a:off x="629107" y="5060290"/>
            <a:ext cx="2267712"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58B2F"/>
              </a:buClr>
              <a:buSzPts val="1200"/>
              <a:buFont typeface="Montserrat"/>
              <a:buNone/>
            </a:pPr>
            <a:r>
              <a:rPr b="1" i="0" lang="en-US" sz="1200" u="none" cap="none" strike="noStrike">
                <a:solidFill>
                  <a:srgbClr val="558B2F"/>
                </a:solidFill>
                <a:latin typeface="Montserrat"/>
                <a:ea typeface="Montserrat"/>
                <a:cs typeface="Montserrat"/>
                <a:sym typeface="Montserrat"/>
              </a:rPr>
              <a:t>Canvas Module Connection</a:t>
            </a:r>
            <a:endParaRPr b="0" i="0" sz="1200" u="none" cap="none" strike="noStrike">
              <a:solidFill>
                <a:schemeClr val="dk1"/>
              </a:solidFill>
              <a:latin typeface="Calibri"/>
              <a:ea typeface="Calibri"/>
              <a:cs typeface="Calibri"/>
              <a:sym typeface="Calibri"/>
            </a:endParaRPr>
          </a:p>
        </p:txBody>
      </p:sp>
      <p:sp>
        <p:nvSpPr>
          <p:cNvPr id="640" name="Google Shape;640;p17"/>
          <p:cNvSpPr txBox="1"/>
          <p:nvPr/>
        </p:nvSpPr>
        <p:spPr>
          <a:xfrm>
            <a:off x="437998" y="5278831"/>
            <a:ext cx="5903366"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Visit Canvas Module Step 4 to view student examples, access Canva tutorials, and review the detailed grading rubric. Both materials should share similar branding and style.</a:t>
            </a:r>
            <a:endParaRPr b="0" i="0" sz="900" u="none" cap="none" strike="noStrike">
              <a:solidFill>
                <a:schemeClr val="dk1"/>
              </a:solidFill>
              <a:latin typeface="Calibri"/>
              <a:ea typeface="Calibri"/>
              <a:cs typeface="Calibri"/>
              <a:sym typeface="Calibri"/>
            </a:endParaRPr>
          </a:p>
        </p:txBody>
      </p:sp>
      <p:sp>
        <p:nvSpPr>
          <p:cNvPr id="641" name="Google Shape;641;p17"/>
          <p:cNvSpPr/>
          <p:nvPr/>
        </p:nvSpPr>
        <p:spPr>
          <a:xfrm>
            <a:off x="7561174" y="1238098"/>
            <a:ext cx="3810305" cy="3228746"/>
          </a:xfrm>
          <a:prstGeom prst="roundRect">
            <a:avLst>
              <a:gd fmla="val 1253" name="adj"/>
            </a:avLst>
          </a:prstGeom>
          <a:solidFill>
            <a:srgbClr val="FFFFFF"/>
          </a:solidFill>
          <a:ln>
            <a:noFill/>
          </a:ln>
          <a:effectLst>
            <a:outerShdw blurRad="152400" rotWithShape="0" algn="bl" dir="5400000" dist="762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17"/>
          <p:cNvSpPr txBox="1"/>
          <p:nvPr/>
        </p:nvSpPr>
        <p:spPr>
          <a:xfrm>
            <a:off x="8654796" y="1429207"/>
            <a:ext cx="1757477"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Example Materials</a:t>
            </a:r>
            <a:endParaRPr b="0" i="0" sz="1300" u="none" cap="none" strike="noStrike">
              <a:solidFill>
                <a:schemeClr val="dk1"/>
              </a:solidFill>
              <a:latin typeface="Calibri"/>
              <a:ea typeface="Calibri"/>
              <a:cs typeface="Calibri"/>
              <a:sym typeface="Calibri"/>
            </a:endParaRPr>
          </a:p>
        </p:txBody>
      </p:sp>
      <p:sp>
        <p:nvSpPr>
          <p:cNvPr id="643" name="Google Shape;643;p17"/>
          <p:cNvSpPr/>
          <p:nvPr/>
        </p:nvSpPr>
        <p:spPr>
          <a:xfrm>
            <a:off x="7751369" y="1781251"/>
            <a:ext cx="1647749" cy="1047902"/>
          </a:xfrm>
          <a:prstGeom prst="roundRect">
            <a:avLst>
              <a:gd fmla="val 6346" name="adj"/>
            </a:avLst>
          </a:prstGeom>
          <a:solidFill>
            <a:srgbClr val="F8F9FA"/>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17"/>
          <p:cNvSpPr/>
          <p:nvPr/>
        </p:nvSpPr>
        <p:spPr>
          <a:xfrm>
            <a:off x="9537192" y="1781251"/>
            <a:ext cx="1647749" cy="1047902"/>
          </a:xfrm>
          <a:prstGeom prst="roundRect">
            <a:avLst>
              <a:gd fmla="val 6346" name="adj"/>
            </a:avLst>
          </a:prstGeom>
          <a:solidFill>
            <a:srgbClr val="F8F9FA"/>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17"/>
          <p:cNvSpPr/>
          <p:nvPr/>
        </p:nvSpPr>
        <p:spPr>
          <a:xfrm>
            <a:off x="7751369" y="1781251"/>
            <a:ext cx="1647749" cy="761695"/>
          </a:xfrm>
          <a:prstGeom prst="rect">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6" name="Google Shape;646;p17"/>
          <p:cNvPicPr preferRelativeResize="0"/>
          <p:nvPr/>
        </p:nvPicPr>
        <p:blipFill rotWithShape="1">
          <a:blip r:embed="rId7">
            <a:alphaModFix/>
          </a:blip>
          <a:srcRect b="0" l="0" r="0" t="0"/>
          <a:stretch/>
        </p:blipFill>
        <p:spPr>
          <a:xfrm>
            <a:off x="8429854" y="2018995"/>
            <a:ext cx="286207" cy="286207"/>
          </a:xfrm>
          <a:prstGeom prst="rect">
            <a:avLst/>
          </a:prstGeom>
          <a:noFill/>
          <a:ln>
            <a:noFill/>
          </a:ln>
        </p:spPr>
      </p:pic>
      <p:sp>
        <p:nvSpPr>
          <p:cNvPr id="647" name="Google Shape;647;p17"/>
          <p:cNvSpPr/>
          <p:nvPr/>
        </p:nvSpPr>
        <p:spPr>
          <a:xfrm>
            <a:off x="9537192" y="1781251"/>
            <a:ext cx="1647749" cy="761695"/>
          </a:xfrm>
          <a:prstGeom prst="rect">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17"/>
          <p:cNvSpPr txBox="1"/>
          <p:nvPr/>
        </p:nvSpPr>
        <p:spPr>
          <a:xfrm>
            <a:off x="8182051" y="2600554"/>
            <a:ext cx="884225"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900"/>
              <a:buFont typeface="Open Sans"/>
              <a:buNone/>
            </a:pPr>
            <a:r>
              <a:rPr b="1" i="0" lang="en-US" sz="900" u="none" cap="none" strike="noStrike">
                <a:solidFill>
                  <a:srgbClr val="2C3E50"/>
                </a:solidFill>
                <a:latin typeface="Open Sans"/>
                <a:ea typeface="Open Sans"/>
                <a:cs typeface="Open Sans"/>
                <a:sym typeface="Open Sans"/>
              </a:rPr>
              <a:t>Trifold Board</a:t>
            </a:r>
            <a:endParaRPr b="0" i="0" sz="900" u="none" cap="none" strike="noStrike">
              <a:solidFill>
                <a:schemeClr val="dk1"/>
              </a:solidFill>
              <a:latin typeface="Calibri"/>
              <a:ea typeface="Calibri"/>
              <a:cs typeface="Calibri"/>
              <a:sym typeface="Calibri"/>
            </a:endParaRPr>
          </a:p>
        </p:txBody>
      </p:sp>
      <p:pic>
        <p:nvPicPr>
          <p:cNvPr descr="preencoded.png" id="649" name="Google Shape;649;p17"/>
          <p:cNvPicPr preferRelativeResize="0"/>
          <p:nvPr/>
        </p:nvPicPr>
        <p:blipFill rotWithShape="1">
          <a:blip r:embed="rId8">
            <a:alphaModFix/>
          </a:blip>
          <a:srcRect b="0" l="-1118" r="-1118" t="0"/>
          <a:stretch/>
        </p:blipFill>
        <p:spPr>
          <a:xfrm>
            <a:off x="10249510" y="2018995"/>
            <a:ext cx="219456" cy="286207"/>
          </a:xfrm>
          <a:prstGeom prst="rect">
            <a:avLst/>
          </a:prstGeom>
          <a:noFill/>
          <a:ln>
            <a:noFill/>
          </a:ln>
        </p:spPr>
      </p:pic>
      <p:sp>
        <p:nvSpPr>
          <p:cNvPr id="650" name="Google Shape;650;p17"/>
          <p:cNvSpPr/>
          <p:nvPr/>
        </p:nvSpPr>
        <p:spPr>
          <a:xfrm>
            <a:off x="7751369" y="2971800"/>
            <a:ext cx="1647749" cy="1047902"/>
          </a:xfrm>
          <a:prstGeom prst="roundRect">
            <a:avLst>
              <a:gd fmla="val 6346" name="adj"/>
            </a:avLst>
          </a:prstGeom>
          <a:solidFill>
            <a:srgbClr val="F8F9FA"/>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17"/>
          <p:cNvSpPr/>
          <p:nvPr/>
        </p:nvSpPr>
        <p:spPr>
          <a:xfrm>
            <a:off x="9537192" y="2971800"/>
            <a:ext cx="1647749" cy="1047902"/>
          </a:xfrm>
          <a:prstGeom prst="roundRect">
            <a:avLst>
              <a:gd fmla="val 6346" name="adj"/>
            </a:avLst>
          </a:prstGeom>
          <a:solidFill>
            <a:srgbClr val="F8F9FA"/>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17"/>
          <p:cNvSpPr/>
          <p:nvPr/>
        </p:nvSpPr>
        <p:spPr>
          <a:xfrm>
            <a:off x="7751369" y="2971800"/>
            <a:ext cx="1647749" cy="761695"/>
          </a:xfrm>
          <a:prstGeom prst="rect">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17"/>
          <p:cNvSpPr txBox="1"/>
          <p:nvPr/>
        </p:nvSpPr>
        <p:spPr>
          <a:xfrm>
            <a:off x="10081260" y="2600554"/>
            <a:ext cx="655625"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900"/>
              <a:buFont typeface="Open Sans"/>
              <a:buNone/>
            </a:pPr>
            <a:r>
              <a:rPr b="1" i="0" lang="en-US" sz="900" u="none" cap="none" strike="noStrike">
                <a:solidFill>
                  <a:srgbClr val="2C3E50"/>
                </a:solidFill>
                <a:latin typeface="Open Sans"/>
                <a:ea typeface="Open Sans"/>
                <a:cs typeface="Open Sans"/>
                <a:sym typeface="Open Sans"/>
              </a:rPr>
              <a:t>Brochure</a:t>
            </a:r>
            <a:endParaRPr b="0" i="0" sz="900" u="none" cap="none" strike="noStrike">
              <a:solidFill>
                <a:schemeClr val="dk1"/>
              </a:solidFill>
              <a:latin typeface="Calibri"/>
              <a:ea typeface="Calibri"/>
              <a:cs typeface="Calibri"/>
              <a:sym typeface="Calibri"/>
            </a:endParaRPr>
          </a:p>
        </p:txBody>
      </p:sp>
      <p:pic>
        <p:nvPicPr>
          <p:cNvPr descr="preencoded.png" id="654" name="Google Shape;654;p17"/>
          <p:cNvPicPr preferRelativeResize="0"/>
          <p:nvPr/>
        </p:nvPicPr>
        <p:blipFill rotWithShape="1">
          <a:blip r:embed="rId9">
            <a:alphaModFix/>
          </a:blip>
          <a:srcRect b="-530" l="0" r="0" t="-530"/>
          <a:stretch/>
        </p:blipFill>
        <p:spPr>
          <a:xfrm>
            <a:off x="8449056" y="3209544"/>
            <a:ext cx="247802" cy="286207"/>
          </a:xfrm>
          <a:prstGeom prst="rect">
            <a:avLst/>
          </a:prstGeom>
          <a:noFill/>
          <a:ln>
            <a:noFill/>
          </a:ln>
        </p:spPr>
      </p:pic>
      <p:sp>
        <p:nvSpPr>
          <p:cNvPr id="655" name="Google Shape;655;p17"/>
          <p:cNvSpPr/>
          <p:nvPr/>
        </p:nvSpPr>
        <p:spPr>
          <a:xfrm>
            <a:off x="9537192" y="2971800"/>
            <a:ext cx="1647749" cy="761695"/>
          </a:xfrm>
          <a:prstGeom prst="rect">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17"/>
          <p:cNvSpPr txBox="1"/>
          <p:nvPr/>
        </p:nvSpPr>
        <p:spPr>
          <a:xfrm>
            <a:off x="8427110" y="3791102"/>
            <a:ext cx="388620"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900"/>
              <a:buFont typeface="Open Sans"/>
              <a:buNone/>
            </a:pPr>
            <a:r>
              <a:rPr b="1" i="0" lang="en-US" sz="900" u="none" cap="none" strike="noStrike">
                <a:solidFill>
                  <a:srgbClr val="2C3E50"/>
                </a:solidFill>
                <a:latin typeface="Open Sans"/>
                <a:ea typeface="Open Sans"/>
                <a:cs typeface="Open Sans"/>
                <a:sym typeface="Open Sans"/>
              </a:rPr>
              <a:t>Flyer</a:t>
            </a:r>
            <a:endParaRPr b="0" i="0" sz="900" u="none" cap="none" strike="noStrike">
              <a:solidFill>
                <a:schemeClr val="dk1"/>
              </a:solidFill>
              <a:latin typeface="Calibri"/>
              <a:ea typeface="Calibri"/>
              <a:cs typeface="Calibri"/>
              <a:sym typeface="Calibri"/>
            </a:endParaRPr>
          </a:p>
        </p:txBody>
      </p:sp>
      <p:pic>
        <p:nvPicPr>
          <p:cNvPr descr="preencoded.png" id="657" name="Google Shape;657;p17"/>
          <p:cNvPicPr preferRelativeResize="0"/>
          <p:nvPr/>
        </p:nvPicPr>
        <p:blipFill rotWithShape="1">
          <a:blip r:embed="rId10">
            <a:alphaModFix/>
          </a:blip>
          <a:srcRect b="0" l="0" r="0" t="0"/>
          <a:stretch/>
        </p:blipFill>
        <p:spPr>
          <a:xfrm>
            <a:off x="10215677" y="3209544"/>
            <a:ext cx="286207" cy="286207"/>
          </a:xfrm>
          <a:prstGeom prst="rect">
            <a:avLst/>
          </a:prstGeom>
          <a:noFill/>
          <a:ln>
            <a:noFill/>
          </a:ln>
        </p:spPr>
      </p:pic>
      <p:sp>
        <p:nvSpPr>
          <p:cNvPr id="658" name="Google Shape;658;p17"/>
          <p:cNvSpPr txBox="1"/>
          <p:nvPr/>
        </p:nvSpPr>
        <p:spPr>
          <a:xfrm>
            <a:off x="10166299" y="3791102"/>
            <a:ext cx="483718"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900"/>
              <a:buFont typeface="Open Sans"/>
              <a:buNone/>
            </a:pPr>
            <a:r>
              <a:rPr b="1" i="0" lang="en-US" sz="900" u="none" cap="none" strike="noStrike">
                <a:solidFill>
                  <a:srgbClr val="2C3E50"/>
                </a:solidFill>
                <a:latin typeface="Open Sans"/>
                <a:ea typeface="Open Sans"/>
                <a:cs typeface="Open Sans"/>
                <a:sym typeface="Open Sans"/>
              </a:rPr>
              <a:t>Poster</a:t>
            </a:r>
            <a:endParaRPr b="0" i="0" sz="900" u="none" cap="none" strike="noStrike">
              <a:solidFill>
                <a:schemeClr val="dk1"/>
              </a:solidFill>
              <a:latin typeface="Calibri"/>
              <a:ea typeface="Calibri"/>
              <a:cs typeface="Calibri"/>
              <a:sym typeface="Calibri"/>
            </a:endParaRPr>
          </a:p>
        </p:txBody>
      </p:sp>
      <p:sp>
        <p:nvSpPr>
          <p:cNvPr id="659" name="Google Shape;659;p17"/>
          <p:cNvSpPr txBox="1"/>
          <p:nvPr/>
        </p:nvSpPr>
        <p:spPr>
          <a:xfrm>
            <a:off x="8294522" y="4114800"/>
            <a:ext cx="2429561" cy="162763"/>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See Canvas for full student examples gallery</a:t>
            </a:r>
            <a:endParaRPr b="0" i="0" sz="900" u="none" cap="none" strike="noStrike">
              <a:solidFill>
                <a:schemeClr val="dk1"/>
              </a:solidFill>
              <a:latin typeface="Calibri"/>
              <a:ea typeface="Calibri"/>
              <a:cs typeface="Calibri"/>
              <a:sym typeface="Calibri"/>
            </a:endParaRPr>
          </a:p>
        </p:txBody>
      </p:sp>
      <p:sp>
        <p:nvSpPr>
          <p:cNvPr id="660" name="Google Shape;660;p17"/>
          <p:cNvSpPr/>
          <p:nvPr/>
        </p:nvSpPr>
        <p:spPr>
          <a:xfrm>
            <a:off x="7561174" y="4657954"/>
            <a:ext cx="3810305" cy="1152144"/>
          </a:xfrm>
          <a:prstGeom prst="roundRect">
            <a:avLst>
              <a:gd fmla="val 6559" name="adj"/>
            </a:avLst>
          </a:prstGeom>
          <a:solidFill>
            <a:srgbClr val="FFF8E1"/>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1" name="Google Shape;661;p17"/>
          <p:cNvPicPr preferRelativeResize="0"/>
          <p:nvPr/>
        </p:nvPicPr>
        <p:blipFill rotWithShape="1">
          <a:blip r:embed="rId11">
            <a:alphaModFix/>
          </a:blip>
          <a:srcRect b="-100" l="0" r="0" t="-100"/>
          <a:stretch/>
        </p:blipFill>
        <p:spPr>
          <a:xfrm>
            <a:off x="7703820" y="4815230"/>
            <a:ext cx="114300" cy="152705"/>
          </a:xfrm>
          <a:prstGeom prst="rect">
            <a:avLst/>
          </a:prstGeom>
          <a:noFill/>
          <a:ln>
            <a:noFill/>
          </a:ln>
        </p:spPr>
      </p:pic>
      <p:sp>
        <p:nvSpPr>
          <p:cNvPr id="662" name="Google Shape;662;p17"/>
          <p:cNvSpPr txBox="1"/>
          <p:nvPr/>
        </p:nvSpPr>
        <p:spPr>
          <a:xfrm>
            <a:off x="7818120" y="4800600"/>
            <a:ext cx="2000707"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57C00"/>
              </a:buClr>
              <a:buSzPts val="1200"/>
              <a:buFont typeface="Montserrat"/>
              <a:buNone/>
            </a:pPr>
            <a:r>
              <a:rPr b="1" i="0" lang="en-US" sz="1200" u="none" cap="none" strike="noStrike">
                <a:solidFill>
                  <a:srgbClr val="F57C00"/>
                </a:solidFill>
                <a:latin typeface="Montserrat"/>
                <a:ea typeface="Montserrat"/>
                <a:cs typeface="Montserrat"/>
                <a:sym typeface="Montserrat"/>
              </a:rPr>
              <a:t>Requirements Checklist</a:t>
            </a:r>
            <a:endParaRPr b="0" i="0" sz="1200" u="none" cap="none" strike="noStrike">
              <a:solidFill>
                <a:schemeClr val="dk1"/>
              </a:solidFill>
              <a:latin typeface="Calibri"/>
              <a:ea typeface="Calibri"/>
              <a:cs typeface="Calibri"/>
              <a:sym typeface="Calibri"/>
            </a:endParaRPr>
          </a:p>
        </p:txBody>
      </p:sp>
      <p:pic>
        <p:nvPicPr>
          <p:cNvPr descr="preencoded.png" id="663" name="Google Shape;663;p17"/>
          <p:cNvPicPr preferRelativeResize="0"/>
          <p:nvPr/>
        </p:nvPicPr>
        <p:blipFill rotWithShape="1">
          <a:blip r:embed="rId12">
            <a:alphaModFix/>
          </a:blip>
          <a:srcRect b="0" l="0" r="0" t="0"/>
          <a:stretch/>
        </p:blipFill>
        <p:spPr>
          <a:xfrm>
            <a:off x="7703820" y="5057546"/>
            <a:ext cx="114300" cy="114300"/>
          </a:xfrm>
          <a:prstGeom prst="rect">
            <a:avLst/>
          </a:prstGeom>
          <a:noFill/>
          <a:ln>
            <a:noFill/>
          </a:ln>
        </p:spPr>
      </p:pic>
      <p:sp>
        <p:nvSpPr>
          <p:cNvPr id="664" name="Google Shape;664;p17"/>
          <p:cNvSpPr txBox="1"/>
          <p:nvPr/>
        </p:nvSpPr>
        <p:spPr>
          <a:xfrm>
            <a:off x="7818120" y="5057546"/>
            <a:ext cx="1350569" cy="1719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Eye-catching headline</a:t>
            </a:r>
            <a:endParaRPr b="0" i="0" sz="900" u="none" cap="none" strike="noStrike">
              <a:solidFill>
                <a:schemeClr val="dk1"/>
              </a:solidFill>
              <a:latin typeface="Calibri"/>
              <a:ea typeface="Calibri"/>
              <a:cs typeface="Calibri"/>
              <a:sym typeface="Calibri"/>
            </a:endParaRPr>
          </a:p>
        </p:txBody>
      </p:sp>
      <p:pic>
        <p:nvPicPr>
          <p:cNvPr descr="preencoded.png" id="665" name="Google Shape;665;p17"/>
          <p:cNvPicPr preferRelativeResize="0"/>
          <p:nvPr/>
        </p:nvPicPr>
        <p:blipFill rotWithShape="1">
          <a:blip r:embed="rId12">
            <a:alphaModFix/>
          </a:blip>
          <a:srcRect b="0" l="0" r="0" t="0"/>
          <a:stretch/>
        </p:blipFill>
        <p:spPr>
          <a:xfrm>
            <a:off x="9537192" y="5057546"/>
            <a:ext cx="114300" cy="114300"/>
          </a:xfrm>
          <a:prstGeom prst="rect">
            <a:avLst/>
          </a:prstGeom>
          <a:noFill/>
          <a:ln>
            <a:noFill/>
          </a:ln>
        </p:spPr>
      </p:pic>
      <p:sp>
        <p:nvSpPr>
          <p:cNvPr id="666" name="Google Shape;666;p17"/>
          <p:cNvSpPr txBox="1"/>
          <p:nvPr/>
        </p:nvSpPr>
        <p:spPr>
          <a:xfrm>
            <a:off x="9651492" y="5057546"/>
            <a:ext cx="1570025" cy="1719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Catchy motto or question</a:t>
            </a:r>
            <a:endParaRPr b="0" i="0" sz="900" u="none" cap="none" strike="noStrike">
              <a:solidFill>
                <a:schemeClr val="dk1"/>
              </a:solidFill>
              <a:latin typeface="Calibri"/>
              <a:ea typeface="Calibri"/>
              <a:cs typeface="Calibri"/>
              <a:sym typeface="Calibri"/>
            </a:endParaRPr>
          </a:p>
        </p:txBody>
      </p:sp>
      <p:pic>
        <p:nvPicPr>
          <p:cNvPr descr="preencoded.png" id="667" name="Google Shape;667;p17"/>
          <p:cNvPicPr preferRelativeResize="0"/>
          <p:nvPr/>
        </p:nvPicPr>
        <p:blipFill rotWithShape="1">
          <a:blip r:embed="rId12">
            <a:alphaModFix/>
          </a:blip>
          <a:srcRect b="0" l="0" r="0" t="0"/>
          <a:stretch/>
        </p:blipFill>
        <p:spPr>
          <a:xfrm>
            <a:off x="7703820" y="5277002"/>
            <a:ext cx="114300" cy="114300"/>
          </a:xfrm>
          <a:prstGeom prst="rect">
            <a:avLst/>
          </a:prstGeom>
          <a:noFill/>
          <a:ln>
            <a:noFill/>
          </a:ln>
        </p:spPr>
      </p:pic>
      <p:sp>
        <p:nvSpPr>
          <p:cNvPr id="668" name="Google Shape;668;p17"/>
          <p:cNvSpPr txBox="1"/>
          <p:nvPr/>
        </p:nvSpPr>
        <p:spPr>
          <a:xfrm>
            <a:off x="7818120" y="5277002"/>
            <a:ext cx="1227125" cy="1719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Key benefits bullets</a:t>
            </a:r>
            <a:endParaRPr b="0" i="0" sz="900" u="none" cap="none" strike="noStrike">
              <a:solidFill>
                <a:schemeClr val="dk1"/>
              </a:solidFill>
              <a:latin typeface="Calibri"/>
              <a:ea typeface="Calibri"/>
              <a:cs typeface="Calibri"/>
              <a:sym typeface="Calibri"/>
            </a:endParaRPr>
          </a:p>
        </p:txBody>
      </p:sp>
      <p:pic>
        <p:nvPicPr>
          <p:cNvPr descr="preencoded.png" id="669" name="Google Shape;669;p17"/>
          <p:cNvPicPr preferRelativeResize="0"/>
          <p:nvPr/>
        </p:nvPicPr>
        <p:blipFill rotWithShape="1">
          <a:blip r:embed="rId12">
            <a:alphaModFix/>
          </a:blip>
          <a:srcRect b="0" l="0" r="0" t="0"/>
          <a:stretch/>
        </p:blipFill>
        <p:spPr>
          <a:xfrm>
            <a:off x="9537192" y="5277002"/>
            <a:ext cx="114300" cy="114300"/>
          </a:xfrm>
          <a:prstGeom prst="rect">
            <a:avLst/>
          </a:prstGeom>
          <a:noFill/>
          <a:ln>
            <a:noFill/>
          </a:ln>
        </p:spPr>
      </p:pic>
      <p:sp>
        <p:nvSpPr>
          <p:cNvPr id="670" name="Google Shape;670;p17"/>
          <p:cNvSpPr txBox="1"/>
          <p:nvPr/>
        </p:nvSpPr>
        <p:spPr>
          <a:xfrm>
            <a:off x="9651492" y="5277002"/>
            <a:ext cx="1160374" cy="1719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Supporting visuals</a:t>
            </a:r>
            <a:endParaRPr b="0" i="0" sz="900" u="none" cap="none" strike="noStrike">
              <a:solidFill>
                <a:schemeClr val="dk1"/>
              </a:solidFill>
              <a:latin typeface="Calibri"/>
              <a:ea typeface="Calibri"/>
              <a:cs typeface="Calibri"/>
              <a:sym typeface="Calibri"/>
            </a:endParaRPr>
          </a:p>
        </p:txBody>
      </p:sp>
      <p:pic>
        <p:nvPicPr>
          <p:cNvPr descr="preencoded.png" id="671" name="Google Shape;671;p17"/>
          <p:cNvPicPr preferRelativeResize="0"/>
          <p:nvPr/>
        </p:nvPicPr>
        <p:blipFill rotWithShape="1">
          <a:blip r:embed="rId12">
            <a:alphaModFix/>
          </a:blip>
          <a:srcRect b="0" l="0" r="0" t="0"/>
          <a:stretch/>
        </p:blipFill>
        <p:spPr>
          <a:xfrm>
            <a:off x="7703820" y="5495544"/>
            <a:ext cx="114300" cy="114300"/>
          </a:xfrm>
          <a:prstGeom prst="rect">
            <a:avLst/>
          </a:prstGeom>
          <a:noFill/>
          <a:ln>
            <a:noFill/>
          </a:ln>
        </p:spPr>
      </p:pic>
      <p:sp>
        <p:nvSpPr>
          <p:cNvPr id="672" name="Google Shape;672;p17"/>
          <p:cNvSpPr txBox="1"/>
          <p:nvPr/>
        </p:nvSpPr>
        <p:spPr>
          <a:xfrm>
            <a:off x="7818120" y="5495544"/>
            <a:ext cx="1255471" cy="1719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Contact information</a:t>
            </a:r>
            <a:endParaRPr b="0" i="0" sz="900" u="none" cap="none" strike="noStrike">
              <a:solidFill>
                <a:schemeClr val="dk1"/>
              </a:solidFill>
              <a:latin typeface="Calibri"/>
              <a:ea typeface="Calibri"/>
              <a:cs typeface="Calibri"/>
              <a:sym typeface="Calibri"/>
            </a:endParaRPr>
          </a:p>
        </p:txBody>
      </p:sp>
      <p:pic>
        <p:nvPicPr>
          <p:cNvPr descr="preencoded.png" id="673" name="Google Shape;673;p17"/>
          <p:cNvPicPr preferRelativeResize="0"/>
          <p:nvPr/>
        </p:nvPicPr>
        <p:blipFill rotWithShape="1">
          <a:blip r:embed="rId12">
            <a:alphaModFix/>
          </a:blip>
          <a:srcRect b="0" l="0" r="0" t="0"/>
          <a:stretch/>
        </p:blipFill>
        <p:spPr>
          <a:xfrm>
            <a:off x="9537192" y="5495544"/>
            <a:ext cx="114300" cy="114300"/>
          </a:xfrm>
          <a:prstGeom prst="rect">
            <a:avLst/>
          </a:prstGeom>
          <a:noFill/>
          <a:ln>
            <a:noFill/>
          </a:ln>
        </p:spPr>
      </p:pic>
      <p:sp>
        <p:nvSpPr>
          <p:cNvPr id="674" name="Google Shape;674;p17"/>
          <p:cNvSpPr txBox="1"/>
          <p:nvPr/>
        </p:nvSpPr>
        <p:spPr>
          <a:xfrm>
            <a:off x="9651492" y="5495544"/>
            <a:ext cx="1264615" cy="1719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Consistent branding</a:t>
            </a:r>
            <a:endParaRPr b="0" i="0" sz="900" u="none" cap="none" strike="noStrike">
              <a:solidFill>
                <a:schemeClr val="dk1"/>
              </a:solidFill>
              <a:latin typeface="Calibri"/>
              <a:ea typeface="Calibri"/>
              <a:cs typeface="Calibri"/>
              <a:sym typeface="Calibri"/>
            </a:endParaRPr>
          </a:p>
        </p:txBody>
      </p:sp>
      <p:sp>
        <p:nvSpPr>
          <p:cNvPr id="675" name="Google Shape;675;p17"/>
          <p:cNvSpPr txBox="1"/>
          <p:nvPr/>
        </p:nvSpPr>
        <p:spPr>
          <a:xfrm>
            <a:off x="5219395" y="6486754"/>
            <a:ext cx="688268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000"/>
              <a:buFont typeface="Open Sans"/>
              <a:buNone/>
            </a:pPr>
            <a:r>
              <a:rPr b="0" i="0" lang="en-US" sz="1000" u="none" cap="none" strike="noStrike">
                <a:solidFill>
                  <a:srgbClr val="7F8C8D"/>
                </a:solidFill>
                <a:latin typeface="Open Sans"/>
                <a:ea typeface="Open Sans"/>
                <a:cs typeface="Open Sans"/>
                <a:sym typeface="Open Sans"/>
              </a:rPr>
              <a:t>TEKS Section 127.2 (4)(c) - Give professional presentations on a topic related to career and college exploration</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18"/>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18"/>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18"/>
          <p:cNvSpPr/>
          <p:nvPr/>
        </p:nvSpPr>
        <p:spPr>
          <a:xfrm>
            <a:off x="0" y="0"/>
            <a:ext cx="12191695" cy="114300"/>
          </a:xfrm>
          <a:prstGeom prst="rect">
            <a:avLst/>
          </a:prstGeom>
          <a:solidFill>
            <a:srgbClr val="1ABC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18"/>
          <p:cNvSpPr/>
          <p:nvPr/>
        </p:nvSpPr>
        <p:spPr>
          <a:xfrm>
            <a:off x="9810598" y="-1429207"/>
            <a:ext cx="3810305" cy="3810305"/>
          </a:xfrm>
          <a:prstGeom prst="ellipse">
            <a:avLst/>
          </a:prstGeom>
          <a:solidFill>
            <a:srgbClr val="1ABC9C">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18"/>
          <p:cNvSpPr/>
          <p:nvPr/>
        </p:nvSpPr>
        <p:spPr>
          <a:xfrm>
            <a:off x="-476402" y="4953305"/>
            <a:ext cx="2381098" cy="2381098"/>
          </a:xfrm>
          <a:prstGeom prst="ellipse">
            <a:avLst/>
          </a:prstGeom>
          <a:solidFill>
            <a:srgbClr val="F39C12">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18"/>
          <p:cNvSpPr txBox="1"/>
          <p:nvPr/>
        </p:nvSpPr>
        <p:spPr>
          <a:xfrm>
            <a:off x="3103474" y="286207"/>
            <a:ext cx="6262726" cy="44805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2800"/>
              <a:buFont typeface="Montserrat"/>
              <a:buNone/>
            </a:pPr>
            <a:r>
              <a:rPr b="1" i="0" lang="en-US" sz="2800" u="none" cap="none" strike="noStrike">
                <a:solidFill>
                  <a:srgbClr val="2C3E50"/>
                </a:solidFill>
                <a:latin typeface="Montserrat"/>
                <a:ea typeface="Montserrat"/>
                <a:cs typeface="Montserrat"/>
                <a:sym typeface="Montserrat"/>
              </a:rPr>
              <a:t>Step 5: Career Fair Presentation</a:t>
            </a:r>
            <a:endParaRPr b="0" i="0" sz="2800" u="none" cap="none" strike="noStrike">
              <a:solidFill>
                <a:schemeClr val="dk1"/>
              </a:solidFill>
              <a:latin typeface="Calibri"/>
              <a:ea typeface="Calibri"/>
              <a:cs typeface="Calibri"/>
              <a:sym typeface="Calibri"/>
            </a:endParaRPr>
          </a:p>
        </p:txBody>
      </p:sp>
      <p:sp>
        <p:nvSpPr>
          <p:cNvPr id="687" name="Google Shape;687;p18"/>
          <p:cNvSpPr txBox="1"/>
          <p:nvPr/>
        </p:nvSpPr>
        <p:spPr>
          <a:xfrm>
            <a:off x="2299716" y="847649"/>
            <a:ext cx="7723022" cy="4389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200"/>
              <a:buFont typeface="Open Sans"/>
              <a:buNone/>
            </a:pPr>
            <a:r>
              <a:rPr b="0" i="0" lang="en-US" sz="1200" u="none" cap="none" strike="noStrike">
                <a:solidFill>
                  <a:srgbClr val="5D6D7E"/>
                </a:solidFill>
                <a:latin typeface="Open Sans"/>
                <a:ea typeface="Open Sans"/>
                <a:cs typeface="Open Sans"/>
                <a:sym typeface="Open Sans"/>
              </a:rPr>
              <a:t>You've reached the final stage! It's time to present your research, evaluate others' presentations, and reflect on your learning journey</a:t>
            </a:r>
            <a:endParaRPr b="0" i="0" sz="1200" u="none" cap="none" strike="noStrike">
              <a:solidFill>
                <a:schemeClr val="dk1"/>
              </a:solidFill>
              <a:latin typeface="Calibri"/>
              <a:ea typeface="Calibri"/>
              <a:cs typeface="Calibri"/>
              <a:sym typeface="Calibri"/>
            </a:endParaRPr>
          </a:p>
        </p:txBody>
      </p:sp>
      <p:sp>
        <p:nvSpPr>
          <p:cNvPr id="688" name="Google Shape;688;p18"/>
          <p:cNvSpPr/>
          <p:nvPr/>
        </p:nvSpPr>
        <p:spPr>
          <a:xfrm>
            <a:off x="1324051" y="1662379"/>
            <a:ext cx="666598" cy="666598"/>
          </a:xfrm>
          <a:prstGeom prst="ellipse">
            <a:avLst/>
          </a:prstGeom>
          <a:solidFill>
            <a:srgbClr val="FFFFFF">
              <a:alpha val="49804"/>
            </a:srgbClr>
          </a:solidFill>
          <a:ln cap="flat" cmpd="sng" w="50800">
            <a:solidFill>
              <a:srgbClr val="4A90E2"/>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9" name="Google Shape;689;p18"/>
          <p:cNvPicPr preferRelativeResize="0"/>
          <p:nvPr/>
        </p:nvPicPr>
        <p:blipFill rotWithShape="1">
          <a:blip r:embed="rId3">
            <a:alphaModFix amt="50000"/>
          </a:blip>
          <a:srcRect b="0" l="0" r="0" t="0"/>
          <a:stretch/>
        </p:blipFill>
        <p:spPr>
          <a:xfrm>
            <a:off x="1533449" y="1871777"/>
            <a:ext cx="247802" cy="247802"/>
          </a:xfrm>
          <a:prstGeom prst="rect">
            <a:avLst/>
          </a:prstGeom>
          <a:noFill/>
          <a:ln>
            <a:noFill/>
          </a:ln>
        </p:spPr>
      </p:pic>
      <p:sp>
        <p:nvSpPr>
          <p:cNvPr id="690" name="Google Shape;690;p18"/>
          <p:cNvSpPr/>
          <p:nvPr/>
        </p:nvSpPr>
        <p:spPr>
          <a:xfrm>
            <a:off x="3543300" y="1662379"/>
            <a:ext cx="666598" cy="666598"/>
          </a:xfrm>
          <a:prstGeom prst="ellipse">
            <a:avLst/>
          </a:prstGeom>
          <a:solidFill>
            <a:srgbClr val="FFFFFF">
              <a:alpha val="49804"/>
            </a:srgbClr>
          </a:solidFill>
          <a:ln cap="flat" cmpd="sng" w="50800">
            <a:solidFill>
              <a:srgbClr val="4A90E2"/>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18"/>
          <p:cNvSpPr/>
          <p:nvPr/>
        </p:nvSpPr>
        <p:spPr>
          <a:xfrm>
            <a:off x="5762549" y="1662379"/>
            <a:ext cx="666598" cy="666598"/>
          </a:xfrm>
          <a:prstGeom prst="ellipse">
            <a:avLst/>
          </a:prstGeom>
          <a:solidFill>
            <a:srgbClr val="FFFFFF">
              <a:alpha val="49804"/>
            </a:srgbClr>
          </a:solidFill>
          <a:ln cap="flat" cmpd="sng" w="50800">
            <a:solidFill>
              <a:srgbClr val="4A90E2"/>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18"/>
          <p:cNvSpPr/>
          <p:nvPr/>
        </p:nvSpPr>
        <p:spPr>
          <a:xfrm>
            <a:off x="7981798" y="1571854"/>
            <a:ext cx="666598" cy="666598"/>
          </a:xfrm>
          <a:prstGeom prst="ellipse">
            <a:avLst/>
          </a:prstGeom>
          <a:solidFill>
            <a:srgbClr val="FFFFFF">
              <a:alpha val="49804"/>
            </a:srgbClr>
          </a:solidFill>
          <a:ln cap="flat" cmpd="sng" w="50800">
            <a:solidFill>
              <a:srgbClr val="4A90E2"/>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18"/>
          <p:cNvSpPr/>
          <p:nvPr/>
        </p:nvSpPr>
        <p:spPr>
          <a:xfrm>
            <a:off x="1800454" y="1604772"/>
            <a:ext cx="247802" cy="247802"/>
          </a:xfrm>
          <a:prstGeom prst="ellipse">
            <a:avLst/>
          </a:prstGeom>
          <a:solidFill>
            <a:srgbClr val="F39C12">
              <a:alpha val="49804"/>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18"/>
          <p:cNvSpPr/>
          <p:nvPr/>
        </p:nvSpPr>
        <p:spPr>
          <a:xfrm>
            <a:off x="4019702" y="1604772"/>
            <a:ext cx="247802" cy="247802"/>
          </a:xfrm>
          <a:prstGeom prst="ellipse">
            <a:avLst/>
          </a:prstGeom>
          <a:solidFill>
            <a:srgbClr val="F39C12">
              <a:alpha val="49804"/>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18"/>
          <p:cNvSpPr/>
          <p:nvPr/>
        </p:nvSpPr>
        <p:spPr>
          <a:xfrm>
            <a:off x="8458200" y="1514246"/>
            <a:ext cx="247802" cy="247802"/>
          </a:xfrm>
          <a:prstGeom prst="ellipse">
            <a:avLst/>
          </a:prstGeom>
          <a:solidFill>
            <a:srgbClr val="F39C12">
              <a:alpha val="49804"/>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18"/>
          <p:cNvSpPr txBox="1"/>
          <p:nvPr/>
        </p:nvSpPr>
        <p:spPr>
          <a:xfrm>
            <a:off x="1885493" y="1638605"/>
            <a:ext cx="186538"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000"/>
              <a:buFont typeface="Open Sans"/>
              <a:buNone/>
            </a:pPr>
            <a:r>
              <a:rPr b="1" i="0" lang="en-US" sz="1000" u="none" cap="none" strike="noStrike">
                <a:solidFill>
                  <a:srgbClr val="FFFFFF"/>
                </a:solidFill>
                <a:latin typeface="Open Sans"/>
                <a:ea typeface="Open Sans"/>
                <a:cs typeface="Open Sans"/>
                <a:sym typeface="Open Sans"/>
              </a:rPr>
              <a:t>1</a:t>
            </a:r>
            <a:endParaRPr b="0" i="0" sz="1000" u="none" cap="none" strike="noStrike">
              <a:solidFill>
                <a:schemeClr val="dk1"/>
              </a:solidFill>
              <a:latin typeface="Calibri"/>
              <a:ea typeface="Calibri"/>
              <a:cs typeface="Calibri"/>
              <a:sym typeface="Calibri"/>
            </a:endParaRPr>
          </a:p>
        </p:txBody>
      </p:sp>
      <p:sp>
        <p:nvSpPr>
          <p:cNvPr id="697" name="Google Shape;697;p18"/>
          <p:cNvSpPr txBox="1"/>
          <p:nvPr/>
        </p:nvSpPr>
        <p:spPr>
          <a:xfrm>
            <a:off x="4104742" y="1638605"/>
            <a:ext cx="186538"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000"/>
              <a:buFont typeface="Open Sans"/>
              <a:buNone/>
            </a:pPr>
            <a:r>
              <a:rPr b="1" i="0" lang="en-US" sz="1000" u="none" cap="none" strike="noStrike">
                <a:solidFill>
                  <a:srgbClr val="FFFFFF"/>
                </a:solidFill>
                <a:latin typeface="Open Sans"/>
                <a:ea typeface="Open Sans"/>
                <a:cs typeface="Open Sans"/>
                <a:sym typeface="Open Sans"/>
              </a:rPr>
              <a:t>2</a:t>
            </a:r>
            <a:endParaRPr b="0" i="0" sz="1000" u="none" cap="none" strike="noStrike">
              <a:solidFill>
                <a:schemeClr val="dk1"/>
              </a:solidFill>
              <a:latin typeface="Calibri"/>
              <a:ea typeface="Calibri"/>
              <a:cs typeface="Calibri"/>
              <a:sym typeface="Calibri"/>
            </a:endParaRPr>
          </a:p>
        </p:txBody>
      </p:sp>
      <p:sp>
        <p:nvSpPr>
          <p:cNvPr id="698" name="Google Shape;698;p18"/>
          <p:cNvSpPr txBox="1"/>
          <p:nvPr/>
        </p:nvSpPr>
        <p:spPr>
          <a:xfrm>
            <a:off x="6324905" y="1638605"/>
            <a:ext cx="186538"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000"/>
              <a:buFont typeface="Open Sans"/>
              <a:buNone/>
            </a:pPr>
            <a:r>
              <a:rPr b="1" i="0" lang="en-US" sz="1000" u="none" cap="none" strike="noStrike">
                <a:solidFill>
                  <a:srgbClr val="FFFFFF"/>
                </a:solidFill>
                <a:latin typeface="Open Sans"/>
                <a:ea typeface="Open Sans"/>
                <a:cs typeface="Open Sans"/>
                <a:sym typeface="Open Sans"/>
              </a:rPr>
              <a:t>3</a:t>
            </a:r>
            <a:endParaRPr b="0" i="0" sz="1000" u="none" cap="none" strike="noStrike">
              <a:solidFill>
                <a:schemeClr val="dk1"/>
              </a:solidFill>
              <a:latin typeface="Calibri"/>
              <a:ea typeface="Calibri"/>
              <a:cs typeface="Calibri"/>
              <a:sym typeface="Calibri"/>
            </a:endParaRPr>
          </a:p>
        </p:txBody>
      </p:sp>
      <p:sp>
        <p:nvSpPr>
          <p:cNvPr id="699" name="Google Shape;699;p18"/>
          <p:cNvSpPr txBox="1"/>
          <p:nvPr/>
        </p:nvSpPr>
        <p:spPr>
          <a:xfrm>
            <a:off x="1018642" y="2443277"/>
            <a:ext cx="1400861"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Choose a Career</a:t>
            </a:r>
            <a:endParaRPr b="0" i="0" sz="1200" u="none" cap="none" strike="noStrike">
              <a:solidFill>
                <a:schemeClr val="dk1"/>
              </a:solidFill>
              <a:latin typeface="Calibri"/>
              <a:ea typeface="Calibri"/>
              <a:cs typeface="Calibri"/>
              <a:sym typeface="Calibri"/>
            </a:endParaRPr>
          </a:p>
        </p:txBody>
      </p:sp>
      <p:sp>
        <p:nvSpPr>
          <p:cNvPr id="700" name="Google Shape;700;p18"/>
          <p:cNvSpPr txBox="1"/>
          <p:nvPr/>
        </p:nvSpPr>
        <p:spPr>
          <a:xfrm>
            <a:off x="1206094" y="2671877"/>
            <a:ext cx="998525"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Explore options</a:t>
            </a:r>
            <a:endParaRPr b="0" i="0" sz="900" u="none" cap="none" strike="noStrike">
              <a:solidFill>
                <a:schemeClr val="dk1"/>
              </a:solidFill>
              <a:latin typeface="Calibri"/>
              <a:ea typeface="Calibri"/>
              <a:cs typeface="Calibri"/>
              <a:sym typeface="Calibri"/>
            </a:endParaRPr>
          </a:p>
        </p:txBody>
      </p:sp>
      <p:pic>
        <p:nvPicPr>
          <p:cNvPr descr="preencoded.png" id="701" name="Google Shape;701;p18"/>
          <p:cNvPicPr preferRelativeResize="0"/>
          <p:nvPr/>
        </p:nvPicPr>
        <p:blipFill rotWithShape="1">
          <a:blip r:embed="rId4">
            <a:alphaModFix amt="50000"/>
          </a:blip>
          <a:srcRect b="0" l="-1169" r="-1169" t="0"/>
          <a:stretch/>
        </p:blipFill>
        <p:spPr>
          <a:xfrm>
            <a:off x="3781044" y="1871777"/>
            <a:ext cx="190195" cy="247802"/>
          </a:xfrm>
          <a:prstGeom prst="rect">
            <a:avLst/>
          </a:prstGeom>
          <a:noFill/>
          <a:ln>
            <a:noFill/>
          </a:ln>
        </p:spPr>
      </p:pic>
      <p:sp>
        <p:nvSpPr>
          <p:cNvPr id="702" name="Google Shape;702;p18"/>
          <p:cNvSpPr txBox="1"/>
          <p:nvPr/>
        </p:nvSpPr>
        <p:spPr>
          <a:xfrm>
            <a:off x="3138221" y="2443277"/>
            <a:ext cx="1600200"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Research Planning</a:t>
            </a:r>
            <a:endParaRPr b="0" i="0" sz="1200" u="none" cap="none" strike="noStrike">
              <a:solidFill>
                <a:schemeClr val="dk1"/>
              </a:solidFill>
              <a:latin typeface="Calibri"/>
              <a:ea typeface="Calibri"/>
              <a:cs typeface="Calibri"/>
              <a:sym typeface="Calibri"/>
            </a:endParaRPr>
          </a:p>
        </p:txBody>
      </p:sp>
      <p:sp>
        <p:nvSpPr>
          <p:cNvPr id="703" name="Google Shape;703;p18"/>
          <p:cNvSpPr txBox="1"/>
          <p:nvPr/>
        </p:nvSpPr>
        <p:spPr>
          <a:xfrm>
            <a:off x="3319272" y="2671877"/>
            <a:ext cx="1207922"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Gather information</a:t>
            </a:r>
            <a:endParaRPr b="0" i="0" sz="900" u="none" cap="none" strike="noStrike">
              <a:solidFill>
                <a:schemeClr val="dk1"/>
              </a:solidFill>
              <a:latin typeface="Calibri"/>
              <a:ea typeface="Calibri"/>
              <a:cs typeface="Calibri"/>
              <a:sym typeface="Calibri"/>
            </a:endParaRPr>
          </a:p>
        </p:txBody>
      </p:sp>
      <p:pic>
        <p:nvPicPr>
          <p:cNvPr descr="preencoded.png" id="704" name="Google Shape;704;p18"/>
          <p:cNvPicPr preferRelativeResize="0"/>
          <p:nvPr/>
        </p:nvPicPr>
        <p:blipFill rotWithShape="1">
          <a:blip r:embed="rId5">
            <a:alphaModFix amt="50000"/>
          </a:blip>
          <a:srcRect b="0" l="-775" r="-775" t="0"/>
          <a:stretch/>
        </p:blipFill>
        <p:spPr>
          <a:xfrm>
            <a:off x="5939028" y="1871777"/>
            <a:ext cx="314554" cy="247802"/>
          </a:xfrm>
          <a:prstGeom prst="rect">
            <a:avLst/>
          </a:prstGeom>
          <a:noFill/>
          <a:ln>
            <a:noFill/>
          </a:ln>
        </p:spPr>
      </p:pic>
      <p:sp>
        <p:nvSpPr>
          <p:cNvPr id="705" name="Google Shape;705;p18"/>
          <p:cNvSpPr/>
          <p:nvPr/>
        </p:nvSpPr>
        <p:spPr>
          <a:xfrm>
            <a:off x="6238951" y="1604772"/>
            <a:ext cx="247802" cy="247802"/>
          </a:xfrm>
          <a:prstGeom prst="ellipse">
            <a:avLst/>
          </a:prstGeom>
          <a:solidFill>
            <a:srgbClr val="F39C12">
              <a:alpha val="49804"/>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18"/>
          <p:cNvSpPr txBox="1"/>
          <p:nvPr/>
        </p:nvSpPr>
        <p:spPr>
          <a:xfrm>
            <a:off x="8544154" y="1548079"/>
            <a:ext cx="186538"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000"/>
              <a:buFont typeface="Open Sans"/>
              <a:buNone/>
            </a:pPr>
            <a:r>
              <a:rPr b="1" i="0" lang="en-US" sz="1000" u="none" cap="none" strike="noStrike">
                <a:solidFill>
                  <a:srgbClr val="FFFFFF"/>
                </a:solidFill>
                <a:latin typeface="Open Sans"/>
                <a:ea typeface="Open Sans"/>
                <a:cs typeface="Open Sans"/>
                <a:sym typeface="Open Sans"/>
              </a:rPr>
              <a:t>4</a:t>
            </a:r>
            <a:endParaRPr b="0" i="0" sz="1000" u="none" cap="none" strike="noStrike">
              <a:solidFill>
                <a:schemeClr val="dk1"/>
              </a:solidFill>
              <a:latin typeface="Calibri"/>
              <a:ea typeface="Calibri"/>
              <a:cs typeface="Calibri"/>
              <a:sym typeface="Calibri"/>
            </a:endParaRPr>
          </a:p>
        </p:txBody>
      </p:sp>
      <p:sp>
        <p:nvSpPr>
          <p:cNvPr id="707" name="Google Shape;707;p18"/>
          <p:cNvSpPr txBox="1"/>
          <p:nvPr/>
        </p:nvSpPr>
        <p:spPr>
          <a:xfrm>
            <a:off x="5418734" y="2443277"/>
            <a:ext cx="1476756"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Website Creation</a:t>
            </a:r>
            <a:endParaRPr b="0" i="0" sz="1200" u="none" cap="none" strike="noStrike">
              <a:solidFill>
                <a:schemeClr val="dk1"/>
              </a:solidFill>
              <a:latin typeface="Calibri"/>
              <a:ea typeface="Calibri"/>
              <a:cs typeface="Calibri"/>
              <a:sym typeface="Calibri"/>
            </a:endParaRPr>
          </a:p>
        </p:txBody>
      </p:sp>
      <p:sp>
        <p:nvSpPr>
          <p:cNvPr id="708" name="Google Shape;708;p18"/>
          <p:cNvSpPr txBox="1"/>
          <p:nvPr/>
        </p:nvSpPr>
        <p:spPr>
          <a:xfrm>
            <a:off x="7827264" y="2352751"/>
            <a:ext cx="1095451" cy="36210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Promotional Materials</a:t>
            </a:r>
            <a:endParaRPr b="0" i="0" sz="1200" u="none" cap="none" strike="noStrike">
              <a:solidFill>
                <a:schemeClr val="dk1"/>
              </a:solidFill>
              <a:latin typeface="Calibri"/>
              <a:ea typeface="Calibri"/>
              <a:cs typeface="Calibri"/>
              <a:sym typeface="Calibri"/>
            </a:endParaRPr>
          </a:p>
        </p:txBody>
      </p:sp>
      <p:sp>
        <p:nvSpPr>
          <p:cNvPr id="709" name="Google Shape;709;p18"/>
          <p:cNvSpPr txBox="1"/>
          <p:nvPr/>
        </p:nvSpPr>
        <p:spPr>
          <a:xfrm>
            <a:off x="5649163" y="2671877"/>
            <a:ext cx="988466"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Digital portfolio</a:t>
            </a:r>
            <a:endParaRPr b="0" i="0" sz="900" u="none" cap="none" strike="noStrike">
              <a:solidFill>
                <a:schemeClr val="dk1"/>
              </a:solidFill>
              <a:latin typeface="Calibri"/>
              <a:ea typeface="Calibri"/>
              <a:cs typeface="Calibri"/>
              <a:sym typeface="Calibri"/>
            </a:endParaRPr>
          </a:p>
        </p:txBody>
      </p:sp>
      <p:pic>
        <p:nvPicPr>
          <p:cNvPr descr="preencoded.png" id="710" name="Google Shape;710;p18"/>
          <p:cNvPicPr preferRelativeResize="0"/>
          <p:nvPr/>
        </p:nvPicPr>
        <p:blipFill rotWithShape="1">
          <a:blip r:embed="rId6">
            <a:alphaModFix amt="50000"/>
          </a:blip>
          <a:srcRect b="0" l="0" r="0" t="0"/>
          <a:stretch/>
        </p:blipFill>
        <p:spPr>
          <a:xfrm>
            <a:off x="8191195" y="1781251"/>
            <a:ext cx="247802" cy="247802"/>
          </a:xfrm>
          <a:prstGeom prst="rect">
            <a:avLst/>
          </a:prstGeom>
          <a:noFill/>
          <a:ln>
            <a:noFill/>
          </a:ln>
        </p:spPr>
      </p:pic>
      <p:sp>
        <p:nvSpPr>
          <p:cNvPr id="711" name="Google Shape;711;p18"/>
          <p:cNvSpPr txBox="1"/>
          <p:nvPr/>
        </p:nvSpPr>
        <p:spPr>
          <a:xfrm>
            <a:off x="7738567" y="2762402"/>
            <a:ext cx="1255471"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Marketing materials</a:t>
            </a:r>
            <a:endParaRPr b="0" i="0" sz="900" u="none" cap="none" strike="noStrike">
              <a:solidFill>
                <a:schemeClr val="dk1"/>
              </a:solidFill>
              <a:latin typeface="Calibri"/>
              <a:ea typeface="Calibri"/>
              <a:cs typeface="Calibri"/>
              <a:sym typeface="Calibri"/>
            </a:endParaRPr>
          </a:p>
        </p:txBody>
      </p:sp>
      <p:sp>
        <p:nvSpPr>
          <p:cNvPr id="712" name="Google Shape;712;p18"/>
          <p:cNvSpPr/>
          <p:nvPr/>
        </p:nvSpPr>
        <p:spPr>
          <a:xfrm>
            <a:off x="10134295" y="1595628"/>
            <a:ext cx="800100" cy="800100"/>
          </a:xfrm>
          <a:prstGeom prst="ellipse">
            <a:avLst/>
          </a:prstGeom>
          <a:solidFill>
            <a:srgbClr val="1ABC9C"/>
          </a:solidFill>
          <a:ln cap="flat" cmpd="sng" w="50800">
            <a:solidFill>
              <a:srgbClr val="1ABC9C"/>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13" name="Google Shape;713;p18"/>
          <p:cNvPicPr preferRelativeResize="0"/>
          <p:nvPr/>
        </p:nvPicPr>
        <p:blipFill rotWithShape="1">
          <a:blip r:embed="rId7">
            <a:alphaModFix/>
          </a:blip>
          <a:srcRect b="-510" l="0" r="0" t="-510"/>
          <a:stretch/>
        </p:blipFill>
        <p:spPr>
          <a:xfrm>
            <a:off x="10311689" y="1818742"/>
            <a:ext cx="448056" cy="362102"/>
          </a:xfrm>
          <a:prstGeom prst="rect">
            <a:avLst/>
          </a:prstGeom>
          <a:noFill/>
          <a:ln>
            <a:noFill/>
          </a:ln>
        </p:spPr>
      </p:pic>
      <p:sp>
        <p:nvSpPr>
          <p:cNvPr id="714" name="Google Shape;714;p18"/>
          <p:cNvSpPr/>
          <p:nvPr/>
        </p:nvSpPr>
        <p:spPr>
          <a:xfrm>
            <a:off x="10705795" y="1527048"/>
            <a:ext cx="304495" cy="304495"/>
          </a:xfrm>
          <a:prstGeom prst="ellipse">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18"/>
          <p:cNvSpPr txBox="1"/>
          <p:nvPr/>
        </p:nvSpPr>
        <p:spPr>
          <a:xfrm>
            <a:off x="10809122" y="1567282"/>
            <a:ext cx="195682" cy="2194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000"/>
              <a:buFont typeface="Open Sans"/>
              <a:buNone/>
            </a:pPr>
            <a:r>
              <a:rPr b="1" i="0" lang="en-US" sz="1000" u="none" cap="none" strike="noStrike">
                <a:solidFill>
                  <a:srgbClr val="FFFFFF"/>
                </a:solidFill>
                <a:latin typeface="Open Sans"/>
                <a:ea typeface="Open Sans"/>
                <a:cs typeface="Open Sans"/>
                <a:sym typeface="Open Sans"/>
              </a:rPr>
              <a:t>5</a:t>
            </a:r>
            <a:endParaRPr b="0" i="0" sz="1000" u="none" cap="none" strike="noStrike">
              <a:solidFill>
                <a:schemeClr val="dk1"/>
              </a:solidFill>
              <a:latin typeface="Calibri"/>
              <a:ea typeface="Calibri"/>
              <a:cs typeface="Calibri"/>
              <a:sym typeface="Calibri"/>
            </a:endParaRPr>
          </a:p>
        </p:txBody>
      </p:sp>
      <p:sp>
        <p:nvSpPr>
          <p:cNvPr id="716" name="Google Shape;716;p18"/>
          <p:cNvSpPr txBox="1"/>
          <p:nvPr/>
        </p:nvSpPr>
        <p:spPr>
          <a:xfrm>
            <a:off x="10099548" y="2443277"/>
            <a:ext cx="991210"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ABC9C"/>
              </a:buClr>
              <a:buSzPts val="1200"/>
              <a:buFont typeface="Montserrat"/>
              <a:buNone/>
            </a:pPr>
            <a:r>
              <a:rPr b="1" i="0" lang="en-US" sz="1200" u="none" cap="none" strike="noStrike">
                <a:solidFill>
                  <a:srgbClr val="1ABC9C"/>
                </a:solidFill>
                <a:latin typeface="Montserrat"/>
                <a:ea typeface="Montserrat"/>
                <a:cs typeface="Montserrat"/>
                <a:sym typeface="Montserrat"/>
              </a:rPr>
              <a:t>Career Fair</a:t>
            </a:r>
            <a:endParaRPr b="0" i="0" sz="1200" u="none" cap="none" strike="noStrike">
              <a:solidFill>
                <a:schemeClr val="dk1"/>
              </a:solidFill>
              <a:latin typeface="Calibri"/>
              <a:ea typeface="Calibri"/>
              <a:cs typeface="Calibri"/>
              <a:sym typeface="Calibri"/>
            </a:endParaRPr>
          </a:p>
        </p:txBody>
      </p:sp>
      <p:sp>
        <p:nvSpPr>
          <p:cNvPr id="717" name="Google Shape;717;p18"/>
          <p:cNvSpPr txBox="1"/>
          <p:nvPr/>
        </p:nvSpPr>
        <p:spPr>
          <a:xfrm>
            <a:off x="10052914" y="2671877"/>
            <a:ext cx="1065276"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Present &amp; reflect</a:t>
            </a:r>
            <a:endParaRPr b="0" i="0" sz="900" u="none" cap="none" strike="noStrike">
              <a:solidFill>
                <a:schemeClr val="dk1"/>
              </a:solidFill>
              <a:latin typeface="Calibri"/>
              <a:ea typeface="Calibri"/>
              <a:cs typeface="Calibri"/>
              <a:sym typeface="Calibri"/>
            </a:endParaRPr>
          </a:p>
        </p:txBody>
      </p:sp>
      <p:sp>
        <p:nvSpPr>
          <p:cNvPr id="718" name="Google Shape;718;p18"/>
          <p:cNvSpPr/>
          <p:nvPr/>
        </p:nvSpPr>
        <p:spPr>
          <a:xfrm>
            <a:off x="800100" y="3218688"/>
            <a:ext cx="5152644" cy="2495398"/>
          </a:xfrm>
          <a:prstGeom prst="roundRect">
            <a:avLst>
              <a:gd fmla="val 1399" name="adj"/>
            </a:avLst>
          </a:prstGeom>
          <a:solidFill>
            <a:srgbClr val="FFFFFF"/>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18"/>
          <p:cNvSpPr/>
          <p:nvPr/>
        </p:nvSpPr>
        <p:spPr>
          <a:xfrm>
            <a:off x="1037844" y="3713378"/>
            <a:ext cx="4677156" cy="19202"/>
          </a:xfrm>
          <a:prstGeom prst="rect">
            <a:avLst/>
          </a:pr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20" name="Google Shape;720;p18"/>
          <p:cNvPicPr preferRelativeResize="0"/>
          <p:nvPr/>
        </p:nvPicPr>
        <p:blipFill rotWithShape="1">
          <a:blip r:embed="rId8">
            <a:alphaModFix/>
          </a:blip>
          <a:srcRect b="0" l="-760" r="-760" t="0"/>
          <a:stretch/>
        </p:blipFill>
        <p:spPr>
          <a:xfrm>
            <a:off x="1037844" y="3437230"/>
            <a:ext cx="152705" cy="171907"/>
          </a:xfrm>
          <a:prstGeom prst="rect">
            <a:avLst/>
          </a:prstGeom>
          <a:noFill/>
          <a:ln>
            <a:noFill/>
          </a:ln>
        </p:spPr>
      </p:pic>
      <p:sp>
        <p:nvSpPr>
          <p:cNvPr id="721" name="Google Shape;721;p18"/>
          <p:cNvSpPr txBox="1"/>
          <p:nvPr/>
        </p:nvSpPr>
        <p:spPr>
          <a:xfrm>
            <a:off x="1190549" y="3408883"/>
            <a:ext cx="1591056"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BC9C"/>
              </a:buClr>
              <a:buSzPts val="1500"/>
              <a:buFont typeface="Montserrat"/>
              <a:buNone/>
            </a:pPr>
            <a:r>
              <a:rPr b="1" i="0" lang="en-US" sz="1500" u="none" cap="none" strike="noStrike">
                <a:solidFill>
                  <a:srgbClr val="1ABC9C"/>
                </a:solidFill>
                <a:latin typeface="Montserrat"/>
                <a:ea typeface="Montserrat"/>
                <a:cs typeface="Montserrat"/>
                <a:sym typeface="Montserrat"/>
              </a:rPr>
              <a:t>Presenter Role</a:t>
            </a:r>
            <a:endParaRPr b="0" i="0" sz="1500" u="none" cap="none" strike="noStrike">
              <a:solidFill>
                <a:schemeClr val="dk1"/>
              </a:solidFill>
              <a:latin typeface="Calibri"/>
              <a:ea typeface="Calibri"/>
              <a:cs typeface="Calibri"/>
              <a:sym typeface="Calibri"/>
            </a:endParaRPr>
          </a:p>
        </p:txBody>
      </p:sp>
      <p:pic>
        <p:nvPicPr>
          <p:cNvPr descr="preencoded.png" id="722" name="Google Shape;722;p18"/>
          <p:cNvPicPr preferRelativeResize="0"/>
          <p:nvPr/>
        </p:nvPicPr>
        <p:blipFill rotWithShape="1">
          <a:blip r:embed="rId9">
            <a:alphaModFix/>
          </a:blip>
          <a:srcRect b="0" l="0" r="0" t="0"/>
          <a:stretch/>
        </p:blipFill>
        <p:spPr>
          <a:xfrm>
            <a:off x="1037844" y="3876142"/>
            <a:ext cx="152705" cy="152705"/>
          </a:xfrm>
          <a:prstGeom prst="rect">
            <a:avLst/>
          </a:prstGeom>
          <a:noFill/>
          <a:ln>
            <a:noFill/>
          </a:ln>
        </p:spPr>
      </p:pic>
      <p:sp>
        <p:nvSpPr>
          <p:cNvPr id="723" name="Google Shape;723;p18"/>
          <p:cNvSpPr/>
          <p:nvPr/>
        </p:nvSpPr>
        <p:spPr>
          <a:xfrm>
            <a:off x="6238951" y="3218688"/>
            <a:ext cx="5152644" cy="2495398"/>
          </a:xfrm>
          <a:prstGeom prst="roundRect">
            <a:avLst>
              <a:gd fmla="val 1399" name="adj"/>
            </a:avLst>
          </a:prstGeom>
          <a:solidFill>
            <a:srgbClr val="FFFFFF"/>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18"/>
          <p:cNvSpPr/>
          <p:nvPr/>
        </p:nvSpPr>
        <p:spPr>
          <a:xfrm>
            <a:off x="6476695" y="3713378"/>
            <a:ext cx="4677156" cy="19202"/>
          </a:xfrm>
          <a:prstGeom prst="rect">
            <a:avLst/>
          </a:pr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18"/>
          <p:cNvSpPr txBox="1"/>
          <p:nvPr/>
        </p:nvSpPr>
        <p:spPr>
          <a:xfrm>
            <a:off x="6610198" y="3408883"/>
            <a:ext cx="2305202"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BC9C"/>
              </a:buClr>
              <a:buSzPts val="1500"/>
              <a:buFont typeface="Montserrat"/>
              <a:buNone/>
            </a:pPr>
            <a:r>
              <a:rPr b="1" i="0" lang="en-US" sz="1500" u="none" cap="none" strike="noStrike">
                <a:solidFill>
                  <a:srgbClr val="1ABC9C"/>
                </a:solidFill>
                <a:latin typeface="Montserrat"/>
                <a:ea typeface="Montserrat"/>
                <a:cs typeface="Montserrat"/>
                <a:sym typeface="Montserrat"/>
              </a:rPr>
              <a:t>Attendee &amp; Reflection</a:t>
            </a:r>
            <a:endParaRPr b="0" i="0" sz="1500" u="none" cap="none" strike="noStrike">
              <a:solidFill>
                <a:schemeClr val="dk1"/>
              </a:solidFill>
              <a:latin typeface="Calibri"/>
              <a:ea typeface="Calibri"/>
              <a:cs typeface="Calibri"/>
              <a:sym typeface="Calibri"/>
            </a:endParaRPr>
          </a:p>
        </p:txBody>
      </p:sp>
      <p:sp>
        <p:nvSpPr>
          <p:cNvPr id="726" name="Google Shape;726;p18"/>
          <p:cNvSpPr txBox="1"/>
          <p:nvPr/>
        </p:nvSpPr>
        <p:spPr>
          <a:xfrm>
            <a:off x="1190549" y="3885286"/>
            <a:ext cx="157093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Present your website</a:t>
            </a:r>
            <a:endParaRPr b="0" i="0" sz="1000" u="none" cap="none" strike="noStrike">
              <a:solidFill>
                <a:schemeClr val="dk1"/>
              </a:solidFill>
              <a:latin typeface="Calibri"/>
              <a:ea typeface="Calibri"/>
              <a:cs typeface="Calibri"/>
              <a:sym typeface="Calibri"/>
            </a:endParaRPr>
          </a:p>
        </p:txBody>
      </p:sp>
      <p:sp>
        <p:nvSpPr>
          <p:cNvPr id="727" name="Google Shape;727;p18"/>
          <p:cNvSpPr txBox="1"/>
          <p:nvPr/>
        </p:nvSpPr>
        <p:spPr>
          <a:xfrm>
            <a:off x="1190549" y="3885286"/>
            <a:ext cx="4447642" cy="3913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0" i="0" lang="en-US" sz="1000" u="none" cap="none" strike="noStrike">
                <a:solidFill>
                  <a:srgbClr val="2C3E50"/>
                </a:solidFill>
                <a:latin typeface="Open Sans"/>
                <a:ea typeface="Open Sans"/>
                <a:cs typeface="Open Sans"/>
                <a:sym typeface="Open Sans"/>
              </a:rPr>
              <a:t>and promotional materials to showcase your career research</a:t>
            </a:r>
            <a:endParaRPr b="0" i="0" sz="1000" u="none" cap="none" strike="noStrike">
              <a:solidFill>
                <a:schemeClr val="dk1"/>
              </a:solidFill>
              <a:latin typeface="Calibri"/>
              <a:ea typeface="Calibri"/>
              <a:cs typeface="Calibri"/>
              <a:sym typeface="Calibri"/>
            </a:endParaRPr>
          </a:p>
        </p:txBody>
      </p:sp>
      <p:pic>
        <p:nvPicPr>
          <p:cNvPr descr="preencoded.png" id="728" name="Google Shape;728;p18"/>
          <p:cNvPicPr preferRelativeResize="0"/>
          <p:nvPr/>
        </p:nvPicPr>
        <p:blipFill rotWithShape="1">
          <a:blip r:embed="rId9">
            <a:alphaModFix/>
          </a:blip>
          <a:srcRect b="0" l="0" r="0" t="0"/>
          <a:stretch/>
        </p:blipFill>
        <p:spPr>
          <a:xfrm>
            <a:off x="1037844" y="4423867"/>
            <a:ext cx="152705" cy="152705"/>
          </a:xfrm>
          <a:prstGeom prst="rect">
            <a:avLst/>
          </a:prstGeom>
          <a:noFill/>
          <a:ln>
            <a:noFill/>
          </a:ln>
        </p:spPr>
      </p:pic>
      <p:sp>
        <p:nvSpPr>
          <p:cNvPr id="729" name="Google Shape;729;p18"/>
          <p:cNvSpPr txBox="1"/>
          <p:nvPr/>
        </p:nvSpPr>
        <p:spPr>
          <a:xfrm>
            <a:off x="1190549" y="4433011"/>
            <a:ext cx="1504188"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Dress professionally</a:t>
            </a:r>
            <a:endParaRPr b="0" i="0" sz="1000" u="none" cap="none" strike="noStrike">
              <a:solidFill>
                <a:schemeClr val="dk1"/>
              </a:solidFill>
              <a:latin typeface="Calibri"/>
              <a:ea typeface="Calibri"/>
              <a:cs typeface="Calibri"/>
              <a:sym typeface="Calibri"/>
            </a:endParaRPr>
          </a:p>
        </p:txBody>
      </p:sp>
      <p:sp>
        <p:nvSpPr>
          <p:cNvPr id="730" name="Google Shape;730;p18"/>
          <p:cNvSpPr txBox="1"/>
          <p:nvPr/>
        </p:nvSpPr>
        <p:spPr>
          <a:xfrm>
            <a:off x="1190549" y="4433011"/>
            <a:ext cx="3913632" cy="3913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0" i="0" lang="en-US" sz="1000" u="none" cap="none" strike="noStrike">
                <a:solidFill>
                  <a:srgbClr val="2C3E50"/>
                </a:solidFill>
                <a:latin typeface="Open Sans"/>
                <a:ea typeface="Open Sans"/>
                <a:cs typeface="Open Sans"/>
                <a:sym typeface="Open Sans"/>
              </a:rPr>
              <a:t>(or in career uniform) to make a good impression</a:t>
            </a:r>
            <a:endParaRPr b="0" i="0" sz="1000" u="none" cap="none" strike="noStrike">
              <a:solidFill>
                <a:schemeClr val="dk1"/>
              </a:solidFill>
              <a:latin typeface="Calibri"/>
              <a:ea typeface="Calibri"/>
              <a:cs typeface="Calibri"/>
              <a:sym typeface="Calibri"/>
            </a:endParaRPr>
          </a:p>
        </p:txBody>
      </p:sp>
      <p:pic>
        <p:nvPicPr>
          <p:cNvPr descr="preencoded.png" id="731" name="Google Shape;731;p18"/>
          <p:cNvPicPr preferRelativeResize="0"/>
          <p:nvPr/>
        </p:nvPicPr>
        <p:blipFill rotWithShape="1">
          <a:blip r:embed="rId9">
            <a:alphaModFix/>
          </a:blip>
          <a:srcRect b="0" l="0" r="0" t="0"/>
          <a:stretch/>
        </p:blipFill>
        <p:spPr>
          <a:xfrm>
            <a:off x="1037844" y="4971593"/>
            <a:ext cx="152705" cy="152705"/>
          </a:xfrm>
          <a:prstGeom prst="rect">
            <a:avLst/>
          </a:prstGeom>
          <a:noFill/>
          <a:ln>
            <a:noFill/>
          </a:ln>
        </p:spPr>
      </p:pic>
      <p:sp>
        <p:nvSpPr>
          <p:cNvPr id="732" name="Google Shape;732;p18"/>
          <p:cNvSpPr txBox="1"/>
          <p:nvPr/>
        </p:nvSpPr>
        <p:spPr>
          <a:xfrm>
            <a:off x="1190549" y="4980737"/>
            <a:ext cx="1333195"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Answer questions</a:t>
            </a:r>
            <a:endParaRPr b="0" i="0" sz="1000" u="none" cap="none" strike="noStrike">
              <a:solidFill>
                <a:schemeClr val="dk1"/>
              </a:solidFill>
              <a:latin typeface="Calibri"/>
              <a:ea typeface="Calibri"/>
              <a:cs typeface="Calibri"/>
              <a:sym typeface="Calibri"/>
            </a:endParaRPr>
          </a:p>
        </p:txBody>
      </p:sp>
      <p:sp>
        <p:nvSpPr>
          <p:cNvPr id="733" name="Google Shape;733;p18"/>
          <p:cNvSpPr txBox="1"/>
          <p:nvPr/>
        </p:nvSpPr>
        <p:spPr>
          <a:xfrm>
            <a:off x="2419502" y="4980737"/>
            <a:ext cx="2819095"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0" i="0" lang="en-US" sz="1000" u="none" cap="none" strike="noStrike">
                <a:solidFill>
                  <a:srgbClr val="2C3E50"/>
                </a:solidFill>
                <a:latin typeface="Open Sans"/>
                <a:ea typeface="Open Sans"/>
                <a:cs typeface="Open Sans"/>
                <a:sym typeface="Open Sans"/>
              </a:rPr>
              <a:t>about your chosen career with confidence</a:t>
            </a:r>
            <a:endParaRPr b="0" i="0" sz="1000" u="none" cap="none" strike="noStrike">
              <a:solidFill>
                <a:schemeClr val="dk1"/>
              </a:solidFill>
              <a:latin typeface="Calibri"/>
              <a:ea typeface="Calibri"/>
              <a:cs typeface="Calibri"/>
              <a:sym typeface="Calibri"/>
            </a:endParaRPr>
          </a:p>
        </p:txBody>
      </p:sp>
      <p:pic>
        <p:nvPicPr>
          <p:cNvPr descr="preencoded.png" id="734" name="Google Shape;734;p18"/>
          <p:cNvPicPr preferRelativeResize="0"/>
          <p:nvPr/>
        </p:nvPicPr>
        <p:blipFill rotWithShape="1">
          <a:blip r:embed="rId9">
            <a:alphaModFix/>
          </a:blip>
          <a:srcRect b="0" l="0" r="0" t="0"/>
          <a:stretch/>
        </p:blipFill>
        <p:spPr>
          <a:xfrm>
            <a:off x="1037844" y="5311750"/>
            <a:ext cx="152705" cy="152705"/>
          </a:xfrm>
          <a:prstGeom prst="rect">
            <a:avLst/>
          </a:prstGeom>
          <a:noFill/>
          <a:ln>
            <a:noFill/>
          </a:ln>
        </p:spPr>
      </p:pic>
      <p:sp>
        <p:nvSpPr>
          <p:cNvPr id="735" name="Google Shape;735;p18"/>
          <p:cNvSpPr txBox="1"/>
          <p:nvPr/>
        </p:nvSpPr>
        <p:spPr>
          <a:xfrm>
            <a:off x="1190549" y="5320894"/>
            <a:ext cx="1961388"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Create an engaging display</a:t>
            </a:r>
            <a:endParaRPr b="0" i="0" sz="1000" u="none" cap="none" strike="noStrike">
              <a:solidFill>
                <a:schemeClr val="dk1"/>
              </a:solidFill>
              <a:latin typeface="Calibri"/>
              <a:ea typeface="Calibri"/>
              <a:cs typeface="Calibri"/>
              <a:sym typeface="Calibri"/>
            </a:endParaRPr>
          </a:p>
        </p:txBody>
      </p:sp>
      <p:sp>
        <p:nvSpPr>
          <p:cNvPr id="736" name="Google Shape;736;p18"/>
          <p:cNvSpPr txBox="1"/>
          <p:nvPr/>
        </p:nvSpPr>
        <p:spPr>
          <a:xfrm>
            <a:off x="3042209" y="5320894"/>
            <a:ext cx="2304288"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0" i="0" lang="en-US" sz="1000" u="none" cap="none" strike="noStrike">
                <a:solidFill>
                  <a:srgbClr val="2C3E50"/>
                </a:solidFill>
                <a:latin typeface="Open Sans"/>
                <a:ea typeface="Open Sans"/>
                <a:cs typeface="Open Sans"/>
                <a:sym typeface="Open Sans"/>
              </a:rPr>
              <a:t>that attracts visitors to your booth</a:t>
            </a:r>
            <a:endParaRPr b="0" i="0" sz="1000" u="none" cap="none" strike="noStrike">
              <a:solidFill>
                <a:schemeClr val="dk1"/>
              </a:solidFill>
              <a:latin typeface="Calibri"/>
              <a:ea typeface="Calibri"/>
              <a:cs typeface="Calibri"/>
              <a:sym typeface="Calibri"/>
            </a:endParaRPr>
          </a:p>
        </p:txBody>
      </p:sp>
      <p:pic>
        <p:nvPicPr>
          <p:cNvPr descr="preencoded.png" id="737" name="Google Shape;737;p18"/>
          <p:cNvPicPr preferRelativeResize="0"/>
          <p:nvPr/>
        </p:nvPicPr>
        <p:blipFill rotWithShape="1">
          <a:blip r:embed="rId10">
            <a:alphaModFix/>
          </a:blip>
          <a:srcRect b="0" l="-1773" r="-1773" t="0"/>
          <a:stretch/>
        </p:blipFill>
        <p:spPr>
          <a:xfrm>
            <a:off x="6476695" y="3437230"/>
            <a:ext cx="133502" cy="171907"/>
          </a:xfrm>
          <a:prstGeom prst="rect">
            <a:avLst/>
          </a:prstGeom>
          <a:noFill/>
          <a:ln>
            <a:noFill/>
          </a:ln>
        </p:spPr>
      </p:pic>
      <p:pic>
        <p:nvPicPr>
          <p:cNvPr descr="preencoded.png" id="738" name="Google Shape;738;p18"/>
          <p:cNvPicPr preferRelativeResize="0"/>
          <p:nvPr/>
        </p:nvPicPr>
        <p:blipFill rotWithShape="1">
          <a:blip r:embed="rId9">
            <a:alphaModFix/>
          </a:blip>
          <a:srcRect b="0" l="0" r="0" t="0"/>
          <a:stretch/>
        </p:blipFill>
        <p:spPr>
          <a:xfrm>
            <a:off x="6476695" y="3876142"/>
            <a:ext cx="152705" cy="152705"/>
          </a:xfrm>
          <a:prstGeom prst="rect">
            <a:avLst/>
          </a:prstGeom>
          <a:noFill/>
          <a:ln>
            <a:noFill/>
          </a:ln>
        </p:spPr>
      </p:pic>
      <p:sp>
        <p:nvSpPr>
          <p:cNvPr id="739" name="Google Shape;739;p18"/>
          <p:cNvSpPr txBox="1"/>
          <p:nvPr/>
        </p:nvSpPr>
        <p:spPr>
          <a:xfrm>
            <a:off x="6629400" y="3885286"/>
            <a:ext cx="134233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Visit other booths</a:t>
            </a:r>
            <a:endParaRPr b="0" i="0" sz="1000" u="none" cap="none" strike="noStrike">
              <a:solidFill>
                <a:schemeClr val="dk1"/>
              </a:solidFill>
              <a:latin typeface="Calibri"/>
              <a:ea typeface="Calibri"/>
              <a:cs typeface="Calibri"/>
              <a:sym typeface="Calibri"/>
            </a:endParaRPr>
          </a:p>
        </p:txBody>
      </p:sp>
      <p:sp>
        <p:nvSpPr>
          <p:cNvPr id="740" name="Google Shape;740;p18"/>
          <p:cNvSpPr txBox="1"/>
          <p:nvPr/>
        </p:nvSpPr>
        <p:spPr>
          <a:xfrm>
            <a:off x="6629400" y="4225442"/>
            <a:ext cx="1847088"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Ask thoughtful questions</a:t>
            </a:r>
            <a:endParaRPr b="0" i="0" sz="1000" u="none" cap="none" strike="noStrike">
              <a:solidFill>
                <a:schemeClr val="dk1"/>
              </a:solidFill>
              <a:latin typeface="Calibri"/>
              <a:ea typeface="Calibri"/>
              <a:cs typeface="Calibri"/>
              <a:sym typeface="Calibri"/>
            </a:endParaRPr>
          </a:p>
        </p:txBody>
      </p:sp>
      <p:sp>
        <p:nvSpPr>
          <p:cNvPr id="741" name="Google Shape;741;p18"/>
          <p:cNvSpPr txBox="1"/>
          <p:nvPr/>
        </p:nvSpPr>
        <p:spPr>
          <a:xfrm>
            <a:off x="7862011" y="3885286"/>
            <a:ext cx="2894990"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0" i="0" lang="en-US" sz="1000" u="none" cap="none" strike="noStrike">
                <a:solidFill>
                  <a:srgbClr val="2C3E50"/>
                </a:solidFill>
                <a:latin typeface="Open Sans"/>
                <a:ea typeface="Open Sans"/>
                <a:cs typeface="Open Sans"/>
                <a:sym typeface="Open Sans"/>
              </a:rPr>
              <a:t>and complete the Attendee Survey for each</a:t>
            </a:r>
            <a:endParaRPr b="0" i="0" sz="1000" u="none" cap="none" strike="noStrike">
              <a:solidFill>
                <a:schemeClr val="dk1"/>
              </a:solidFill>
              <a:latin typeface="Calibri"/>
              <a:ea typeface="Calibri"/>
              <a:cs typeface="Calibri"/>
              <a:sym typeface="Calibri"/>
            </a:endParaRPr>
          </a:p>
        </p:txBody>
      </p:sp>
      <p:pic>
        <p:nvPicPr>
          <p:cNvPr descr="preencoded.png" id="742" name="Google Shape;742;p18"/>
          <p:cNvPicPr preferRelativeResize="0"/>
          <p:nvPr/>
        </p:nvPicPr>
        <p:blipFill rotWithShape="1">
          <a:blip r:embed="rId9">
            <a:alphaModFix/>
          </a:blip>
          <a:srcRect b="0" l="0" r="0" t="0"/>
          <a:stretch/>
        </p:blipFill>
        <p:spPr>
          <a:xfrm>
            <a:off x="6476695" y="4216298"/>
            <a:ext cx="152705" cy="152705"/>
          </a:xfrm>
          <a:prstGeom prst="rect">
            <a:avLst/>
          </a:prstGeom>
          <a:noFill/>
          <a:ln>
            <a:noFill/>
          </a:ln>
        </p:spPr>
      </p:pic>
      <p:sp>
        <p:nvSpPr>
          <p:cNvPr id="743" name="Google Shape;743;p18"/>
          <p:cNvSpPr txBox="1"/>
          <p:nvPr/>
        </p:nvSpPr>
        <p:spPr>
          <a:xfrm>
            <a:off x="8368589" y="4225442"/>
            <a:ext cx="2494483"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0" i="0" lang="en-US" sz="1000" u="none" cap="none" strike="noStrike">
                <a:solidFill>
                  <a:srgbClr val="2C3E50"/>
                </a:solidFill>
                <a:latin typeface="Open Sans"/>
                <a:ea typeface="Open Sans"/>
                <a:cs typeface="Open Sans"/>
                <a:sym typeface="Open Sans"/>
              </a:rPr>
              <a:t>to learn about diverse career options</a:t>
            </a:r>
            <a:endParaRPr b="0" i="0" sz="1000" u="none" cap="none" strike="noStrike">
              <a:solidFill>
                <a:schemeClr val="dk1"/>
              </a:solidFill>
              <a:latin typeface="Calibri"/>
              <a:ea typeface="Calibri"/>
              <a:cs typeface="Calibri"/>
              <a:sym typeface="Calibri"/>
            </a:endParaRPr>
          </a:p>
        </p:txBody>
      </p:sp>
      <p:pic>
        <p:nvPicPr>
          <p:cNvPr descr="preencoded.png" id="744" name="Google Shape;744;p18"/>
          <p:cNvPicPr preferRelativeResize="0"/>
          <p:nvPr/>
        </p:nvPicPr>
        <p:blipFill rotWithShape="1">
          <a:blip r:embed="rId9">
            <a:alphaModFix/>
          </a:blip>
          <a:srcRect b="0" l="0" r="0" t="0"/>
          <a:stretch/>
        </p:blipFill>
        <p:spPr>
          <a:xfrm>
            <a:off x="6476695" y="4556455"/>
            <a:ext cx="152705" cy="152705"/>
          </a:xfrm>
          <a:prstGeom prst="rect">
            <a:avLst/>
          </a:prstGeom>
          <a:noFill/>
          <a:ln>
            <a:noFill/>
          </a:ln>
        </p:spPr>
      </p:pic>
      <p:sp>
        <p:nvSpPr>
          <p:cNvPr id="745" name="Google Shape;745;p18"/>
          <p:cNvSpPr/>
          <p:nvPr/>
        </p:nvSpPr>
        <p:spPr>
          <a:xfrm>
            <a:off x="1637702" y="2366926"/>
            <a:ext cx="8496600" cy="38400"/>
          </a:xfrm>
          <a:prstGeom prst="rect">
            <a:avLst/>
          </a:prstGeom>
          <a:solidFill>
            <a:srgbClr val="4A90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18"/>
          <p:cNvSpPr txBox="1"/>
          <p:nvPr/>
        </p:nvSpPr>
        <p:spPr>
          <a:xfrm>
            <a:off x="6629400" y="4566514"/>
            <a:ext cx="1313993"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Write a reflection</a:t>
            </a:r>
            <a:endParaRPr b="0" i="0" sz="1000" u="none" cap="none" strike="noStrike">
              <a:solidFill>
                <a:schemeClr val="dk1"/>
              </a:solidFill>
              <a:latin typeface="Calibri"/>
              <a:ea typeface="Calibri"/>
              <a:cs typeface="Calibri"/>
              <a:sym typeface="Calibri"/>
            </a:endParaRPr>
          </a:p>
        </p:txBody>
      </p:sp>
      <p:sp>
        <p:nvSpPr>
          <p:cNvPr id="747" name="Google Shape;747;p18"/>
          <p:cNvSpPr txBox="1"/>
          <p:nvPr/>
        </p:nvSpPr>
        <p:spPr>
          <a:xfrm>
            <a:off x="7835494" y="4566514"/>
            <a:ext cx="2904134"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0" i="0" lang="en-US" sz="1000" u="none" cap="none" strike="noStrike">
                <a:solidFill>
                  <a:srgbClr val="2C3E50"/>
                </a:solidFill>
                <a:latin typeface="Open Sans"/>
                <a:ea typeface="Open Sans"/>
                <a:cs typeface="Open Sans"/>
                <a:sym typeface="Open Sans"/>
              </a:rPr>
              <a:t>(200-300 words) on your project experience</a:t>
            </a:r>
            <a:endParaRPr b="0" i="0" sz="1000" u="none" cap="none" strike="noStrike">
              <a:solidFill>
                <a:schemeClr val="dk1"/>
              </a:solidFill>
              <a:latin typeface="Calibri"/>
              <a:ea typeface="Calibri"/>
              <a:cs typeface="Calibri"/>
              <a:sym typeface="Calibri"/>
            </a:endParaRPr>
          </a:p>
        </p:txBody>
      </p:sp>
      <p:pic>
        <p:nvPicPr>
          <p:cNvPr descr="preencoded.png" id="748" name="Google Shape;748;p18"/>
          <p:cNvPicPr preferRelativeResize="0"/>
          <p:nvPr/>
        </p:nvPicPr>
        <p:blipFill rotWithShape="1">
          <a:blip r:embed="rId9">
            <a:alphaModFix/>
          </a:blip>
          <a:srcRect b="0" l="0" r="0" t="0"/>
          <a:stretch/>
        </p:blipFill>
        <p:spPr>
          <a:xfrm>
            <a:off x="6476695" y="4897526"/>
            <a:ext cx="152705" cy="152705"/>
          </a:xfrm>
          <a:prstGeom prst="rect">
            <a:avLst/>
          </a:prstGeom>
          <a:noFill/>
          <a:ln>
            <a:noFill/>
          </a:ln>
        </p:spPr>
      </p:pic>
      <p:sp>
        <p:nvSpPr>
          <p:cNvPr id="749" name="Google Shape;749;p18"/>
          <p:cNvSpPr txBox="1"/>
          <p:nvPr/>
        </p:nvSpPr>
        <p:spPr>
          <a:xfrm>
            <a:off x="6629400" y="4906670"/>
            <a:ext cx="1866290"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Consider how this project</a:t>
            </a:r>
            <a:endParaRPr b="0" i="0" sz="1000" u="none" cap="none" strike="noStrike">
              <a:solidFill>
                <a:schemeClr val="dk1"/>
              </a:solidFill>
              <a:latin typeface="Calibri"/>
              <a:ea typeface="Calibri"/>
              <a:cs typeface="Calibri"/>
              <a:sym typeface="Calibri"/>
            </a:endParaRPr>
          </a:p>
        </p:txBody>
      </p:sp>
      <p:sp>
        <p:nvSpPr>
          <p:cNvPr id="750" name="Google Shape;750;p18"/>
          <p:cNvSpPr txBox="1"/>
          <p:nvPr/>
        </p:nvSpPr>
        <p:spPr>
          <a:xfrm>
            <a:off x="8390534" y="4906670"/>
            <a:ext cx="2199132"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000"/>
              <a:buFont typeface="Open Sans"/>
              <a:buNone/>
            </a:pPr>
            <a:r>
              <a:rPr b="0" i="0" lang="en-US" sz="1000" u="none" cap="none" strike="noStrike">
                <a:solidFill>
                  <a:srgbClr val="2C3E50"/>
                </a:solidFill>
                <a:latin typeface="Open Sans"/>
                <a:ea typeface="Open Sans"/>
                <a:cs typeface="Open Sans"/>
                <a:sym typeface="Open Sans"/>
              </a:rPr>
              <a:t>has influenced your future plans</a:t>
            </a:r>
            <a:endParaRPr b="0" i="0" sz="1000" u="none" cap="none" strike="noStrike">
              <a:solidFill>
                <a:schemeClr val="dk1"/>
              </a:solidFill>
              <a:latin typeface="Calibri"/>
              <a:ea typeface="Calibri"/>
              <a:cs typeface="Calibri"/>
              <a:sym typeface="Calibri"/>
            </a:endParaRPr>
          </a:p>
        </p:txBody>
      </p:sp>
      <p:sp>
        <p:nvSpPr>
          <p:cNvPr id="751" name="Google Shape;751;p18"/>
          <p:cNvSpPr/>
          <p:nvPr/>
        </p:nvSpPr>
        <p:spPr>
          <a:xfrm>
            <a:off x="0" y="5810098"/>
            <a:ext cx="12191695" cy="381305"/>
          </a:xfrm>
          <a:prstGeom prst="rect">
            <a:avLst/>
          </a:prstGeom>
          <a:solidFill>
            <a:srgbClr val="FFFFFF">
              <a:alpha val="8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18"/>
          <p:cNvSpPr txBox="1"/>
          <p:nvPr/>
        </p:nvSpPr>
        <p:spPr>
          <a:xfrm>
            <a:off x="3029407" y="5886907"/>
            <a:ext cx="6277356" cy="228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ABC9C"/>
              </a:buClr>
              <a:buSzPts val="1500"/>
              <a:buFont typeface="Montserrat"/>
              <a:buNone/>
            </a:pPr>
            <a:r>
              <a:rPr b="1" i="0" lang="en-US" sz="1500" u="none" cap="none" strike="noStrike">
                <a:solidFill>
                  <a:srgbClr val="1ABC9C"/>
                </a:solidFill>
                <a:latin typeface="Montserrat"/>
                <a:ea typeface="Montserrat"/>
                <a:cs typeface="Montserrat"/>
                <a:sym typeface="Montserrat"/>
              </a:rPr>
              <a:t>Congratulations on completing your Career Research Project!</a:t>
            </a:r>
            <a:endParaRPr b="0" i="0" sz="1500" u="none" cap="none" strike="noStrike">
              <a:solidFill>
                <a:schemeClr val="dk1"/>
              </a:solidFill>
              <a:latin typeface="Calibri"/>
              <a:ea typeface="Calibri"/>
              <a:cs typeface="Calibri"/>
              <a:sym typeface="Calibri"/>
            </a:endParaRPr>
          </a:p>
        </p:txBody>
      </p:sp>
      <p:sp>
        <p:nvSpPr>
          <p:cNvPr id="753" name="Google Shape;753;p18"/>
          <p:cNvSpPr txBox="1"/>
          <p:nvPr/>
        </p:nvSpPr>
        <p:spPr>
          <a:xfrm>
            <a:off x="3246120" y="6534302"/>
            <a:ext cx="5805526"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7F8C8D"/>
              </a:buClr>
              <a:buSzPts val="1000"/>
              <a:buFont typeface="Open Sans"/>
              <a:buNone/>
            </a:pPr>
            <a:r>
              <a:rPr b="0" i="0" lang="en-US" sz="1000" u="none" cap="none" strike="noStrike">
                <a:solidFill>
                  <a:srgbClr val="7F8C8D"/>
                </a:solidFill>
                <a:latin typeface="Open Sans"/>
                <a:ea typeface="Open Sans"/>
                <a:cs typeface="Open Sans"/>
                <a:sym typeface="Open Sans"/>
              </a:rPr>
              <a:t>See Canvas Module 5 for complete Career Fair guidelines, rubrics and reflection instructions</a:t>
            </a:r>
            <a:endParaRPr b="0" i="0" sz="1000" u="none" cap="none" strike="noStrike">
              <a:solidFill>
                <a:schemeClr val="dk1"/>
              </a:solidFill>
              <a:latin typeface="Calibri"/>
              <a:ea typeface="Calibri"/>
              <a:cs typeface="Calibri"/>
              <a:sym typeface="Calibri"/>
            </a:endParaRPr>
          </a:p>
        </p:txBody>
      </p:sp>
      <p:sp>
        <p:nvSpPr>
          <p:cNvPr id="754" name="Google Shape;754;p18"/>
          <p:cNvSpPr/>
          <p:nvPr/>
        </p:nvSpPr>
        <p:spPr>
          <a:xfrm>
            <a:off x="1904695" y="1143000"/>
            <a:ext cx="95098" cy="95098"/>
          </a:xfrm>
          <a:prstGeom prst="ellipse">
            <a:avLst/>
          </a:prstGeom>
          <a:solidFill>
            <a:srgbClr val="F39C12">
              <a:alpha val="6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18"/>
          <p:cNvSpPr/>
          <p:nvPr/>
        </p:nvSpPr>
        <p:spPr>
          <a:xfrm>
            <a:off x="4572000" y="761695"/>
            <a:ext cx="95098" cy="95098"/>
          </a:xfrm>
          <a:prstGeom prst="ellipse">
            <a:avLst/>
          </a:prstGeom>
          <a:solidFill>
            <a:srgbClr val="3498DB">
              <a:alpha val="6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18"/>
          <p:cNvSpPr/>
          <p:nvPr/>
        </p:nvSpPr>
        <p:spPr>
          <a:xfrm>
            <a:off x="6858000" y="1429207"/>
            <a:ext cx="95098" cy="95098"/>
          </a:xfrm>
          <a:prstGeom prst="ellipse">
            <a:avLst/>
          </a:prstGeom>
          <a:solidFill>
            <a:srgbClr val="E74C3C">
              <a:alpha val="6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18"/>
          <p:cNvSpPr/>
          <p:nvPr/>
        </p:nvSpPr>
        <p:spPr>
          <a:xfrm>
            <a:off x="9048902" y="952805"/>
            <a:ext cx="95098" cy="95098"/>
          </a:xfrm>
          <a:prstGeom prst="ellipse">
            <a:avLst/>
          </a:prstGeom>
          <a:solidFill>
            <a:srgbClr val="2ECC71">
              <a:alpha val="6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18"/>
          <p:cNvSpPr/>
          <p:nvPr/>
        </p:nvSpPr>
        <p:spPr>
          <a:xfrm>
            <a:off x="10477195" y="1904695"/>
            <a:ext cx="95098" cy="95098"/>
          </a:xfrm>
          <a:prstGeom prst="ellipse">
            <a:avLst/>
          </a:prstGeom>
          <a:solidFill>
            <a:srgbClr val="9B59B6">
              <a:alpha val="6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sp>
        <p:nvSpPr>
          <p:cNvPr id="41" name="Google Shape;41;p4"/>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4"/>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4"/>
          <p:cNvSpPr/>
          <p:nvPr/>
        </p:nvSpPr>
        <p:spPr>
          <a:xfrm>
            <a:off x="0" y="0"/>
            <a:ext cx="12191695" cy="114300"/>
          </a:xfrm>
          <a:prstGeom prst="rect">
            <a:avLst/>
          </a:prstGeom>
          <a:solidFill>
            <a:srgbClr val="4A90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a:off x="9810598" y="-1429207"/>
            <a:ext cx="3810305" cy="3810305"/>
          </a:xfrm>
          <a:prstGeom prst="ellipse">
            <a:avLst/>
          </a:prstGeom>
          <a:solidFill>
            <a:srgbClr val="4A90E2">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4"/>
          <p:cNvSpPr/>
          <p:nvPr/>
        </p:nvSpPr>
        <p:spPr>
          <a:xfrm>
            <a:off x="-476402" y="4953305"/>
            <a:ext cx="2381098" cy="2381098"/>
          </a:xfrm>
          <a:prstGeom prst="ellipse">
            <a:avLst/>
          </a:prstGeom>
          <a:solidFill>
            <a:srgbClr val="27AE60">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4"/>
          <p:cNvSpPr txBox="1"/>
          <p:nvPr/>
        </p:nvSpPr>
        <p:spPr>
          <a:xfrm>
            <a:off x="2627071" y="286207"/>
            <a:ext cx="7243877" cy="4956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3100"/>
              <a:buFont typeface="Montserrat"/>
              <a:buNone/>
            </a:pPr>
            <a:r>
              <a:rPr b="1" i="0" lang="en-US" sz="3100" u="none" cap="none" strike="noStrike">
                <a:solidFill>
                  <a:srgbClr val="2C3E50"/>
                </a:solidFill>
                <a:latin typeface="Montserrat"/>
                <a:ea typeface="Montserrat"/>
                <a:cs typeface="Montserrat"/>
                <a:sym typeface="Montserrat"/>
              </a:rPr>
              <a:t>Project Map &amp; Canvas Navigation</a:t>
            </a:r>
            <a:endParaRPr b="0" i="0" sz="3100" u="none" cap="none" strike="noStrike">
              <a:solidFill>
                <a:schemeClr val="dk1"/>
              </a:solidFill>
              <a:latin typeface="Calibri"/>
              <a:ea typeface="Calibri"/>
              <a:cs typeface="Calibri"/>
              <a:sym typeface="Calibri"/>
            </a:endParaRPr>
          </a:p>
        </p:txBody>
      </p:sp>
      <p:sp>
        <p:nvSpPr>
          <p:cNvPr id="47" name="Google Shape;47;p4"/>
          <p:cNvSpPr txBox="1"/>
          <p:nvPr/>
        </p:nvSpPr>
        <p:spPr>
          <a:xfrm>
            <a:off x="2380183" y="923544"/>
            <a:ext cx="7568489"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300"/>
              <a:buFont typeface="Open Sans"/>
              <a:buNone/>
            </a:pPr>
            <a:r>
              <a:rPr b="0" i="0" lang="en-US" sz="1300" u="none" cap="none" strike="noStrike">
                <a:solidFill>
                  <a:srgbClr val="5D6D7E"/>
                </a:solidFill>
                <a:latin typeface="Open Sans"/>
                <a:ea typeface="Open Sans"/>
                <a:cs typeface="Open Sans"/>
                <a:sym typeface="Open Sans"/>
              </a:rPr>
              <a:t>Follow these 5 steps through your Canvas modules to complete your Career Research Project successfully</a:t>
            </a:r>
            <a:endParaRPr b="0" i="0" sz="1300" u="none" cap="none" strike="noStrike">
              <a:solidFill>
                <a:schemeClr val="dk1"/>
              </a:solidFill>
              <a:latin typeface="Calibri"/>
              <a:ea typeface="Calibri"/>
              <a:cs typeface="Calibri"/>
              <a:sym typeface="Calibri"/>
            </a:endParaRPr>
          </a:p>
        </p:txBody>
      </p:sp>
      <p:sp>
        <p:nvSpPr>
          <p:cNvPr id="48" name="Google Shape;48;p4"/>
          <p:cNvSpPr/>
          <p:nvPr/>
        </p:nvSpPr>
        <p:spPr>
          <a:xfrm>
            <a:off x="1371600" y="1773936"/>
            <a:ext cx="761695" cy="761695"/>
          </a:xfrm>
          <a:prstGeom prst="ellipse">
            <a:avLst/>
          </a:prstGeom>
          <a:solidFill>
            <a:srgbClr val="FFFFFF"/>
          </a:solidFill>
          <a:ln cap="flat" cmpd="sng" w="50800">
            <a:solidFill>
              <a:srgbClr val="4A90E2"/>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 name="Google Shape;49;p4"/>
          <p:cNvPicPr preferRelativeResize="0"/>
          <p:nvPr/>
        </p:nvPicPr>
        <p:blipFill rotWithShape="1">
          <a:blip r:embed="rId3">
            <a:alphaModFix/>
          </a:blip>
          <a:srcRect b="0" l="0" r="0" t="0"/>
          <a:stretch/>
        </p:blipFill>
        <p:spPr>
          <a:xfrm>
            <a:off x="1600200" y="2002536"/>
            <a:ext cx="304495" cy="304495"/>
          </a:xfrm>
          <a:prstGeom prst="rect">
            <a:avLst/>
          </a:prstGeom>
          <a:noFill/>
          <a:ln>
            <a:noFill/>
          </a:ln>
        </p:spPr>
      </p:pic>
      <p:sp>
        <p:nvSpPr>
          <p:cNvPr id="50" name="Google Shape;50;p4"/>
          <p:cNvSpPr/>
          <p:nvPr/>
        </p:nvSpPr>
        <p:spPr>
          <a:xfrm>
            <a:off x="3543300" y="1867205"/>
            <a:ext cx="761695" cy="761695"/>
          </a:xfrm>
          <a:prstGeom prst="ellipse">
            <a:avLst/>
          </a:prstGeom>
          <a:solidFill>
            <a:srgbClr val="FFFFFF"/>
          </a:solidFill>
          <a:ln cap="flat" cmpd="sng" w="50800">
            <a:solidFill>
              <a:srgbClr val="4A90E2"/>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5715000" y="1867205"/>
            <a:ext cx="761695" cy="761695"/>
          </a:xfrm>
          <a:prstGeom prst="ellipse">
            <a:avLst/>
          </a:prstGeom>
          <a:solidFill>
            <a:srgbClr val="FFFFFF"/>
          </a:solidFill>
          <a:ln cap="flat" cmpd="sng" w="50800">
            <a:solidFill>
              <a:srgbClr val="4A90E2"/>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7886700" y="1762049"/>
            <a:ext cx="761695" cy="761695"/>
          </a:xfrm>
          <a:prstGeom prst="ellipse">
            <a:avLst/>
          </a:prstGeom>
          <a:solidFill>
            <a:srgbClr val="FFFFFF"/>
          </a:solidFill>
          <a:ln cap="flat" cmpd="sng" w="50800">
            <a:solidFill>
              <a:srgbClr val="4A90E2"/>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p:nvPr/>
        </p:nvSpPr>
        <p:spPr>
          <a:xfrm>
            <a:off x="10058400" y="1867205"/>
            <a:ext cx="761695" cy="761695"/>
          </a:xfrm>
          <a:prstGeom prst="ellipse">
            <a:avLst/>
          </a:prstGeom>
          <a:solidFill>
            <a:srgbClr val="FFFFFF"/>
          </a:solidFill>
          <a:ln cap="flat" cmpd="sng" w="50800">
            <a:solidFill>
              <a:srgbClr val="4A90E2"/>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4"/>
          <p:cNvSpPr/>
          <p:nvPr/>
        </p:nvSpPr>
        <p:spPr>
          <a:xfrm>
            <a:off x="1904695" y="1716329"/>
            <a:ext cx="286207" cy="286207"/>
          </a:xfrm>
          <a:prstGeom prst="ellipse">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4"/>
          <p:cNvSpPr/>
          <p:nvPr/>
        </p:nvSpPr>
        <p:spPr>
          <a:xfrm>
            <a:off x="4076395" y="1809598"/>
            <a:ext cx="286207" cy="286207"/>
          </a:xfrm>
          <a:prstGeom prst="ellipse">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4"/>
          <p:cNvSpPr/>
          <p:nvPr/>
        </p:nvSpPr>
        <p:spPr>
          <a:xfrm>
            <a:off x="8419795" y="1705356"/>
            <a:ext cx="286207" cy="286207"/>
          </a:xfrm>
          <a:prstGeom prst="ellipse">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4"/>
          <p:cNvSpPr txBox="1"/>
          <p:nvPr/>
        </p:nvSpPr>
        <p:spPr>
          <a:xfrm>
            <a:off x="2004365" y="1754734"/>
            <a:ext cx="210312"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200"/>
              <a:buFont typeface="Open Sans"/>
              <a:buNone/>
            </a:pPr>
            <a:r>
              <a:rPr b="1" i="0" lang="en-US" sz="1200" u="none" cap="none" strike="noStrike">
                <a:solidFill>
                  <a:srgbClr val="FFFFFF"/>
                </a:solidFill>
                <a:latin typeface="Open Sans"/>
                <a:ea typeface="Open Sans"/>
                <a:cs typeface="Open Sans"/>
                <a:sym typeface="Open Sans"/>
              </a:rPr>
              <a:t>1</a:t>
            </a:r>
            <a:endParaRPr b="0" i="0" sz="1200" u="none" cap="none" strike="noStrike">
              <a:solidFill>
                <a:schemeClr val="dk1"/>
              </a:solidFill>
              <a:latin typeface="Calibri"/>
              <a:ea typeface="Calibri"/>
              <a:cs typeface="Calibri"/>
              <a:sym typeface="Calibri"/>
            </a:endParaRPr>
          </a:p>
        </p:txBody>
      </p:sp>
      <p:sp>
        <p:nvSpPr>
          <p:cNvPr id="58" name="Google Shape;58;p4"/>
          <p:cNvSpPr txBox="1"/>
          <p:nvPr/>
        </p:nvSpPr>
        <p:spPr>
          <a:xfrm>
            <a:off x="4176065" y="1848002"/>
            <a:ext cx="210312"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200"/>
              <a:buFont typeface="Open Sans"/>
              <a:buNone/>
            </a:pPr>
            <a:r>
              <a:rPr b="1" i="0" lang="en-US" sz="1200" u="none" cap="none" strike="noStrike">
                <a:solidFill>
                  <a:srgbClr val="FFFFFF"/>
                </a:solidFill>
                <a:latin typeface="Open Sans"/>
                <a:ea typeface="Open Sans"/>
                <a:cs typeface="Open Sans"/>
                <a:sym typeface="Open Sans"/>
              </a:rPr>
              <a:t>2</a:t>
            </a:r>
            <a:endParaRPr b="0" i="0" sz="1200" u="none" cap="none" strike="noStrike">
              <a:solidFill>
                <a:schemeClr val="dk1"/>
              </a:solidFill>
              <a:latin typeface="Calibri"/>
              <a:ea typeface="Calibri"/>
              <a:cs typeface="Calibri"/>
              <a:sym typeface="Calibri"/>
            </a:endParaRPr>
          </a:p>
        </p:txBody>
      </p:sp>
      <p:sp>
        <p:nvSpPr>
          <p:cNvPr id="59" name="Google Shape;59;p4"/>
          <p:cNvSpPr txBox="1"/>
          <p:nvPr/>
        </p:nvSpPr>
        <p:spPr>
          <a:xfrm>
            <a:off x="6347765" y="1848002"/>
            <a:ext cx="210312"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200"/>
              <a:buFont typeface="Open Sans"/>
              <a:buNone/>
            </a:pPr>
            <a:r>
              <a:rPr b="1" i="0" lang="en-US" sz="1200" u="none" cap="none" strike="noStrike">
                <a:solidFill>
                  <a:srgbClr val="FFFFFF"/>
                </a:solidFill>
                <a:latin typeface="Open Sans"/>
                <a:ea typeface="Open Sans"/>
                <a:cs typeface="Open Sans"/>
                <a:sym typeface="Open Sans"/>
              </a:rPr>
              <a:t>3</a:t>
            </a:r>
            <a:endParaRPr b="0" i="0" sz="1200" u="none" cap="none" strike="noStrike">
              <a:solidFill>
                <a:schemeClr val="dk1"/>
              </a:solidFill>
              <a:latin typeface="Calibri"/>
              <a:ea typeface="Calibri"/>
              <a:cs typeface="Calibri"/>
              <a:sym typeface="Calibri"/>
            </a:endParaRPr>
          </a:p>
        </p:txBody>
      </p:sp>
      <p:sp>
        <p:nvSpPr>
          <p:cNvPr id="60" name="Google Shape;60;p4"/>
          <p:cNvSpPr txBox="1"/>
          <p:nvPr/>
        </p:nvSpPr>
        <p:spPr>
          <a:xfrm>
            <a:off x="1034186" y="2678278"/>
            <a:ext cx="1567282"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Choose a Career</a:t>
            </a:r>
            <a:endParaRPr b="0" i="0" sz="1300" u="none" cap="none" strike="noStrike">
              <a:solidFill>
                <a:schemeClr val="dk1"/>
              </a:solidFill>
              <a:latin typeface="Calibri"/>
              <a:ea typeface="Calibri"/>
              <a:cs typeface="Calibri"/>
              <a:sym typeface="Calibri"/>
            </a:endParaRPr>
          </a:p>
        </p:txBody>
      </p:sp>
      <p:sp>
        <p:nvSpPr>
          <p:cNvPr id="61" name="Google Shape;61;p4"/>
          <p:cNvSpPr txBox="1"/>
          <p:nvPr/>
        </p:nvSpPr>
        <p:spPr>
          <a:xfrm>
            <a:off x="826618" y="2964485"/>
            <a:ext cx="1957730" cy="37216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Explore options and identify a career path</a:t>
            </a:r>
            <a:endParaRPr b="0" i="0" sz="1000" u="none" cap="none" strike="noStrike">
              <a:solidFill>
                <a:schemeClr val="dk1"/>
              </a:solidFill>
              <a:latin typeface="Calibri"/>
              <a:ea typeface="Calibri"/>
              <a:cs typeface="Calibri"/>
              <a:sym typeface="Calibri"/>
            </a:endParaRPr>
          </a:p>
        </p:txBody>
      </p:sp>
      <p:pic>
        <p:nvPicPr>
          <p:cNvPr descr="preencoded.png" id="62" name="Google Shape;62;p4"/>
          <p:cNvPicPr preferRelativeResize="0"/>
          <p:nvPr/>
        </p:nvPicPr>
        <p:blipFill rotWithShape="1">
          <a:blip r:embed="rId4">
            <a:alphaModFix/>
          </a:blip>
          <a:srcRect b="0" l="-50" r="-50" t="0"/>
          <a:stretch/>
        </p:blipFill>
        <p:spPr>
          <a:xfrm>
            <a:off x="3810305" y="2095805"/>
            <a:ext cx="228600" cy="304495"/>
          </a:xfrm>
          <a:prstGeom prst="rect">
            <a:avLst/>
          </a:prstGeom>
          <a:noFill/>
          <a:ln>
            <a:noFill/>
          </a:ln>
        </p:spPr>
      </p:pic>
      <p:sp>
        <p:nvSpPr>
          <p:cNvPr id="63" name="Google Shape;63;p4"/>
          <p:cNvSpPr txBox="1"/>
          <p:nvPr/>
        </p:nvSpPr>
        <p:spPr>
          <a:xfrm>
            <a:off x="3093415" y="2771546"/>
            <a:ext cx="1795882"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Research Planning</a:t>
            </a:r>
            <a:endParaRPr b="0" i="0" sz="1300" u="none" cap="none" strike="noStrike">
              <a:solidFill>
                <a:schemeClr val="dk1"/>
              </a:solidFill>
              <a:latin typeface="Calibri"/>
              <a:ea typeface="Calibri"/>
              <a:cs typeface="Calibri"/>
              <a:sym typeface="Calibri"/>
            </a:endParaRPr>
          </a:p>
        </p:txBody>
      </p:sp>
      <p:sp>
        <p:nvSpPr>
          <p:cNvPr id="64" name="Google Shape;64;p4"/>
          <p:cNvSpPr txBox="1"/>
          <p:nvPr/>
        </p:nvSpPr>
        <p:spPr>
          <a:xfrm>
            <a:off x="3055925" y="3057754"/>
            <a:ext cx="1843430"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Gather detailed information</a:t>
            </a:r>
            <a:endParaRPr b="0" i="0" sz="1000" u="none" cap="none" strike="noStrike">
              <a:solidFill>
                <a:schemeClr val="dk1"/>
              </a:solidFill>
              <a:latin typeface="Calibri"/>
              <a:ea typeface="Calibri"/>
              <a:cs typeface="Calibri"/>
              <a:sym typeface="Calibri"/>
            </a:endParaRPr>
          </a:p>
        </p:txBody>
      </p:sp>
      <p:pic>
        <p:nvPicPr>
          <p:cNvPr descr="preencoded.png" id="65" name="Google Shape;65;p4"/>
          <p:cNvPicPr preferRelativeResize="0"/>
          <p:nvPr/>
        </p:nvPicPr>
        <p:blipFill rotWithShape="1">
          <a:blip r:embed="rId5">
            <a:alphaModFix/>
          </a:blip>
          <a:srcRect b="0" l="-90" r="-90" t="0"/>
          <a:stretch/>
        </p:blipFill>
        <p:spPr>
          <a:xfrm>
            <a:off x="5905195" y="2095805"/>
            <a:ext cx="381305" cy="304495"/>
          </a:xfrm>
          <a:prstGeom prst="rect">
            <a:avLst/>
          </a:prstGeom>
          <a:noFill/>
          <a:ln>
            <a:noFill/>
          </a:ln>
        </p:spPr>
      </p:pic>
      <p:sp>
        <p:nvSpPr>
          <p:cNvPr id="66" name="Google Shape;66;p4"/>
          <p:cNvSpPr/>
          <p:nvPr/>
        </p:nvSpPr>
        <p:spPr>
          <a:xfrm>
            <a:off x="6248095" y="1809598"/>
            <a:ext cx="286207" cy="286207"/>
          </a:xfrm>
          <a:prstGeom prst="ellipse">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chemeClr val="lt1"/>
                </a:solidFill>
              </a:rPr>
              <a:t>3</a:t>
            </a:r>
            <a:endParaRPr>
              <a:solidFill>
                <a:schemeClr val="lt1"/>
              </a:solidFill>
            </a:endParaRPr>
          </a:p>
        </p:txBody>
      </p:sp>
      <p:sp>
        <p:nvSpPr>
          <p:cNvPr id="67" name="Google Shape;67;p4"/>
          <p:cNvSpPr txBox="1"/>
          <p:nvPr/>
        </p:nvSpPr>
        <p:spPr>
          <a:xfrm>
            <a:off x="8519465" y="1742846"/>
            <a:ext cx="210312"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200"/>
              <a:buFont typeface="Open Sans"/>
              <a:buNone/>
            </a:pPr>
            <a:r>
              <a:rPr b="1" i="0" lang="en-US" sz="1200" u="none" cap="none" strike="noStrike">
                <a:solidFill>
                  <a:srgbClr val="FFFFFF"/>
                </a:solidFill>
                <a:latin typeface="Open Sans"/>
                <a:ea typeface="Open Sans"/>
                <a:cs typeface="Open Sans"/>
                <a:sym typeface="Open Sans"/>
              </a:rPr>
              <a:t>4</a:t>
            </a:r>
            <a:endParaRPr b="0" i="0" sz="1200" u="none" cap="none" strike="noStrike">
              <a:solidFill>
                <a:schemeClr val="dk1"/>
              </a:solidFill>
              <a:latin typeface="Calibri"/>
              <a:ea typeface="Calibri"/>
              <a:cs typeface="Calibri"/>
              <a:sym typeface="Calibri"/>
            </a:endParaRPr>
          </a:p>
        </p:txBody>
      </p:sp>
      <p:sp>
        <p:nvSpPr>
          <p:cNvPr id="68" name="Google Shape;68;p4"/>
          <p:cNvSpPr txBox="1"/>
          <p:nvPr/>
        </p:nvSpPr>
        <p:spPr>
          <a:xfrm>
            <a:off x="5333695" y="2771546"/>
            <a:ext cx="1662379"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Website Creation</a:t>
            </a:r>
            <a:endParaRPr b="0" i="0" sz="1300" u="none" cap="none" strike="noStrike">
              <a:solidFill>
                <a:schemeClr val="dk1"/>
              </a:solidFill>
              <a:latin typeface="Calibri"/>
              <a:ea typeface="Calibri"/>
              <a:cs typeface="Calibri"/>
              <a:sym typeface="Calibri"/>
            </a:endParaRPr>
          </a:p>
        </p:txBody>
      </p:sp>
      <p:sp>
        <p:nvSpPr>
          <p:cNvPr id="69" name="Google Shape;69;p4"/>
          <p:cNvSpPr txBox="1"/>
          <p:nvPr/>
        </p:nvSpPr>
        <p:spPr>
          <a:xfrm>
            <a:off x="7718450" y="2667305"/>
            <a:ext cx="1233526" cy="4197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Promotional Materials</a:t>
            </a:r>
            <a:endParaRPr b="0" i="0" sz="1300" u="none" cap="none" strike="noStrike">
              <a:solidFill>
                <a:schemeClr val="dk1"/>
              </a:solidFill>
              <a:latin typeface="Calibri"/>
              <a:ea typeface="Calibri"/>
              <a:cs typeface="Calibri"/>
              <a:sym typeface="Calibri"/>
            </a:endParaRPr>
          </a:p>
        </p:txBody>
      </p:sp>
      <p:sp>
        <p:nvSpPr>
          <p:cNvPr id="70" name="Google Shape;70;p4"/>
          <p:cNvSpPr txBox="1"/>
          <p:nvPr/>
        </p:nvSpPr>
        <p:spPr>
          <a:xfrm>
            <a:off x="5287061" y="3057754"/>
            <a:ext cx="1719986"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Build your digital portfolio</a:t>
            </a:r>
            <a:endParaRPr b="0" i="0" sz="1000" u="none" cap="none" strike="noStrike">
              <a:solidFill>
                <a:schemeClr val="dk1"/>
              </a:solidFill>
              <a:latin typeface="Calibri"/>
              <a:ea typeface="Calibri"/>
              <a:cs typeface="Calibri"/>
              <a:sym typeface="Calibri"/>
            </a:endParaRPr>
          </a:p>
        </p:txBody>
      </p:sp>
      <p:pic>
        <p:nvPicPr>
          <p:cNvPr descr="preencoded.png" id="71" name="Google Shape;71;p4"/>
          <p:cNvPicPr preferRelativeResize="0"/>
          <p:nvPr/>
        </p:nvPicPr>
        <p:blipFill rotWithShape="1">
          <a:blip r:embed="rId6">
            <a:alphaModFix/>
          </a:blip>
          <a:srcRect b="0" l="0" r="0" t="0"/>
          <a:stretch/>
        </p:blipFill>
        <p:spPr>
          <a:xfrm>
            <a:off x="8115300" y="1990649"/>
            <a:ext cx="304495" cy="304495"/>
          </a:xfrm>
          <a:prstGeom prst="rect">
            <a:avLst/>
          </a:prstGeom>
          <a:noFill/>
          <a:ln>
            <a:noFill/>
          </a:ln>
        </p:spPr>
      </p:pic>
      <p:sp>
        <p:nvSpPr>
          <p:cNvPr id="72" name="Google Shape;72;p4"/>
          <p:cNvSpPr txBox="1"/>
          <p:nvPr/>
        </p:nvSpPr>
        <p:spPr>
          <a:xfrm>
            <a:off x="7415784" y="3161995"/>
            <a:ext cx="1805026"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Design marketing materials</a:t>
            </a:r>
            <a:endParaRPr b="0" i="0" sz="1000" u="none" cap="none" strike="noStrike">
              <a:solidFill>
                <a:schemeClr val="dk1"/>
              </a:solidFill>
              <a:latin typeface="Calibri"/>
              <a:ea typeface="Calibri"/>
              <a:cs typeface="Calibri"/>
              <a:sym typeface="Calibri"/>
            </a:endParaRPr>
          </a:p>
        </p:txBody>
      </p:sp>
      <p:pic>
        <p:nvPicPr>
          <p:cNvPr descr="preencoded.png" id="73" name="Google Shape;73;p4"/>
          <p:cNvPicPr preferRelativeResize="0"/>
          <p:nvPr/>
        </p:nvPicPr>
        <p:blipFill rotWithShape="1">
          <a:blip r:embed="rId7">
            <a:alphaModFix/>
          </a:blip>
          <a:srcRect b="0" l="-90" r="-90" t="0"/>
          <a:stretch/>
        </p:blipFill>
        <p:spPr>
          <a:xfrm>
            <a:off x="10248595" y="2095805"/>
            <a:ext cx="381305" cy="304495"/>
          </a:xfrm>
          <a:prstGeom prst="rect">
            <a:avLst/>
          </a:prstGeom>
          <a:noFill/>
          <a:ln>
            <a:noFill/>
          </a:ln>
        </p:spPr>
      </p:pic>
      <p:sp>
        <p:nvSpPr>
          <p:cNvPr id="74" name="Google Shape;74;p4"/>
          <p:cNvSpPr/>
          <p:nvPr/>
        </p:nvSpPr>
        <p:spPr>
          <a:xfrm>
            <a:off x="10591495" y="1809598"/>
            <a:ext cx="286207" cy="286207"/>
          </a:xfrm>
          <a:prstGeom prst="ellipse">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4"/>
          <p:cNvSpPr txBox="1"/>
          <p:nvPr/>
        </p:nvSpPr>
        <p:spPr>
          <a:xfrm>
            <a:off x="10691165" y="1848002"/>
            <a:ext cx="210312"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200"/>
              <a:buFont typeface="Open Sans"/>
              <a:buNone/>
            </a:pPr>
            <a:r>
              <a:rPr b="1" i="0" lang="en-US" sz="1200" u="none" cap="none" strike="noStrike">
                <a:solidFill>
                  <a:srgbClr val="FFFFFF"/>
                </a:solidFill>
                <a:latin typeface="Open Sans"/>
                <a:ea typeface="Open Sans"/>
                <a:cs typeface="Open Sans"/>
                <a:sym typeface="Open Sans"/>
              </a:rPr>
              <a:t>5</a:t>
            </a:r>
            <a:endParaRPr b="0" i="0" sz="1200" u="none" cap="none" strike="noStrike">
              <a:solidFill>
                <a:schemeClr val="dk1"/>
              </a:solidFill>
              <a:latin typeface="Calibri"/>
              <a:ea typeface="Calibri"/>
              <a:cs typeface="Calibri"/>
              <a:sym typeface="Calibri"/>
            </a:endParaRPr>
          </a:p>
        </p:txBody>
      </p:sp>
      <p:sp>
        <p:nvSpPr>
          <p:cNvPr id="76" name="Google Shape;76;p4"/>
          <p:cNvSpPr txBox="1"/>
          <p:nvPr/>
        </p:nvSpPr>
        <p:spPr>
          <a:xfrm>
            <a:off x="9958730" y="2771546"/>
            <a:ext cx="1090879"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Career Fair</a:t>
            </a:r>
            <a:endParaRPr b="0" i="0" sz="1300" u="none" cap="none" strike="noStrike">
              <a:solidFill>
                <a:schemeClr val="dk1"/>
              </a:solidFill>
              <a:latin typeface="Calibri"/>
              <a:ea typeface="Calibri"/>
              <a:cs typeface="Calibri"/>
              <a:sym typeface="Calibri"/>
            </a:endParaRPr>
          </a:p>
        </p:txBody>
      </p:sp>
      <p:sp>
        <p:nvSpPr>
          <p:cNvPr id="77" name="Google Shape;77;p4"/>
          <p:cNvSpPr txBox="1"/>
          <p:nvPr/>
        </p:nvSpPr>
        <p:spPr>
          <a:xfrm>
            <a:off x="9783166" y="3057754"/>
            <a:ext cx="1414577"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Present and evaluate</a:t>
            </a:r>
            <a:endParaRPr b="0" i="0" sz="1000" u="none" cap="none" strike="noStrike">
              <a:solidFill>
                <a:schemeClr val="dk1"/>
              </a:solidFill>
              <a:latin typeface="Calibri"/>
              <a:ea typeface="Calibri"/>
              <a:cs typeface="Calibri"/>
              <a:sym typeface="Calibri"/>
            </a:endParaRPr>
          </a:p>
        </p:txBody>
      </p:sp>
      <p:sp>
        <p:nvSpPr>
          <p:cNvPr id="78" name="Google Shape;78;p4"/>
          <p:cNvSpPr/>
          <p:nvPr/>
        </p:nvSpPr>
        <p:spPr>
          <a:xfrm>
            <a:off x="800100" y="4016045"/>
            <a:ext cx="1904695" cy="1181405"/>
          </a:xfrm>
          <a:prstGeom prst="roundRect">
            <a:avLst>
              <a:gd fmla="val 6242" name="adj"/>
            </a:avLst>
          </a:prstGeom>
          <a:solidFill>
            <a:srgbClr val="FFFFFF"/>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4"/>
          <p:cNvSpPr/>
          <p:nvPr/>
        </p:nvSpPr>
        <p:spPr>
          <a:xfrm>
            <a:off x="800100" y="4016045"/>
            <a:ext cx="1904695" cy="47549"/>
          </a:xfrm>
          <a:prstGeom prst="rect">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4"/>
          <p:cNvSpPr txBox="1"/>
          <p:nvPr/>
        </p:nvSpPr>
        <p:spPr>
          <a:xfrm>
            <a:off x="1207008" y="4206240"/>
            <a:ext cx="1196035"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Canvas Module 1</a:t>
            </a:r>
            <a:endParaRPr b="0" i="0" sz="1000" u="none" cap="none" strike="noStrike">
              <a:solidFill>
                <a:schemeClr val="dk1"/>
              </a:solidFill>
              <a:latin typeface="Calibri"/>
              <a:ea typeface="Calibri"/>
              <a:cs typeface="Calibri"/>
              <a:sym typeface="Calibri"/>
            </a:endParaRPr>
          </a:p>
        </p:txBody>
      </p:sp>
      <p:sp>
        <p:nvSpPr>
          <p:cNvPr id="81" name="Google Shape;81;p4"/>
          <p:cNvSpPr txBox="1"/>
          <p:nvPr/>
        </p:nvSpPr>
        <p:spPr>
          <a:xfrm>
            <a:off x="1035101" y="4463186"/>
            <a:ext cx="1538935" cy="37216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Career exploration and self-assessment</a:t>
            </a:r>
            <a:endParaRPr b="0" i="0" sz="1000" u="none" cap="none" strike="noStrike">
              <a:solidFill>
                <a:schemeClr val="dk1"/>
              </a:solidFill>
              <a:latin typeface="Calibri"/>
              <a:ea typeface="Calibri"/>
              <a:cs typeface="Calibri"/>
              <a:sym typeface="Calibri"/>
            </a:endParaRPr>
          </a:p>
        </p:txBody>
      </p:sp>
      <p:pic>
        <p:nvPicPr>
          <p:cNvPr descr="preencoded.png" id="82" name="Google Shape;82;p4"/>
          <p:cNvPicPr preferRelativeResize="0"/>
          <p:nvPr/>
        </p:nvPicPr>
        <p:blipFill rotWithShape="1">
          <a:blip r:embed="rId8">
            <a:alphaModFix/>
          </a:blip>
          <a:srcRect b="0" l="0" r="0" t="0"/>
          <a:stretch/>
        </p:blipFill>
        <p:spPr>
          <a:xfrm>
            <a:off x="1333195" y="4908499"/>
            <a:ext cx="114300" cy="114300"/>
          </a:xfrm>
          <a:prstGeom prst="rect">
            <a:avLst/>
          </a:prstGeom>
          <a:noFill/>
          <a:ln>
            <a:noFill/>
          </a:ln>
        </p:spPr>
      </p:pic>
      <p:sp>
        <p:nvSpPr>
          <p:cNvPr id="83" name="Google Shape;83;p4"/>
          <p:cNvSpPr txBox="1"/>
          <p:nvPr/>
        </p:nvSpPr>
        <p:spPr>
          <a:xfrm>
            <a:off x="1447495" y="4883810"/>
            <a:ext cx="819302" cy="1627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90E2"/>
              </a:buClr>
              <a:buSzPts val="900"/>
              <a:buFont typeface="Open Sans"/>
              <a:buNone/>
            </a:pPr>
            <a:r>
              <a:rPr b="0" i="0" lang="en-US" sz="900" u="none" cap="none" strike="noStrike">
                <a:solidFill>
                  <a:srgbClr val="4A90E2"/>
                </a:solidFill>
                <a:latin typeface="Open Sans"/>
                <a:ea typeface="Open Sans"/>
                <a:cs typeface="Open Sans"/>
                <a:sym typeface="Open Sans"/>
              </a:rPr>
              <a:t>Go to Module</a:t>
            </a:r>
            <a:endParaRPr b="0" i="0" sz="900" u="none" cap="none" strike="noStrike">
              <a:solidFill>
                <a:schemeClr val="dk1"/>
              </a:solidFill>
              <a:latin typeface="Calibri"/>
              <a:ea typeface="Calibri"/>
              <a:cs typeface="Calibri"/>
              <a:sym typeface="Calibri"/>
            </a:endParaRPr>
          </a:p>
        </p:txBody>
      </p:sp>
      <p:sp>
        <p:nvSpPr>
          <p:cNvPr id="84" name="Google Shape;84;p4"/>
          <p:cNvSpPr/>
          <p:nvPr/>
        </p:nvSpPr>
        <p:spPr>
          <a:xfrm>
            <a:off x="2971800" y="4016045"/>
            <a:ext cx="1904695" cy="1181405"/>
          </a:xfrm>
          <a:prstGeom prst="roundRect">
            <a:avLst>
              <a:gd fmla="val 6242" name="adj"/>
            </a:avLst>
          </a:prstGeom>
          <a:solidFill>
            <a:srgbClr val="FFFFFF"/>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4"/>
          <p:cNvSpPr/>
          <p:nvPr/>
        </p:nvSpPr>
        <p:spPr>
          <a:xfrm>
            <a:off x="2971800" y="4016045"/>
            <a:ext cx="1904695" cy="47549"/>
          </a:xfrm>
          <a:prstGeom prst="rect">
            <a:avLst/>
          </a:prstGeom>
          <a:solidFill>
            <a:srgbClr val="2ECC7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4"/>
          <p:cNvSpPr txBox="1"/>
          <p:nvPr/>
        </p:nvSpPr>
        <p:spPr>
          <a:xfrm>
            <a:off x="3378708" y="4206240"/>
            <a:ext cx="1196035"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Canvas Module 2</a:t>
            </a:r>
            <a:endParaRPr b="0" i="0" sz="1000" u="none" cap="none" strike="noStrike">
              <a:solidFill>
                <a:schemeClr val="dk1"/>
              </a:solidFill>
              <a:latin typeface="Calibri"/>
              <a:ea typeface="Calibri"/>
              <a:cs typeface="Calibri"/>
              <a:sym typeface="Calibri"/>
            </a:endParaRPr>
          </a:p>
        </p:txBody>
      </p:sp>
      <p:sp>
        <p:nvSpPr>
          <p:cNvPr id="87" name="Google Shape;87;p4"/>
          <p:cNvSpPr txBox="1"/>
          <p:nvPr/>
        </p:nvSpPr>
        <p:spPr>
          <a:xfrm>
            <a:off x="3279038" y="4463186"/>
            <a:ext cx="1396289" cy="37216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Research tools and planning worksheets</a:t>
            </a:r>
            <a:endParaRPr b="0" i="0" sz="1000" u="none" cap="none" strike="noStrike">
              <a:solidFill>
                <a:schemeClr val="dk1"/>
              </a:solidFill>
              <a:latin typeface="Calibri"/>
              <a:ea typeface="Calibri"/>
              <a:cs typeface="Calibri"/>
              <a:sym typeface="Calibri"/>
            </a:endParaRPr>
          </a:p>
        </p:txBody>
      </p:sp>
      <p:pic>
        <p:nvPicPr>
          <p:cNvPr descr="preencoded.png" id="88" name="Google Shape;88;p4"/>
          <p:cNvPicPr preferRelativeResize="0"/>
          <p:nvPr/>
        </p:nvPicPr>
        <p:blipFill rotWithShape="1">
          <a:blip r:embed="rId8">
            <a:alphaModFix/>
          </a:blip>
          <a:srcRect b="0" l="0" r="0" t="0"/>
          <a:stretch/>
        </p:blipFill>
        <p:spPr>
          <a:xfrm>
            <a:off x="3504895" y="4908499"/>
            <a:ext cx="114300" cy="114300"/>
          </a:xfrm>
          <a:prstGeom prst="rect">
            <a:avLst/>
          </a:prstGeom>
          <a:noFill/>
          <a:ln>
            <a:noFill/>
          </a:ln>
        </p:spPr>
      </p:pic>
      <p:sp>
        <p:nvSpPr>
          <p:cNvPr id="89" name="Google Shape;89;p4"/>
          <p:cNvSpPr txBox="1"/>
          <p:nvPr/>
        </p:nvSpPr>
        <p:spPr>
          <a:xfrm>
            <a:off x="3619195" y="4883810"/>
            <a:ext cx="819302" cy="1627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90E2"/>
              </a:buClr>
              <a:buSzPts val="900"/>
              <a:buFont typeface="Open Sans"/>
              <a:buNone/>
            </a:pPr>
            <a:r>
              <a:rPr b="0" i="0" lang="en-US" sz="900" u="none" cap="none" strike="noStrike">
                <a:solidFill>
                  <a:srgbClr val="4A90E2"/>
                </a:solidFill>
                <a:latin typeface="Open Sans"/>
                <a:ea typeface="Open Sans"/>
                <a:cs typeface="Open Sans"/>
                <a:sym typeface="Open Sans"/>
              </a:rPr>
              <a:t>Go to Module</a:t>
            </a:r>
            <a:endParaRPr b="0" i="0" sz="900" u="none" cap="none" strike="noStrike">
              <a:solidFill>
                <a:schemeClr val="dk1"/>
              </a:solidFill>
              <a:latin typeface="Calibri"/>
              <a:ea typeface="Calibri"/>
              <a:cs typeface="Calibri"/>
              <a:sym typeface="Calibri"/>
            </a:endParaRPr>
          </a:p>
        </p:txBody>
      </p:sp>
      <p:sp>
        <p:nvSpPr>
          <p:cNvPr id="90" name="Google Shape;90;p4"/>
          <p:cNvSpPr/>
          <p:nvPr/>
        </p:nvSpPr>
        <p:spPr>
          <a:xfrm>
            <a:off x="5143500" y="4016045"/>
            <a:ext cx="1904695" cy="1181405"/>
          </a:xfrm>
          <a:prstGeom prst="roundRect">
            <a:avLst>
              <a:gd fmla="val 6242" name="adj"/>
            </a:avLst>
          </a:prstGeom>
          <a:solidFill>
            <a:srgbClr val="FFFFFF"/>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4"/>
          <p:cNvSpPr/>
          <p:nvPr/>
        </p:nvSpPr>
        <p:spPr>
          <a:xfrm>
            <a:off x="5143500" y="4016045"/>
            <a:ext cx="1904695" cy="47549"/>
          </a:xfrm>
          <a:prstGeom prst="rect">
            <a:avLst/>
          </a:prstGeom>
          <a:solidFill>
            <a:srgbClr val="9B59B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4"/>
          <p:cNvSpPr txBox="1"/>
          <p:nvPr/>
        </p:nvSpPr>
        <p:spPr>
          <a:xfrm>
            <a:off x="5550408" y="4206240"/>
            <a:ext cx="1196035"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Canvas Module 3</a:t>
            </a:r>
            <a:endParaRPr b="0" i="0" sz="1000" u="none" cap="none" strike="noStrike">
              <a:solidFill>
                <a:schemeClr val="dk1"/>
              </a:solidFill>
              <a:latin typeface="Calibri"/>
              <a:ea typeface="Calibri"/>
              <a:cs typeface="Calibri"/>
              <a:sym typeface="Calibri"/>
            </a:endParaRPr>
          </a:p>
        </p:txBody>
      </p:sp>
      <p:sp>
        <p:nvSpPr>
          <p:cNvPr id="93" name="Google Shape;93;p4"/>
          <p:cNvSpPr txBox="1"/>
          <p:nvPr/>
        </p:nvSpPr>
        <p:spPr>
          <a:xfrm>
            <a:off x="5298034" y="4463186"/>
            <a:ext cx="1700784" cy="37216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Website creation tutorials and examples</a:t>
            </a:r>
            <a:endParaRPr b="0" i="0" sz="1000" u="none" cap="none" strike="noStrike">
              <a:solidFill>
                <a:schemeClr val="dk1"/>
              </a:solidFill>
              <a:latin typeface="Calibri"/>
              <a:ea typeface="Calibri"/>
              <a:cs typeface="Calibri"/>
              <a:sym typeface="Calibri"/>
            </a:endParaRPr>
          </a:p>
        </p:txBody>
      </p:sp>
      <p:pic>
        <p:nvPicPr>
          <p:cNvPr descr="preencoded.png" id="94" name="Google Shape;94;p4"/>
          <p:cNvPicPr preferRelativeResize="0"/>
          <p:nvPr/>
        </p:nvPicPr>
        <p:blipFill rotWithShape="1">
          <a:blip r:embed="rId8">
            <a:alphaModFix/>
          </a:blip>
          <a:srcRect b="0" l="0" r="0" t="0"/>
          <a:stretch/>
        </p:blipFill>
        <p:spPr>
          <a:xfrm>
            <a:off x="5676595" y="4908499"/>
            <a:ext cx="114300" cy="114300"/>
          </a:xfrm>
          <a:prstGeom prst="rect">
            <a:avLst/>
          </a:prstGeom>
          <a:noFill/>
          <a:ln>
            <a:noFill/>
          </a:ln>
        </p:spPr>
      </p:pic>
      <p:sp>
        <p:nvSpPr>
          <p:cNvPr id="95" name="Google Shape;95;p4"/>
          <p:cNvSpPr txBox="1"/>
          <p:nvPr/>
        </p:nvSpPr>
        <p:spPr>
          <a:xfrm>
            <a:off x="5790895" y="4883810"/>
            <a:ext cx="819302" cy="1627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90E2"/>
              </a:buClr>
              <a:buSzPts val="900"/>
              <a:buFont typeface="Open Sans"/>
              <a:buNone/>
            </a:pPr>
            <a:r>
              <a:rPr b="0" i="0" lang="en-US" sz="900" u="none" cap="none" strike="noStrike">
                <a:solidFill>
                  <a:srgbClr val="4A90E2"/>
                </a:solidFill>
                <a:latin typeface="Open Sans"/>
                <a:ea typeface="Open Sans"/>
                <a:cs typeface="Open Sans"/>
                <a:sym typeface="Open Sans"/>
              </a:rPr>
              <a:t>Go to Module</a:t>
            </a:r>
            <a:endParaRPr b="0" i="0" sz="900" u="none" cap="none" strike="noStrike">
              <a:solidFill>
                <a:schemeClr val="dk1"/>
              </a:solidFill>
              <a:latin typeface="Calibri"/>
              <a:ea typeface="Calibri"/>
              <a:cs typeface="Calibri"/>
              <a:sym typeface="Calibri"/>
            </a:endParaRPr>
          </a:p>
        </p:txBody>
      </p:sp>
      <p:sp>
        <p:nvSpPr>
          <p:cNvPr id="96" name="Google Shape;96;p4"/>
          <p:cNvSpPr/>
          <p:nvPr/>
        </p:nvSpPr>
        <p:spPr>
          <a:xfrm>
            <a:off x="7315200" y="4016045"/>
            <a:ext cx="1904695" cy="1181405"/>
          </a:xfrm>
          <a:prstGeom prst="roundRect">
            <a:avLst>
              <a:gd fmla="val 6242" name="adj"/>
            </a:avLst>
          </a:prstGeom>
          <a:solidFill>
            <a:srgbClr val="FFFFFF"/>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4"/>
          <p:cNvSpPr/>
          <p:nvPr/>
        </p:nvSpPr>
        <p:spPr>
          <a:xfrm>
            <a:off x="7315200" y="4016045"/>
            <a:ext cx="1904695" cy="47549"/>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
          <p:cNvSpPr txBox="1"/>
          <p:nvPr/>
        </p:nvSpPr>
        <p:spPr>
          <a:xfrm>
            <a:off x="7722108" y="4206240"/>
            <a:ext cx="1196035"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Canvas Module 4</a:t>
            </a:r>
            <a:endParaRPr b="0" i="0" sz="1000" u="none" cap="none" strike="noStrike">
              <a:solidFill>
                <a:schemeClr val="dk1"/>
              </a:solidFill>
              <a:latin typeface="Calibri"/>
              <a:ea typeface="Calibri"/>
              <a:cs typeface="Calibri"/>
              <a:sym typeface="Calibri"/>
            </a:endParaRPr>
          </a:p>
        </p:txBody>
      </p:sp>
      <p:sp>
        <p:nvSpPr>
          <p:cNvPr id="99" name="Google Shape;99;p4"/>
          <p:cNvSpPr txBox="1"/>
          <p:nvPr/>
        </p:nvSpPr>
        <p:spPr>
          <a:xfrm>
            <a:off x="7623353" y="4463186"/>
            <a:ext cx="1396289" cy="37216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Design tools and marketing templates</a:t>
            </a:r>
            <a:endParaRPr b="0" i="0" sz="1000" u="none" cap="none" strike="noStrike">
              <a:solidFill>
                <a:schemeClr val="dk1"/>
              </a:solidFill>
              <a:latin typeface="Calibri"/>
              <a:ea typeface="Calibri"/>
              <a:cs typeface="Calibri"/>
              <a:sym typeface="Calibri"/>
            </a:endParaRPr>
          </a:p>
        </p:txBody>
      </p:sp>
      <p:pic>
        <p:nvPicPr>
          <p:cNvPr descr="preencoded.png" id="100" name="Google Shape;100;p4"/>
          <p:cNvPicPr preferRelativeResize="0"/>
          <p:nvPr/>
        </p:nvPicPr>
        <p:blipFill rotWithShape="1">
          <a:blip r:embed="rId8">
            <a:alphaModFix/>
          </a:blip>
          <a:srcRect b="0" l="0" r="0" t="0"/>
          <a:stretch/>
        </p:blipFill>
        <p:spPr>
          <a:xfrm>
            <a:off x="7848295" y="4908499"/>
            <a:ext cx="114300" cy="114300"/>
          </a:xfrm>
          <a:prstGeom prst="rect">
            <a:avLst/>
          </a:prstGeom>
          <a:noFill/>
          <a:ln>
            <a:noFill/>
          </a:ln>
        </p:spPr>
      </p:pic>
      <p:sp>
        <p:nvSpPr>
          <p:cNvPr id="101" name="Google Shape;101;p4"/>
          <p:cNvSpPr txBox="1"/>
          <p:nvPr/>
        </p:nvSpPr>
        <p:spPr>
          <a:xfrm>
            <a:off x="7962595" y="4883810"/>
            <a:ext cx="819302" cy="1627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90E2"/>
              </a:buClr>
              <a:buSzPts val="900"/>
              <a:buFont typeface="Open Sans"/>
              <a:buNone/>
            </a:pPr>
            <a:r>
              <a:rPr b="0" i="0" lang="en-US" sz="900" u="none" cap="none" strike="noStrike">
                <a:solidFill>
                  <a:srgbClr val="4A90E2"/>
                </a:solidFill>
                <a:latin typeface="Open Sans"/>
                <a:ea typeface="Open Sans"/>
                <a:cs typeface="Open Sans"/>
                <a:sym typeface="Open Sans"/>
              </a:rPr>
              <a:t>Go to Module</a:t>
            </a:r>
            <a:endParaRPr b="0" i="0" sz="900" u="none" cap="none" strike="noStrike">
              <a:solidFill>
                <a:schemeClr val="dk1"/>
              </a:solidFill>
              <a:latin typeface="Calibri"/>
              <a:ea typeface="Calibri"/>
              <a:cs typeface="Calibri"/>
              <a:sym typeface="Calibri"/>
            </a:endParaRPr>
          </a:p>
        </p:txBody>
      </p:sp>
      <p:sp>
        <p:nvSpPr>
          <p:cNvPr id="102" name="Google Shape;102;p4"/>
          <p:cNvSpPr/>
          <p:nvPr/>
        </p:nvSpPr>
        <p:spPr>
          <a:xfrm>
            <a:off x="9486900" y="4016045"/>
            <a:ext cx="1904695" cy="1181405"/>
          </a:xfrm>
          <a:prstGeom prst="roundRect">
            <a:avLst>
              <a:gd fmla="val 6242" name="adj"/>
            </a:avLst>
          </a:prstGeom>
          <a:solidFill>
            <a:srgbClr val="FFFFFF"/>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
          <p:cNvSpPr/>
          <p:nvPr/>
        </p:nvSpPr>
        <p:spPr>
          <a:xfrm>
            <a:off x="9486900" y="4016045"/>
            <a:ext cx="1904695" cy="47549"/>
          </a:xfrm>
          <a:prstGeom prst="rect">
            <a:avLst/>
          </a:prstGeom>
          <a:solidFill>
            <a:srgbClr val="1ABC9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
          <p:cNvSpPr txBox="1"/>
          <p:nvPr/>
        </p:nvSpPr>
        <p:spPr>
          <a:xfrm>
            <a:off x="9893808" y="4206240"/>
            <a:ext cx="1196035" cy="18105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000"/>
              <a:buFont typeface="Open Sans"/>
              <a:buNone/>
            </a:pPr>
            <a:r>
              <a:rPr b="1" i="0" lang="en-US" sz="1000" u="none" cap="none" strike="noStrike">
                <a:solidFill>
                  <a:srgbClr val="2C3E50"/>
                </a:solidFill>
                <a:latin typeface="Open Sans"/>
                <a:ea typeface="Open Sans"/>
                <a:cs typeface="Open Sans"/>
                <a:sym typeface="Open Sans"/>
              </a:rPr>
              <a:t>Canvas Module 5</a:t>
            </a:r>
            <a:endParaRPr b="0" i="0" sz="1000" u="none" cap="none" strike="noStrike">
              <a:solidFill>
                <a:schemeClr val="dk1"/>
              </a:solidFill>
              <a:latin typeface="Calibri"/>
              <a:ea typeface="Calibri"/>
              <a:cs typeface="Calibri"/>
              <a:sym typeface="Calibri"/>
            </a:endParaRPr>
          </a:p>
        </p:txBody>
      </p:sp>
      <p:sp>
        <p:nvSpPr>
          <p:cNvPr id="105" name="Google Shape;105;p4"/>
          <p:cNvSpPr txBox="1"/>
          <p:nvPr/>
        </p:nvSpPr>
        <p:spPr>
          <a:xfrm>
            <a:off x="9709099" y="4463186"/>
            <a:ext cx="1567282" cy="37216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Presentation guidelines and reflection</a:t>
            </a:r>
            <a:endParaRPr b="0" i="0" sz="1000" u="none" cap="none" strike="noStrike">
              <a:solidFill>
                <a:schemeClr val="dk1"/>
              </a:solidFill>
              <a:latin typeface="Calibri"/>
              <a:ea typeface="Calibri"/>
              <a:cs typeface="Calibri"/>
              <a:sym typeface="Calibri"/>
            </a:endParaRPr>
          </a:p>
        </p:txBody>
      </p:sp>
      <p:pic>
        <p:nvPicPr>
          <p:cNvPr descr="preencoded.png" id="106" name="Google Shape;106;p4"/>
          <p:cNvPicPr preferRelativeResize="0"/>
          <p:nvPr/>
        </p:nvPicPr>
        <p:blipFill rotWithShape="1">
          <a:blip r:embed="rId8">
            <a:alphaModFix/>
          </a:blip>
          <a:srcRect b="0" l="0" r="0" t="0"/>
          <a:stretch/>
        </p:blipFill>
        <p:spPr>
          <a:xfrm>
            <a:off x="10019995" y="4908499"/>
            <a:ext cx="114300" cy="114300"/>
          </a:xfrm>
          <a:prstGeom prst="rect">
            <a:avLst/>
          </a:prstGeom>
          <a:noFill/>
          <a:ln>
            <a:noFill/>
          </a:ln>
        </p:spPr>
      </p:pic>
      <p:sp>
        <p:nvSpPr>
          <p:cNvPr id="107" name="Google Shape;107;p4"/>
          <p:cNvSpPr txBox="1"/>
          <p:nvPr/>
        </p:nvSpPr>
        <p:spPr>
          <a:xfrm>
            <a:off x="10134295" y="4883810"/>
            <a:ext cx="819302" cy="1627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A90E2"/>
              </a:buClr>
              <a:buSzPts val="900"/>
              <a:buFont typeface="Open Sans"/>
              <a:buNone/>
            </a:pPr>
            <a:r>
              <a:rPr b="0" i="0" lang="en-US" sz="900" u="none" cap="none" strike="noStrike">
                <a:solidFill>
                  <a:srgbClr val="4A90E2"/>
                </a:solidFill>
                <a:latin typeface="Open Sans"/>
                <a:ea typeface="Open Sans"/>
                <a:cs typeface="Open Sans"/>
                <a:sym typeface="Open Sans"/>
              </a:rPr>
              <a:t>Go to Module</a:t>
            </a:r>
            <a:endParaRPr b="0" i="0" sz="900" u="none" cap="none" strike="noStrike">
              <a:solidFill>
                <a:schemeClr val="dk1"/>
              </a:solidFill>
              <a:latin typeface="Calibri"/>
              <a:ea typeface="Calibri"/>
              <a:cs typeface="Calibri"/>
              <a:sym typeface="Calibri"/>
            </a:endParaRPr>
          </a:p>
        </p:txBody>
      </p:sp>
      <p:sp>
        <p:nvSpPr>
          <p:cNvPr id="108" name="Google Shape;108;p4"/>
          <p:cNvSpPr txBox="1"/>
          <p:nvPr/>
        </p:nvSpPr>
        <p:spPr>
          <a:xfrm>
            <a:off x="3757270" y="6534302"/>
            <a:ext cx="4786884"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000"/>
              <a:buFont typeface="Open Sans"/>
              <a:buNone/>
            </a:pPr>
            <a:r>
              <a:rPr b="0" i="0" lang="en-US" sz="1000" u="none" cap="none" strike="noStrike">
                <a:solidFill>
                  <a:srgbClr val="7F8C8D"/>
                </a:solidFill>
                <a:latin typeface="Open Sans"/>
                <a:ea typeface="Open Sans"/>
                <a:cs typeface="Open Sans"/>
                <a:sym typeface="Open Sans"/>
              </a:rPr>
              <a:t>Navigate between modules in Canvas to complete each step of your project</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5"/>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5"/>
          <p:cNvSpPr/>
          <p:nvPr/>
        </p:nvSpPr>
        <p:spPr>
          <a:xfrm>
            <a:off x="0" y="0"/>
            <a:ext cx="12191695" cy="114300"/>
          </a:xfrm>
          <a:prstGeom prst="rect">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txBox="1"/>
          <p:nvPr/>
        </p:nvSpPr>
        <p:spPr>
          <a:xfrm>
            <a:off x="5315407" y="1324051"/>
            <a:ext cx="5896051" cy="6483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4200"/>
              <a:buFont typeface="Montserrat"/>
              <a:buNone/>
            </a:pPr>
            <a:r>
              <a:rPr b="1" i="0" lang="en-US" sz="4200" u="none" cap="none" strike="noStrike">
                <a:solidFill>
                  <a:srgbClr val="2C3E50"/>
                </a:solidFill>
                <a:latin typeface="Montserrat"/>
                <a:ea typeface="Montserrat"/>
                <a:cs typeface="Montserrat"/>
                <a:sym typeface="Montserrat"/>
              </a:rPr>
              <a:t>Choose Your Career</a:t>
            </a:r>
            <a:endParaRPr b="0" i="0" sz="4200" u="none" cap="none" strike="noStrike">
              <a:solidFill>
                <a:schemeClr val="dk1"/>
              </a:solidFill>
              <a:latin typeface="Calibri"/>
              <a:ea typeface="Calibri"/>
              <a:cs typeface="Calibri"/>
              <a:sym typeface="Calibri"/>
            </a:endParaRPr>
          </a:p>
        </p:txBody>
      </p:sp>
      <p:sp>
        <p:nvSpPr>
          <p:cNvPr id="118" name="Google Shape;118;p5"/>
          <p:cNvSpPr txBox="1"/>
          <p:nvPr/>
        </p:nvSpPr>
        <p:spPr>
          <a:xfrm>
            <a:off x="5315407" y="2276856"/>
            <a:ext cx="6191402" cy="11622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2100"/>
              <a:buFont typeface="Open Sans"/>
              <a:buNone/>
            </a:pPr>
            <a:r>
              <a:rPr b="0" i="0" lang="en-US" sz="2100" u="none" cap="none" strike="noStrike">
                <a:solidFill>
                  <a:srgbClr val="5D6D7E"/>
                </a:solidFill>
                <a:latin typeface="Open Sans"/>
                <a:ea typeface="Open Sans"/>
                <a:cs typeface="Open Sans"/>
                <a:sym typeface="Open Sans"/>
              </a:rPr>
              <a:t>Discover what sparks your interest and find a career path that aligns with your passions, skills, and goals.</a:t>
            </a:r>
            <a:endParaRPr b="0" i="0" sz="2100" u="none" cap="none" strike="noStrike">
              <a:solidFill>
                <a:schemeClr val="dk1"/>
              </a:solidFill>
              <a:latin typeface="Calibri"/>
              <a:ea typeface="Calibri"/>
              <a:cs typeface="Calibri"/>
              <a:sym typeface="Calibri"/>
            </a:endParaRPr>
          </a:p>
        </p:txBody>
      </p:sp>
      <p:sp>
        <p:nvSpPr>
          <p:cNvPr id="119" name="Google Shape;119;p5"/>
          <p:cNvSpPr/>
          <p:nvPr/>
        </p:nvSpPr>
        <p:spPr>
          <a:xfrm>
            <a:off x="5315407" y="3933749"/>
            <a:ext cx="2980944" cy="705002"/>
          </a:xfrm>
          <a:prstGeom prst="roundRect">
            <a:avLst>
              <a:gd fmla="val 1752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0" name="Google Shape;120;p5"/>
          <p:cNvPicPr preferRelativeResize="0"/>
          <p:nvPr/>
        </p:nvPicPr>
        <p:blipFill rotWithShape="1">
          <a:blip r:embed="rId3">
            <a:alphaModFix/>
          </a:blip>
          <a:srcRect b="0" l="0" r="0" t="0"/>
          <a:stretch/>
        </p:blipFill>
        <p:spPr>
          <a:xfrm>
            <a:off x="5458054" y="4172407"/>
            <a:ext cx="228600" cy="228600"/>
          </a:xfrm>
          <a:prstGeom prst="rect">
            <a:avLst/>
          </a:prstGeom>
          <a:noFill/>
          <a:ln>
            <a:noFill/>
          </a:ln>
        </p:spPr>
      </p:pic>
      <p:sp>
        <p:nvSpPr>
          <p:cNvPr id="121" name="Google Shape;121;p5"/>
          <p:cNvSpPr/>
          <p:nvPr/>
        </p:nvSpPr>
        <p:spPr>
          <a:xfrm>
            <a:off x="8486546" y="3933749"/>
            <a:ext cx="2980944" cy="705002"/>
          </a:xfrm>
          <a:prstGeom prst="roundRect">
            <a:avLst>
              <a:gd fmla="val 1752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5"/>
          <p:cNvSpPr/>
          <p:nvPr/>
        </p:nvSpPr>
        <p:spPr>
          <a:xfrm>
            <a:off x="5315407" y="4828946"/>
            <a:ext cx="2980944" cy="705002"/>
          </a:xfrm>
          <a:prstGeom prst="roundRect">
            <a:avLst>
              <a:gd fmla="val 1752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5"/>
          <p:cNvSpPr/>
          <p:nvPr/>
        </p:nvSpPr>
        <p:spPr>
          <a:xfrm>
            <a:off x="8486546" y="4828946"/>
            <a:ext cx="2980944" cy="705002"/>
          </a:xfrm>
          <a:prstGeom prst="roundRect">
            <a:avLst>
              <a:gd fmla="val 1752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
          <p:cNvSpPr txBox="1"/>
          <p:nvPr/>
        </p:nvSpPr>
        <p:spPr>
          <a:xfrm>
            <a:off x="5829300" y="4076395"/>
            <a:ext cx="1991563"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Explore your interests and passions</a:t>
            </a:r>
            <a:endParaRPr b="0" i="0" sz="1200" u="none" cap="none" strike="noStrike">
              <a:solidFill>
                <a:schemeClr val="dk1"/>
              </a:solidFill>
              <a:latin typeface="Calibri"/>
              <a:ea typeface="Calibri"/>
              <a:cs typeface="Calibri"/>
              <a:sym typeface="Calibri"/>
            </a:endParaRPr>
          </a:p>
        </p:txBody>
      </p:sp>
      <p:pic>
        <p:nvPicPr>
          <p:cNvPr descr="preencoded.png" id="125" name="Google Shape;125;p5"/>
          <p:cNvPicPr preferRelativeResize="0"/>
          <p:nvPr/>
        </p:nvPicPr>
        <p:blipFill rotWithShape="1">
          <a:blip r:embed="rId4">
            <a:alphaModFix/>
          </a:blip>
          <a:srcRect b="0" l="0" r="0" t="0"/>
          <a:stretch/>
        </p:blipFill>
        <p:spPr>
          <a:xfrm>
            <a:off x="8629193" y="4172407"/>
            <a:ext cx="228600" cy="228600"/>
          </a:xfrm>
          <a:prstGeom prst="rect">
            <a:avLst/>
          </a:prstGeom>
          <a:noFill/>
          <a:ln>
            <a:noFill/>
          </a:ln>
        </p:spPr>
      </p:pic>
      <p:sp>
        <p:nvSpPr>
          <p:cNvPr id="126" name="Google Shape;126;p5"/>
          <p:cNvSpPr txBox="1"/>
          <p:nvPr/>
        </p:nvSpPr>
        <p:spPr>
          <a:xfrm>
            <a:off x="9000439" y="4076395"/>
            <a:ext cx="1924812"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Research job outlook and growth</a:t>
            </a:r>
            <a:endParaRPr b="0" i="0" sz="1200" u="none" cap="none" strike="noStrike">
              <a:solidFill>
                <a:schemeClr val="dk1"/>
              </a:solidFill>
              <a:latin typeface="Calibri"/>
              <a:ea typeface="Calibri"/>
              <a:cs typeface="Calibri"/>
              <a:sym typeface="Calibri"/>
            </a:endParaRPr>
          </a:p>
        </p:txBody>
      </p:sp>
      <p:pic>
        <p:nvPicPr>
          <p:cNvPr descr="preencoded.png" id="127" name="Google Shape;127;p5"/>
          <p:cNvPicPr preferRelativeResize="0"/>
          <p:nvPr/>
        </p:nvPicPr>
        <p:blipFill rotWithShape="1">
          <a:blip r:embed="rId5">
            <a:alphaModFix/>
          </a:blip>
          <a:srcRect b="0" l="-80" r="-80" t="0"/>
          <a:stretch/>
        </p:blipFill>
        <p:spPr>
          <a:xfrm>
            <a:off x="5458054" y="5067605"/>
            <a:ext cx="286207" cy="228600"/>
          </a:xfrm>
          <a:prstGeom prst="rect">
            <a:avLst/>
          </a:prstGeom>
          <a:noFill/>
          <a:ln>
            <a:noFill/>
          </a:ln>
        </p:spPr>
      </p:pic>
      <p:sp>
        <p:nvSpPr>
          <p:cNvPr id="128" name="Google Shape;128;p5"/>
          <p:cNvSpPr txBox="1"/>
          <p:nvPr/>
        </p:nvSpPr>
        <p:spPr>
          <a:xfrm>
            <a:off x="5886907" y="4972507"/>
            <a:ext cx="1476756"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Discover education requirements</a:t>
            </a:r>
            <a:endParaRPr b="0" i="0" sz="1200" u="none" cap="none" strike="noStrike">
              <a:solidFill>
                <a:schemeClr val="dk1"/>
              </a:solidFill>
              <a:latin typeface="Calibri"/>
              <a:ea typeface="Calibri"/>
              <a:cs typeface="Calibri"/>
              <a:sym typeface="Calibri"/>
            </a:endParaRPr>
          </a:p>
        </p:txBody>
      </p:sp>
      <p:pic>
        <p:nvPicPr>
          <p:cNvPr descr="preencoded.png" id="129" name="Google Shape;129;p5"/>
          <p:cNvPicPr preferRelativeResize="0"/>
          <p:nvPr/>
        </p:nvPicPr>
        <p:blipFill rotWithShape="1">
          <a:blip r:embed="rId6">
            <a:alphaModFix/>
          </a:blip>
          <a:srcRect b="-80" l="0" r="0" t="-80"/>
          <a:stretch/>
        </p:blipFill>
        <p:spPr>
          <a:xfrm>
            <a:off x="8629193" y="5067605"/>
            <a:ext cx="142646" cy="228600"/>
          </a:xfrm>
          <a:prstGeom prst="rect">
            <a:avLst/>
          </a:prstGeom>
          <a:noFill/>
          <a:ln>
            <a:noFill/>
          </a:ln>
        </p:spPr>
      </p:pic>
      <p:sp>
        <p:nvSpPr>
          <p:cNvPr id="130" name="Google Shape;130;p5"/>
          <p:cNvSpPr txBox="1"/>
          <p:nvPr/>
        </p:nvSpPr>
        <p:spPr>
          <a:xfrm>
            <a:off x="8915400" y="5076749"/>
            <a:ext cx="2391156"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Learn about salary expectations</a:t>
            </a:r>
            <a:endParaRPr b="0" i="0" sz="1200" u="none" cap="none" strike="noStrike">
              <a:solidFill>
                <a:schemeClr val="dk1"/>
              </a:solidFill>
              <a:latin typeface="Calibri"/>
              <a:ea typeface="Calibri"/>
              <a:cs typeface="Calibri"/>
              <a:sym typeface="Calibri"/>
            </a:endParaRPr>
          </a:p>
        </p:txBody>
      </p:sp>
      <p:sp>
        <p:nvSpPr>
          <p:cNvPr id="131" name="Google Shape;131;p5"/>
          <p:cNvSpPr txBox="1"/>
          <p:nvPr/>
        </p:nvSpPr>
        <p:spPr>
          <a:xfrm>
            <a:off x="9710014" y="6409944"/>
            <a:ext cx="116768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000"/>
              <a:buFont typeface="Open Sans"/>
              <a:buNone/>
            </a:pPr>
            <a:r>
              <a:rPr b="0" i="0" lang="en-US" sz="1000" u="none" cap="none" strike="noStrike">
                <a:solidFill>
                  <a:srgbClr val="7F8C8D"/>
                </a:solidFill>
                <a:latin typeface="Open Sans"/>
                <a:ea typeface="Open Sans"/>
                <a:cs typeface="Open Sans"/>
                <a:sym typeface="Open Sans"/>
              </a:rPr>
              <a:t>Canvas Module 1</a:t>
            </a:r>
            <a:endParaRPr b="0" i="0" sz="1000" u="none" cap="none" strike="noStrike">
              <a:solidFill>
                <a:schemeClr val="dk1"/>
              </a:solidFill>
              <a:latin typeface="Calibri"/>
              <a:ea typeface="Calibri"/>
              <a:cs typeface="Calibri"/>
              <a:sym typeface="Calibri"/>
            </a:endParaRPr>
          </a:p>
        </p:txBody>
      </p:sp>
      <p:sp>
        <p:nvSpPr>
          <p:cNvPr id="132" name="Google Shape;132;p5"/>
          <p:cNvSpPr/>
          <p:nvPr/>
        </p:nvSpPr>
        <p:spPr>
          <a:xfrm>
            <a:off x="10866730" y="6334049"/>
            <a:ext cx="1143000" cy="333756"/>
          </a:xfrm>
          <a:prstGeom prst="roundRect">
            <a:avLst>
              <a:gd fmla="val 156556" name="adj"/>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3" name="Google Shape;133;p5"/>
          <p:cNvPicPr preferRelativeResize="0"/>
          <p:nvPr/>
        </p:nvPicPr>
        <p:blipFill rotWithShape="1">
          <a:blip r:embed="rId7">
            <a:alphaModFix/>
          </a:blip>
          <a:srcRect b="-1100" l="0" r="0" t="-1100"/>
          <a:stretch/>
        </p:blipFill>
        <p:spPr>
          <a:xfrm>
            <a:off x="11009376" y="6436462"/>
            <a:ext cx="114300" cy="133502"/>
          </a:xfrm>
          <a:prstGeom prst="rect">
            <a:avLst/>
          </a:prstGeom>
          <a:noFill/>
          <a:ln>
            <a:noFill/>
          </a:ln>
        </p:spPr>
      </p:pic>
      <p:sp>
        <p:nvSpPr>
          <p:cNvPr id="134" name="Google Shape;134;p5"/>
          <p:cNvSpPr txBox="1"/>
          <p:nvPr/>
        </p:nvSpPr>
        <p:spPr>
          <a:xfrm>
            <a:off x="11123676" y="6409944"/>
            <a:ext cx="843077"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000"/>
              <a:buFont typeface="Open Sans"/>
              <a:buNone/>
            </a:pPr>
            <a:r>
              <a:rPr b="1" i="0" lang="en-US" sz="1000" u="none" cap="none" strike="noStrike">
                <a:solidFill>
                  <a:srgbClr val="FFFFFF"/>
                </a:solidFill>
                <a:latin typeface="Open Sans"/>
                <a:ea typeface="Open Sans"/>
                <a:cs typeface="Open Sans"/>
                <a:sym typeface="Open Sans"/>
              </a:rPr>
              <a:t>Get Started</a:t>
            </a:r>
            <a:endParaRPr b="0" i="0" sz="1000" u="none" cap="none" strike="noStrike">
              <a:solidFill>
                <a:schemeClr val="dk1"/>
              </a:solidFill>
              <a:latin typeface="Calibri"/>
              <a:ea typeface="Calibri"/>
              <a:cs typeface="Calibri"/>
              <a:sym typeface="Calibri"/>
            </a:endParaRPr>
          </a:p>
        </p:txBody>
      </p:sp>
      <p:sp>
        <p:nvSpPr>
          <p:cNvPr id="135" name="Google Shape;135;p5"/>
          <p:cNvSpPr/>
          <p:nvPr/>
        </p:nvSpPr>
        <p:spPr>
          <a:xfrm>
            <a:off x="-1904695" y="-1904695"/>
            <a:ext cx="4762195" cy="4762195"/>
          </a:xfrm>
          <a:prstGeom prst="ellipse">
            <a:avLst/>
          </a:prstGeom>
          <a:solidFill>
            <a:srgbClr val="F39C12">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5"/>
          <p:cNvSpPr/>
          <p:nvPr/>
        </p:nvSpPr>
        <p:spPr>
          <a:xfrm>
            <a:off x="9810598" y="4476902"/>
            <a:ext cx="3810305" cy="3810305"/>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5"/>
          <p:cNvSpPr/>
          <p:nvPr/>
        </p:nvSpPr>
        <p:spPr>
          <a:xfrm>
            <a:off x="1181405" y="2000707"/>
            <a:ext cx="2857500" cy="2857500"/>
          </a:xfrm>
          <a:prstGeom prst="ellipse">
            <a:avLst/>
          </a:prstGeom>
          <a:solidFill>
            <a:srgbClr val="F8F9FA"/>
          </a:solidFill>
          <a:ln cap="flat" cmpd="sng" w="254000">
            <a:solidFill>
              <a:srgbClr val="F39C12">
                <a:alpha val="20000"/>
              </a:srgbClr>
            </a:solidFill>
            <a:prstDash val="solid"/>
            <a:round/>
            <a:headEnd len="sm" w="sm" type="none"/>
            <a:tailEnd len="sm" w="sm" type="none"/>
          </a:ln>
          <a:effectLst>
            <a:outerShdw blurRad="292100" rotWithShape="0" algn="bl" dir="5400000" dist="1016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5"/>
          <p:cNvSpPr txBox="1"/>
          <p:nvPr/>
        </p:nvSpPr>
        <p:spPr>
          <a:xfrm>
            <a:off x="2274113" y="2381098"/>
            <a:ext cx="1962302" cy="20866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39C12"/>
              </a:buClr>
              <a:buSzPts val="13500"/>
              <a:buFont typeface="Montserrat"/>
              <a:buNone/>
            </a:pPr>
            <a:r>
              <a:rPr b="1" i="0" lang="en-US" sz="13500" u="none" cap="none" strike="noStrike">
                <a:solidFill>
                  <a:srgbClr val="F39C12"/>
                </a:solidFill>
                <a:latin typeface="Montserrat"/>
                <a:ea typeface="Montserrat"/>
                <a:cs typeface="Montserrat"/>
                <a:sym typeface="Montserrat"/>
              </a:rPr>
              <a:t>1</a:t>
            </a:r>
            <a:endParaRPr b="0" i="0" sz="135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6"/>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
          <p:cNvSpPr/>
          <p:nvPr/>
        </p:nvSpPr>
        <p:spPr>
          <a:xfrm>
            <a:off x="0" y="0"/>
            <a:ext cx="12191695" cy="114300"/>
          </a:xfrm>
          <a:prstGeom prst="rect">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
          <p:cNvSpPr/>
          <p:nvPr/>
        </p:nvSpPr>
        <p:spPr>
          <a:xfrm>
            <a:off x="9810598" y="-1429207"/>
            <a:ext cx="3810305" cy="3810305"/>
          </a:xfrm>
          <a:prstGeom prst="ellipse">
            <a:avLst/>
          </a:prstGeom>
          <a:solidFill>
            <a:srgbClr val="F39C12">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476402" y="4953305"/>
            <a:ext cx="2381098" cy="2381098"/>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11658600" y="190195"/>
            <a:ext cx="342900" cy="342900"/>
          </a:xfrm>
          <a:prstGeom prst="ellipse">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
          <p:cNvSpPr txBox="1"/>
          <p:nvPr/>
        </p:nvSpPr>
        <p:spPr>
          <a:xfrm>
            <a:off x="11796674" y="256946"/>
            <a:ext cx="204826"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00"/>
              <a:buFont typeface="Montserrat"/>
              <a:buNone/>
            </a:pPr>
            <a:r>
              <a:rPr b="1" i="0" lang="en-US" sz="1300" u="none" cap="none" strike="noStrike">
                <a:solidFill>
                  <a:srgbClr val="FFFFFF"/>
                </a:solidFill>
                <a:latin typeface="Montserrat"/>
                <a:ea typeface="Montserrat"/>
                <a:cs typeface="Montserrat"/>
                <a:sym typeface="Montserrat"/>
              </a:rPr>
              <a:t>1</a:t>
            </a:r>
            <a:endParaRPr b="0" i="0" sz="1300" u="none" cap="none" strike="noStrike">
              <a:solidFill>
                <a:schemeClr val="dk1"/>
              </a:solidFill>
              <a:latin typeface="Calibri"/>
              <a:ea typeface="Calibri"/>
              <a:cs typeface="Calibri"/>
              <a:sym typeface="Calibri"/>
            </a:endParaRPr>
          </a:p>
        </p:txBody>
      </p:sp>
      <p:sp>
        <p:nvSpPr>
          <p:cNvPr id="151" name="Google Shape;151;p6"/>
          <p:cNvSpPr txBox="1"/>
          <p:nvPr/>
        </p:nvSpPr>
        <p:spPr>
          <a:xfrm>
            <a:off x="286207" y="476402"/>
            <a:ext cx="5625389" cy="4480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2800"/>
              <a:buFont typeface="Montserrat"/>
              <a:buNone/>
            </a:pPr>
            <a:r>
              <a:rPr b="1" i="0" lang="en-US" sz="2800" u="none" cap="none" strike="noStrike">
                <a:solidFill>
                  <a:srgbClr val="2C3E50"/>
                </a:solidFill>
                <a:latin typeface="Montserrat"/>
                <a:ea typeface="Montserrat"/>
                <a:cs typeface="Montserrat"/>
                <a:sym typeface="Montserrat"/>
              </a:rPr>
              <a:t>Finding Your Purpose: Ikigai</a:t>
            </a:r>
            <a:endParaRPr b="0" i="0" sz="2800" u="none" cap="none" strike="noStrike">
              <a:solidFill>
                <a:schemeClr val="dk1"/>
              </a:solidFill>
              <a:latin typeface="Calibri"/>
              <a:ea typeface="Calibri"/>
              <a:cs typeface="Calibri"/>
              <a:sym typeface="Calibri"/>
            </a:endParaRPr>
          </a:p>
        </p:txBody>
      </p:sp>
      <p:sp>
        <p:nvSpPr>
          <p:cNvPr id="152" name="Google Shape;152;p6"/>
          <p:cNvSpPr txBox="1"/>
          <p:nvPr/>
        </p:nvSpPr>
        <p:spPr>
          <a:xfrm>
            <a:off x="286207" y="1047902"/>
            <a:ext cx="5872277" cy="7434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300"/>
              <a:buFont typeface="Open Sans"/>
              <a:buNone/>
            </a:pPr>
            <a:r>
              <a:rPr b="0" i="0" lang="en-US" sz="1300" u="none" cap="none" strike="noStrike">
                <a:solidFill>
                  <a:srgbClr val="5D6D7E"/>
                </a:solidFill>
                <a:latin typeface="Open Sans"/>
                <a:ea typeface="Open Sans"/>
                <a:cs typeface="Open Sans"/>
                <a:sym typeface="Open Sans"/>
              </a:rPr>
              <a:t>Ikigai is a Japanese concept meaning "a reason for being" that helps find where passion, skills, purpose, and livelihood intersect—ideal for career exploration.</a:t>
            </a:r>
            <a:endParaRPr b="0" i="0" sz="1300" u="none" cap="none" strike="noStrike">
              <a:solidFill>
                <a:schemeClr val="dk1"/>
              </a:solidFill>
              <a:latin typeface="Calibri"/>
              <a:ea typeface="Calibri"/>
              <a:cs typeface="Calibri"/>
              <a:sym typeface="Calibri"/>
            </a:endParaRPr>
          </a:p>
        </p:txBody>
      </p:sp>
      <p:sp>
        <p:nvSpPr>
          <p:cNvPr id="153" name="Google Shape;153;p6"/>
          <p:cNvSpPr txBox="1"/>
          <p:nvPr/>
        </p:nvSpPr>
        <p:spPr>
          <a:xfrm>
            <a:off x="286207" y="2000707"/>
            <a:ext cx="3119933" cy="2578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39C12"/>
              </a:buClr>
              <a:buSzPts val="1600"/>
              <a:buFont typeface="Montserrat"/>
              <a:buNone/>
            </a:pPr>
            <a:r>
              <a:rPr b="1" i="0" lang="en-US" sz="1600" u="none" cap="none" strike="noStrike">
                <a:solidFill>
                  <a:srgbClr val="F39C12"/>
                </a:solidFill>
                <a:latin typeface="Montserrat"/>
                <a:ea typeface="Montserrat"/>
                <a:cs typeface="Montserrat"/>
                <a:sym typeface="Montserrat"/>
              </a:rPr>
              <a:t>The Four Elements of Ikigai</a:t>
            </a:r>
            <a:endParaRPr b="0" i="0" sz="1600" u="none" cap="none" strike="noStrike">
              <a:solidFill>
                <a:schemeClr val="dk1"/>
              </a:solidFill>
              <a:latin typeface="Calibri"/>
              <a:ea typeface="Calibri"/>
              <a:cs typeface="Calibri"/>
              <a:sym typeface="Calibri"/>
            </a:endParaRPr>
          </a:p>
        </p:txBody>
      </p:sp>
      <p:sp>
        <p:nvSpPr>
          <p:cNvPr id="154" name="Google Shape;154;p6"/>
          <p:cNvSpPr/>
          <p:nvPr/>
        </p:nvSpPr>
        <p:spPr>
          <a:xfrm>
            <a:off x="286207" y="2371954"/>
            <a:ext cx="2809951" cy="981151"/>
          </a:xfrm>
          <a:prstGeom prst="roundRect">
            <a:avLst>
              <a:gd fmla="val 9048"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286207" y="3490265"/>
            <a:ext cx="2809951" cy="981151"/>
          </a:xfrm>
          <a:prstGeom prst="roundRect">
            <a:avLst>
              <a:gd fmla="val 9048"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6"/>
          <p:cNvSpPr/>
          <p:nvPr/>
        </p:nvSpPr>
        <p:spPr>
          <a:xfrm>
            <a:off x="400507" y="2486254"/>
            <a:ext cx="381305" cy="381305"/>
          </a:xfrm>
          <a:prstGeom prst="ellipse">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7" name="Google Shape;157;p6"/>
          <p:cNvPicPr preferRelativeResize="0"/>
          <p:nvPr/>
        </p:nvPicPr>
        <p:blipFill rotWithShape="1">
          <a:blip r:embed="rId3">
            <a:alphaModFix/>
          </a:blip>
          <a:srcRect b="0" l="0" r="0" t="0"/>
          <a:stretch/>
        </p:blipFill>
        <p:spPr>
          <a:xfrm>
            <a:off x="504749" y="2590495"/>
            <a:ext cx="171907" cy="171907"/>
          </a:xfrm>
          <a:prstGeom prst="rect">
            <a:avLst/>
          </a:prstGeom>
          <a:noFill/>
          <a:ln>
            <a:noFill/>
          </a:ln>
        </p:spPr>
      </p:pic>
      <p:sp>
        <p:nvSpPr>
          <p:cNvPr id="158" name="Google Shape;158;p6"/>
          <p:cNvSpPr/>
          <p:nvPr/>
        </p:nvSpPr>
        <p:spPr>
          <a:xfrm>
            <a:off x="3235147" y="2371954"/>
            <a:ext cx="2809951" cy="981151"/>
          </a:xfrm>
          <a:prstGeom prst="roundRect">
            <a:avLst>
              <a:gd fmla="val 9048"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6"/>
          <p:cNvSpPr/>
          <p:nvPr/>
        </p:nvSpPr>
        <p:spPr>
          <a:xfrm>
            <a:off x="3235147" y="3490265"/>
            <a:ext cx="2809951" cy="981151"/>
          </a:xfrm>
          <a:prstGeom prst="roundRect">
            <a:avLst>
              <a:gd fmla="val 9048"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txBox="1"/>
          <p:nvPr/>
        </p:nvSpPr>
        <p:spPr>
          <a:xfrm>
            <a:off x="895198" y="2486254"/>
            <a:ext cx="2048256"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What You Love (Passion)</a:t>
            </a:r>
            <a:endParaRPr b="0" i="0" sz="1200" u="none" cap="none" strike="noStrike">
              <a:solidFill>
                <a:schemeClr val="dk1"/>
              </a:solidFill>
              <a:latin typeface="Calibri"/>
              <a:ea typeface="Calibri"/>
              <a:cs typeface="Calibri"/>
              <a:sym typeface="Calibri"/>
            </a:endParaRPr>
          </a:p>
        </p:txBody>
      </p:sp>
      <p:sp>
        <p:nvSpPr>
          <p:cNvPr id="161" name="Google Shape;161;p6"/>
          <p:cNvSpPr txBox="1"/>
          <p:nvPr/>
        </p:nvSpPr>
        <p:spPr>
          <a:xfrm>
            <a:off x="895198" y="2704795"/>
            <a:ext cx="2169871"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Activities that bring you joy and that you'd do even if you weren't paid.</a:t>
            </a:r>
            <a:endParaRPr b="0" i="0" sz="900" u="none" cap="none" strike="noStrike">
              <a:solidFill>
                <a:schemeClr val="dk1"/>
              </a:solidFill>
              <a:latin typeface="Calibri"/>
              <a:ea typeface="Calibri"/>
              <a:cs typeface="Calibri"/>
              <a:sym typeface="Calibri"/>
            </a:endParaRPr>
          </a:p>
        </p:txBody>
      </p:sp>
      <p:sp>
        <p:nvSpPr>
          <p:cNvPr id="162" name="Google Shape;162;p6"/>
          <p:cNvSpPr/>
          <p:nvPr/>
        </p:nvSpPr>
        <p:spPr>
          <a:xfrm>
            <a:off x="3349447" y="2486254"/>
            <a:ext cx="381305" cy="381305"/>
          </a:xfrm>
          <a:prstGeom prst="ellipse">
            <a:avLst/>
          </a:prstGeom>
          <a:solidFill>
            <a:srgbClr val="3498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3" name="Google Shape;163;p6"/>
          <p:cNvPicPr preferRelativeResize="0"/>
          <p:nvPr/>
        </p:nvPicPr>
        <p:blipFill rotWithShape="1">
          <a:blip r:embed="rId4">
            <a:alphaModFix/>
          </a:blip>
          <a:srcRect b="-841" l="0" r="0" t="-841"/>
          <a:stretch/>
        </p:blipFill>
        <p:spPr>
          <a:xfrm>
            <a:off x="3445459" y="2590495"/>
            <a:ext cx="190195" cy="171907"/>
          </a:xfrm>
          <a:prstGeom prst="rect">
            <a:avLst/>
          </a:prstGeom>
          <a:noFill/>
          <a:ln>
            <a:noFill/>
          </a:ln>
        </p:spPr>
      </p:pic>
      <p:sp>
        <p:nvSpPr>
          <p:cNvPr id="164" name="Google Shape;164;p6"/>
          <p:cNvSpPr txBox="1"/>
          <p:nvPr/>
        </p:nvSpPr>
        <p:spPr>
          <a:xfrm>
            <a:off x="3845052" y="2486254"/>
            <a:ext cx="1762963" cy="3621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What You're Good At (Profession)</a:t>
            </a:r>
            <a:endParaRPr b="0" i="0" sz="1200" u="none" cap="none" strike="noStrike">
              <a:solidFill>
                <a:schemeClr val="dk1"/>
              </a:solidFill>
              <a:latin typeface="Calibri"/>
              <a:ea typeface="Calibri"/>
              <a:cs typeface="Calibri"/>
              <a:sym typeface="Calibri"/>
            </a:endParaRPr>
          </a:p>
        </p:txBody>
      </p:sp>
      <p:sp>
        <p:nvSpPr>
          <p:cNvPr id="165" name="Google Shape;165;p6"/>
          <p:cNvSpPr txBox="1"/>
          <p:nvPr/>
        </p:nvSpPr>
        <p:spPr>
          <a:xfrm>
            <a:off x="895198" y="3604565"/>
            <a:ext cx="2181758" cy="3621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What You Can Be Paid For (Vocation)</a:t>
            </a:r>
            <a:endParaRPr b="0" i="0" sz="1200" u="none" cap="none" strike="noStrike">
              <a:solidFill>
                <a:schemeClr val="dk1"/>
              </a:solidFill>
              <a:latin typeface="Calibri"/>
              <a:ea typeface="Calibri"/>
              <a:cs typeface="Calibri"/>
              <a:sym typeface="Calibri"/>
            </a:endParaRPr>
          </a:p>
        </p:txBody>
      </p:sp>
      <p:sp>
        <p:nvSpPr>
          <p:cNvPr id="166" name="Google Shape;166;p6"/>
          <p:cNvSpPr txBox="1"/>
          <p:nvPr/>
        </p:nvSpPr>
        <p:spPr>
          <a:xfrm>
            <a:off x="3845052" y="3604565"/>
            <a:ext cx="1914754" cy="3621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What the World Needs (Mission)</a:t>
            </a:r>
            <a:endParaRPr b="0" i="0" sz="1200" u="none" cap="none" strike="noStrike">
              <a:solidFill>
                <a:schemeClr val="dk1"/>
              </a:solidFill>
              <a:latin typeface="Calibri"/>
              <a:ea typeface="Calibri"/>
              <a:cs typeface="Calibri"/>
              <a:sym typeface="Calibri"/>
            </a:endParaRPr>
          </a:p>
        </p:txBody>
      </p:sp>
      <p:sp>
        <p:nvSpPr>
          <p:cNvPr id="167" name="Google Shape;167;p6"/>
          <p:cNvSpPr txBox="1"/>
          <p:nvPr/>
        </p:nvSpPr>
        <p:spPr>
          <a:xfrm>
            <a:off x="3845052" y="2885846"/>
            <a:ext cx="2036369"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Your natural talents and acquired skills that you excel in.</a:t>
            </a:r>
            <a:endParaRPr b="0" i="0" sz="900" u="none" cap="none" strike="noStrike">
              <a:solidFill>
                <a:schemeClr val="dk1"/>
              </a:solidFill>
              <a:latin typeface="Calibri"/>
              <a:ea typeface="Calibri"/>
              <a:cs typeface="Calibri"/>
              <a:sym typeface="Calibri"/>
            </a:endParaRPr>
          </a:p>
        </p:txBody>
      </p:sp>
      <p:sp>
        <p:nvSpPr>
          <p:cNvPr id="168" name="Google Shape;168;p6"/>
          <p:cNvSpPr txBox="1"/>
          <p:nvPr/>
        </p:nvSpPr>
        <p:spPr>
          <a:xfrm>
            <a:off x="895198" y="4004158"/>
            <a:ext cx="1865376"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Work that provides financial rewards in the current market.</a:t>
            </a:r>
            <a:endParaRPr b="0" i="0" sz="900" u="none" cap="none" strike="noStrike">
              <a:solidFill>
                <a:schemeClr val="dk1"/>
              </a:solidFill>
              <a:latin typeface="Calibri"/>
              <a:ea typeface="Calibri"/>
              <a:cs typeface="Calibri"/>
              <a:sym typeface="Calibri"/>
            </a:endParaRPr>
          </a:p>
        </p:txBody>
      </p:sp>
      <p:sp>
        <p:nvSpPr>
          <p:cNvPr id="169" name="Google Shape;169;p6"/>
          <p:cNvSpPr/>
          <p:nvPr/>
        </p:nvSpPr>
        <p:spPr>
          <a:xfrm>
            <a:off x="400507" y="3604565"/>
            <a:ext cx="381305" cy="381305"/>
          </a:xfrm>
          <a:prstGeom prst="ellipse">
            <a:avLst/>
          </a:prstGeom>
          <a:solidFill>
            <a:srgbClr val="2ECC7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0" name="Google Shape;170;p6"/>
          <p:cNvPicPr preferRelativeResize="0"/>
          <p:nvPr/>
        </p:nvPicPr>
        <p:blipFill rotWithShape="1">
          <a:blip r:embed="rId5">
            <a:alphaModFix/>
          </a:blip>
          <a:srcRect b="-1087" l="0" r="0" t="-1087"/>
          <a:stretch/>
        </p:blipFill>
        <p:spPr>
          <a:xfrm>
            <a:off x="538582" y="3708806"/>
            <a:ext cx="105156" cy="171907"/>
          </a:xfrm>
          <a:prstGeom prst="rect">
            <a:avLst/>
          </a:prstGeom>
          <a:noFill/>
          <a:ln>
            <a:noFill/>
          </a:ln>
        </p:spPr>
      </p:pic>
      <p:sp>
        <p:nvSpPr>
          <p:cNvPr id="171" name="Google Shape;171;p6"/>
          <p:cNvSpPr/>
          <p:nvPr/>
        </p:nvSpPr>
        <p:spPr>
          <a:xfrm>
            <a:off x="3349447" y="3604565"/>
            <a:ext cx="381305" cy="381305"/>
          </a:xfrm>
          <a:prstGeom prst="ellipse">
            <a:avLst/>
          </a:prstGeom>
          <a:solidFill>
            <a:srgbClr val="9B59B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2" name="Google Shape;172;p6"/>
          <p:cNvPicPr preferRelativeResize="0"/>
          <p:nvPr/>
        </p:nvPicPr>
        <p:blipFill rotWithShape="1">
          <a:blip r:embed="rId6">
            <a:alphaModFix/>
          </a:blip>
          <a:srcRect b="0" l="0" r="0" t="0"/>
          <a:stretch/>
        </p:blipFill>
        <p:spPr>
          <a:xfrm>
            <a:off x="3454603" y="3708806"/>
            <a:ext cx="171907" cy="171907"/>
          </a:xfrm>
          <a:prstGeom prst="rect">
            <a:avLst/>
          </a:prstGeom>
          <a:noFill/>
          <a:ln>
            <a:noFill/>
          </a:ln>
        </p:spPr>
      </p:pic>
      <p:sp>
        <p:nvSpPr>
          <p:cNvPr id="173" name="Google Shape;173;p6"/>
          <p:cNvSpPr txBox="1"/>
          <p:nvPr/>
        </p:nvSpPr>
        <p:spPr>
          <a:xfrm>
            <a:off x="3845052" y="4004158"/>
            <a:ext cx="1979676"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Services or products that benefit society and address needs.</a:t>
            </a:r>
            <a:endParaRPr b="0" i="0" sz="900" u="none" cap="none" strike="noStrike">
              <a:solidFill>
                <a:schemeClr val="dk1"/>
              </a:solidFill>
              <a:latin typeface="Calibri"/>
              <a:ea typeface="Calibri"/>
              <a:cs typeface="Calibri"/>
              <a:sym typeface="Calibri"/>
            </a:endParaRPr>
          </a:p>
        </p:txBody>
      </p:sp>
      <p:sp>
        <p:nvSpPr>
          <p:cNvPr id="174" name="Google Shape;174;p6"/>
          <p:cNvSpPr/>
          <p:nvPr/>
        </p:nvSpPr>
        <p:spPr>
          <a:xfrm>
            <a:off x="286207" y="4608576"/>
            <a:ext cx="5762549" cy="800100"/>
          </a:xfrm>
          <a:prstGeom prst="roundRect">
            <a:avLst>
              <a:gd fmla="val 10884" name="adj"/>
            </a:avLst>
          </a:prstGeom>
          <a:solidFill>
            <a:srgbClr val="F1F8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6"/>
          <p:cNvSpPr/>
          <p:nvPr/>
        </p:nvSpPr>
        <p:spPr>
          <a:xfrm>
            <a:off x="286207" y="4608576"/>
            <a:ext cx="38405" cy="800100"/>
          </a:xfrm>
          <a:prstGeom prst="rect">
            <a:avLst/>
          </a:prstGeom>
          <a:solidFill>
            <a:srgbClr val="8BC3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6" name="Google Shape;176;p6"/>
          <p:cNvPicPr preferRelativeResize="0"/>
          <p:nvPr/>
        </p:nvPicPr>
        <p:blipFill rotWithShape="1">
          <a:blip r:embed="rId7">
            <a:alphaModFix/>
          </a:blip>
          <a:srcRect b="-180" l="0" r="0" t="-180"/>
          <a:stretch/>
        </p:blipFill>
        <p:spPr>
          <a:xfrm>
            <a:off x="437998" y="4736592"/>
            <a:ext cx="190195" cy="152705"/>
          </a:xfrm>
          <a:prstGeom prst="rect">
            <a:avLst/>
          </a:prstGeom>
          <a:noFill/>
          <a:ln>
            <a:noFill/>
          </a:ln>
        </p:spPr>
      </p:pic>
      <p:sp>
        <p:nvSpPr>
          <p:cNvPr id="177" name="Google Shape;177;p6"/>
          <p:cNvSpPr txBox="1"/>
          <p:nvPr/>
        </p:nvSpPr>
        <p:spPr>
          <a:xfrm>
            <a:off x="629107" y="4722876"/>
            <a:ext cx="2553005"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58B2F"/>
              </a:buClr>
              <a:buSzPts val="1200"/>
              <a:buFont typeface="Montserrat"/>
              <a:buNone/>
            </a:pPr>
            <a:r>
              <a:rPr b="1" i="0" lang="en-US" sz="1200" u="none" cap="none" strike="noStrike">
                <a:solidFill>
                  <a:srgbClr val="558B2F"/>
                </a:solidFill>
                <a:latin typeface="Montserrat"/>
                <a:ea typeface="Montserrat"/>
                <a:cs typeface="Montserrat"/>
                <a:sym typeface="Montserrat"/>
              </a:rPr>
              <a:t>Connection to Career Research</a:t>
            </a:r>
            <a:endParaRPr b="0" i="0" sz="1200" u="none" cap="none" strike="noStrike">
              <a:solidFill>
                <a:schemeClr val="dk1"/>
              </a:solidFill>
              <a:latin typeface="Calibri"/>
              <a:ea typeface="Calibri"/>
              <a:cs typeface="Calibri"/>
              <a:sym typeface="Calibri"/>
            </a:endParaRPr>
          </a:p>
        </p:txBody>
      </p:sp>
      <p:sp>
        <p:nvSpPr>
          <p:cNvPr id="178" name="Google Shape;178;p6"/>
          <p:cNvSpPr txBox="1"/>
          <p:nvPr/>
        </p:nvSpPr>
        <p:spPr>
          <a:xfrm>
            <a:off x="437998" y="4941418"/>
            <a:ext cx="5532120"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Use the Ikigai framework to evaluate potential careers. A fulfilling career path should ideally incorporate all four elements, creating a sustainable balance between passion and practicality.</a:t>
            </a:r>
            <a:endParaRPr b="0" i="0" sz="900" u="none" cap="none" strike="noStrike">
              <a:solidFill>
                <a:schemeClr val="dk1"/>
              </a:solidFill>
              <a:latin typeface="Calibri"/>
              <a:ea typeface="Calibri"/>
              <a:cs typeface="Calibri"/>
              <a:sym typeface="Calibri"/>
            </a:endParaRPr>
          </a:p>
        </p:txBody>
      </p:sp>
      <p:pic>
        <p:nvPicPr>
          <p:cNvPr descr="https://page.gensparksite.com/slides_images/1459e06283f83827a7ccb010f25d3ffe.png" id="179" name="Google Shape;179;p6"/>
          <p:cNvPicPr preferRelativeResize="0"/>
          <p:nvPr/>
        </p:nvPicPr>
        <p:blipFill rotWithShape="1">
          <a:blip r:embed="rId8">
            <a:alphaModFix/>
          </a:blip>
          <a:srcRect b="0" l="0" r="0" t="0"/>
          <a:stretch/>
        </p:blipFill>
        <p:spPr>
          <a:xfrm>
            <a:off x="7545629" y="447142"/>
            <a:ext cx="3333902" cy="3333902"/>
          </a:xfrm>
          <a:prstGeom prst="rect">
            <a:avLst/>
          </a:prstGeom>
          <a:noFill/>
          <a:ln>
            <a:noFill/>
          </a:ln>
        </p:spPr>
      </p:pic>
      <p:sp>
        <p:nvSpPr>
          <p:cNvPr id="180" name="Google Shape;180;p6"/>
          <p:cNvSpPr/>
          <p:nvPr/>
        </p:nvSpPr>
        <p:spPr>
          <a:xfrm>
            <a:off x="7545629" y="3923690"/>
            <a:ext cx="3333902" cy="2686507"/>
          </a:xfrm>
          <a:prstGeom prst="roundRect">
            <a:avLst>
              <a:gd fmla="val 1207" name="adj"/>
            </a:avLst>
          </a:prstGeom>
          <a:solidFill>
            <a:srgbClr val="FFF8E1"/>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1" name="Google Shape;181;p6"/>
          <p:cNvPicPr preferRelativeResize="0"/>
          <p:nvPr/>
        </p:nvPicPr>
        <p:blipFill rotWithShape="1">
          <a:blip r:embed="rId9">
            <a:alphaModFix/>
          </a:blip>
          <a:srcRect b="-100" l="0" r="0" t="-100"/>
          <a:stretch/>
        </p:blipFill>
        <p:spPr>
          <a:xfrm>
            <a:off x="7688275" y="4080967"/>
            <a:ext cx="114300" cy="152705"/>
          </a:xfrm>
          <a:prstGeom prst="rect">
            <a:avLst/>
          </a:prstGeom>
          <a:noFill/>
          <a:ln>
            <a:noFill/>
          </a:ln>
        </p:spPr>
      </p:pic>
      <p:sp>
        <p:nvSpPr>
          <p:cNvPr id="182" name="Google Shape;182;p6"/>
          <p:cNvSpPr txBox="1"/>
          <p:nvPr/>
        </p:nvSpPr>
        <p:spPr>
          <a:xfrm>
            <a:off x="7802575" y="4066337"/>
            <a:ext cx="1305763"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57C00"/>
              </a:buClr>
              <a:buSzPts val="1200"/>
              <a:buFont typeface="Montserrat"/>
              <a:buNone/>
            </a:pPr>
            <a:r>
              <a:rPr b="1" i="0" lang="en-US" sz="1200" u="none" cap="none" strike="noStrike">
                <a:solidFill>
                  <a:srgbClr val="F57C00"/>
                </a:solidFill>
                <a:latin typeface="Montserrat"/>
                <a:ea typeface="Montserrat"/>
                <a:cs typeface="Montserrat"/>
                <a:sym typeface="Montserrat"/>
              </a:rPr>
              <a:t>Applying Ikigai</a:t>
            </a:r>
            <a:endParaRPr b="0" i="0" sz="1200" u="none" cap="none" strike="noStrike">
              <a:solidFill>
                <a:schemeClr val="dk1"/>
              </a:solidFill>
              <a:latin typeface="Calibri"/>
              <a:ea typeface="Calibri"/>
              <a:cs typeface="Calibri"/>
              <a:sym typeface="Calibri"/>
            </a:endParaRPr>
          </a:p>
        </p:txBody>
      </p:sp>
      <p:sp>
        <p:nvSpPr>
          <p:cNvPr id="183" name="Google Shape;183;p6"/>
          <p:cNvSpPr txBox="1"/>
          <p:nvPr/>
        </p:nvSpPr>
        <p:spPr>
          <a:xfrm>
            <a:off x="7688275" y="4304081"/>
            <a:ext cx="2388413" cy="1719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When researching careers, ask yourself:</a:t>
            </a:r>
            <a:endParaRPr b="0" i="0" sz="900" u="none" cap="none" strike="noStrike">
              <a:solidFill>
                <a:schemeClr val="dk1"/>
              </a:solidFill>
              <a:latin typeface="Calibri"/>
              <a:ea typeface="Calibri"/>
              <a:cs typeface="Calibri"/>
              <a:sym typeface="Calibri"/>
            </a:endParaRPr>
          </a:p>
        </p:txBody>
      </p:sp>
      <p:sp>
        <p:nvSpPr>
          <p:cNvPr id="184" name="Google Shape;184;p6"/>
          <p:cNvSpPr txBox="1"/>
          <p:nvPr/>
        </p:nvSpPr>
        <p:spPr>
          <a:xfrm>
            <a:off x="7860182" y="4553712"/>
            <a:ext cx="2734056"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200"/>
              <a:buFont typeface="Open Sans"/>
              <a:buNone/>
            </a:pPr>
            <a:r>
              <a:rPr b="0" i="0" lang="en-US" sz="1200" u="none" cap="none" strike="noStrike">
                <a:solidFill>
                  <a:srgbClr val="333333"/>
                </a:solidFill>
                <a:latin typeface="Open Sans"/>
                <a:ea typeface="Open Sans"/>
                <a:cs typeface="Open Sans"/>
                <a:sym typeface="Open Sans"/>
              </a:rPr>
              <a:t>Does this career align with activities I love doing?</a:t>
            </a:r>
            <a:endParaRPr b="0" i="0" sz="1200" u="none" cap="none" strike="noStrike">
              <a:solidFill>
                <a:schemeClr val="dk1"/>
              </a:solidFill>
              <a:latin typeface="Calibri"/>
              <a:ea typeface="Calibri"/>
              <a:cs typeface="Calibri"/>
              <a:sym typeface="Calibri"/>
            </a:endParaRPr>
          </a:p>
        </p:txBody>
      </p:sp>
      <p:sp>
        <p:nvSpPr>
          <p:cNvPr id="185" name="Google Shape;185;p6"/>
          <p:cNvSpPr txBox="1"/>
          <p:nvPr/>
        </p:nvSpPr>
        <p:spPr>
          <a:xfrm>
            <a:off x="7860182" y="5030114"/>
            <a:ext cx="2981858"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200"/>
              <a:buFont typeface="Open Sans"/>
              <a:buNone/>
            </a:pPr>
            <a:r>
              <a:rPr b="0" i="0" lang="en-US" sz="1200" u="none" cap="none" strike="noStrike">
                <a:solidFill>
                  <a:srgbClr val="333333"/>
                </a:solidFill>
                <a:latin typeface="Open Sans"/>
                <a:ea typeface="Open Sans"/>
                <a:cs typeface="Open Sans"/>
                <a:sym typeface="Open Sans"/>
              </a:rPr>
              <a:t>Am I naturally skilled in this area or can I develop these skills?</a:t>
            </a:r>
            <a:endParaRPr b="0" i="0" sz="1200" u="none" cap="none" strike="noStrike">
              <a:solidFill>
                <a:schemeClr val="dk1"/>
              </a:solidFill>
              <a:latin typeface="Calibri"/>
              <a:ea typeface="Calibri"/>
              <a:cs typeface="Calibri"/>
              <a:sym typeface="Calibri"/>
            </a:endParaRPr>
          </a:p>
        </p:txBody>
      </p:sp>
      <p:sp>
        <p:nvSpPr>
          <p:cNvPr id="186" name="Google Shape;186;p6"/>
          <p:cNvSpPr txBox="1"/>
          <p:nvPr/>
        </p:nvSpPr>
        <p:spPr>
          <a:xfrm>
            <a:off x="7860182" y="5506517"/>
            <a:ext cx="2143354"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200"/>
              <a:buFont typeface="Open Sans"/>
              <a:buNone/>
            </a:pPr>
            <a:r>
              <a:rPr b="0" i="0" lang="en-US" sz="1200" u="none" cap="none" strike="noStrike">
                <a:solidFill>
                  <a:srgbClr val="333333"/>
                </a:solidFill>
                <a:latin typeface="Open Sans"/>
                <a:ea typeface="Open Sans"/>
                <a:cs typeface="Open Sans"/>
                <a:sym typeface="Open Sans"/>
              </a:rPr>
              <a:t>Is there market demand and compensation for this work?</a:t>
            </a:r>
            <a:endParaRPr b="0" i="0" sz="1200" u="none" cap="none" strike="noStrike">
              <a:solidFill>
                <a:schemeClr val="dk1"/>
              </a:solidFill>
              <a:latin typeface="Calibri"/>
              <a:ea typeface="Calibri"/>
              <a:cs typeface="Calibri"/>
              <a:sym typeface="Calibri"/>
            </a:endParaRPr>
          </a:p>
        </p:txBody>
      </p:sp>
      <p:sp>
        <p:nvSpPr>
          <p:cNvPr id="187" name="Google Shape;187;p6"/>
          <p:cNvSpPr txBox="1"/>
          <p:nvPr/>
        </p:nvSpPr>
        <p:spPr>
          <a:xfrm>
            <a:off x="7860182" y="5982919"/>
            <a:ext cx="2848356"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200"/>
              <a:buFont typeface="Open Sans"/>
              <a:buNone/>
            </a:pPr>
            <a:r>
              <a:rPr b="0" i="0" lang="en-US" sz="1200" u="none" cap="none" strike="noStrike">
                <a:solidFill>
                  <a:srgbClr val="333333"/>
                </a:solidFill>
                <a:latin typeface="Open Sans"/>
                <a:ea typeface="Open Sans"/>
                <a:cs typeface="Open Sans"/>
                <a:sym typeface="Open Sans"/>
              </a:rPr>
              <a:t>Does this career contribute something meaningful to society?</a:t>
            </a:r>
            <a:endParaRPr b="0" i="0" sz="1200" u="none" cap="none" strike="noStrike">
              <a:solidFill>
                <a:schemeClr val="dk1"/>
              </a:solidFill>
              <a:latin typeface="Calibri"/>
              <a:ea typeface="Calibri"/>
              <a:cs typeface="Calibri"/>
              <a:sym typeface="Calibri"/>
            </a:endParaRPr>
          </a:p>
        </p:txBody>
      </p:sp>
      <p:sp>
        <p:nvSpPr>
          <p:cNvPr id="188" name="Google Shape;188;p6"/>
          <p:cNvSpPr txBox="1"/>
          <p:nvPr/>
        </p:nvSpPr>
        <p:spPr>
          <a:xfrm>
            <a:off x="5929884" y="6486754"/>
            <a:ext cx="6177686"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000"/>
              <a:buFont typeface="Open Sans"/>
              <a:buNone/>
            </a:pPr>
            <a:r>
              <a:rPr b="0" i="0" lang="en-US" sz="1000" u="none" cap="none" strike="noStrike">
                <a:solidFill>
                  <a:srgbClr val="7F8C8D"/>
                </a:solidFill>
                <a:latin typeface="Open Sans"/>
                <a:ea typeface="Open Sans"/>
                <a:cs typeface="Open Sans"/>
                <a:sym typeface="Open Sans"/>
              </a:rPr>
              <a:t>TEKS Section 127.2 (1)(C) - Identify various career opportunities within one or more career clusters</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7"/>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7"/>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7"/>
          <p:cNvSpPr/>
          <p:nvPr/>
        </p:nvSpPr>
        <p:spPr>
          <a:xfrm>
            <a:off x="0" y="0"/>
            <a:ext cx="12191695" cy="114300"/>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7"/>
          <p:cNvSpPr/>
          <p:nvPr/>
        </p:nvSpPr>
        <p:spPr>
          <a:xfrm>
            <a:off x="9334195" y="-952805"/>
            <a:ext cx="3810305" cy="3810305"/>
          </a:xfrm>
          <a:prstGeom prst="ellipse">
            <a:avLst/>
          </a:prstGeom>
          <a:solidFill>
            <a:srgbClr val="E74C3C">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7"/>
          <p:cNvSpPr/>
          <p:nvPr/>
        </p:nvSpPr>
        <p:spPr>
          <a:xfrm>
            <a:off x="-476402" y="4953305"/>
            <a:ext cx="2381098" cy="2381098"/>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9" name="Google Shape;199;p7"/>
          <p:cNvPicPr preferRelativeResize="0"/>
          <p:nvPr/>
        </p:nvPicPr>
        <p:blipFill rotWithShape="1">
          <a:blip r:embed="rId3">
            <a:alphaModFix/>
          </a:blip>
          <a:srcRect b="0" l="-743" r="-743" t="0"/>
          <a:stretch/>
        </p:blipFill>
        <p:spPr>
          <a:xfrm>
            <a:off x="2371039" y="460858"/>
            <a:ext cx="304495" cy="342900"/>
          </a:xfrm>
          <a:prstGeom prst="rect">
            <a:avLst/>
          </a:prstGeom>
          <a:noFill/>
          <a:ln>
            <a:noFill/>
          </a:ln>
        </p:spPr>
      </p:pic>
      <p:sp>
        <p:nvSpPr>
          <p:cNvPr id="200" name="Google Shape;200;p7"/>
          <p:cNvSpPr txBox="1"/>
          <p:nvPr/>
        </p:nvSpPr>
        <p:spPr>
          <a:xfrm>
            <a:off x="2819095" y="374904"/>
            <a:ext cx="7325258" cy="5148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3300"/>
              <a:buFont typeface="Montserrat"/>
              <a:buNone/>
            </a:pPr>
            <a:r>
              <a:rPr b="1" i="0" lang="en-US" sz="3300" u="none" cap="none" strike="noStrike">
                <a:solidFill>
                  <a:srgbClr val="2C3E50"/>
                </a:solidFill>
                <a:latin typeface="Montserrat"/>
                <a:ea typeface="Montserrat"/>
                <a:cs typeface="Montserrat"/>
                <a:sym typeface="Montserrat"/>
              </a:rPr>
              <a:t>Bell Ringer: Discover Your Ikigai</a:t>
            </a:r>
            <a:endParaRPr b="0" i="0" sz="3300" u="none" cap="none" strike="noStrike">
              <a:solidFill>
                <a:schemeClr val="dk1"/>
              </a:solidFill>
              <a:latin typeface="Calibri"/>
              <a:ea typeface="Calibri"/>
              <a:cs typeface="Calibri"/>
              <a:sym typeface="Calibri"/>
            </a:endParaRPr>
          </a:p>
        </p:txBody>
      </p:sp>
      <p:sp>
        <p:nvSpPr>
          <p:cNvPr id="201" name="Google Shape;201;p7"/>
          <p:cNvSpPr/>
          <p:nvPr/>
        </p:nvSpPr>
        <p:spPr>
          <a:xfrm>
            <a:off x="5619902" y="1079906"/>
            <a:ext cx="952805" cy="448056"/>
          </a:xfrm>
          <a:prstGeom prst="ellipse">
            <a:avLst/>
          </a:prstGeom>
          <a:solidFill>
            <a:srgbClr val="FFFFFF"/>
          </a:solidFill>
          <a:ln cap="flat" cmpd="sng" w="50800">
            <a:solidFill>
              <a:srgbClr val="E74C3C"/>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7"/>
          <p:cNvSpPr txBox="1"/>
          <p:nvPr/>
        </p:nvSpPr>
        <p:spPr>
          <a:xfrm>
            <a:off x="5757977" y="1118311"/>
            <a:ext cx="905256" cy="3721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2400"/>
              <a:buFont typeface="Montserrat"/>
              <a:buNone/>
            </a:pPr>
            <a:r>
              <a:rPr b="1" i="0" lang="en-US" sz="2400" u="none" cap="none" strike="noStrike">
                <a:solidFill>
                  <a:srgbClr val="E74C3C"/>
                </a:solidFill>
                <a:latin typeface="Montserrat"/>
                <a:ea typeface="Montserrat"/>
                <a:cs typeface="Montserrat"/>
                <a:sym typeface="Montserrat"/>
              </a:rPr>
              <a:t>5:00</a:t>
            </a:r>
            <a:endParaRPr b="0" i="0" sz="2400" u="none" cap="none" strike="noStrike">
              <a:solidFill>
                <a:schemeClr val="dk1"/>
              </a:solidFill>
              <a:latin typeface="Calibri"/>
              <a:ea typeface="Calibri"/>
              <a:cs typeface="Calibri"/>
              <a:sym typeface="Calibri"/>
            </a:endParaRPr>
          </a:p>
        </p:txBody>
      </p:sp>
      <p:sp>
        <p:nvSpPr>
          <p:cNvPr id="203" name="Google Shape;203;p7"/>
          <p:cNvSpPr/>
          <p:nvPr/>
        </p:nvSpPr>
        <p:spPr>
          <a:xfrm>
            <a:off x="1809598" y="1718158"/>
            <a:ext cx="8572500" cy="4486046"/>
          </a:xfrm>
          <a:prstGeom prst="roundRect">
            <a:avLst>
              <a:gd fmla="val 649" name="adj"/>
            </a:avLst>
          </a:prstGeom>
          <a:solidFill>
            <a:srgbClr val="FFFFFF"/>
          </a:solidFill>
          <a:ln>
            <a:noFill/>
          </a:ln>
          <a:effectLst>
            <a:outerShdw blurRad="152400" rotWithShape="0" algn="bl" dir="5400000" dist="76200">
              <a:srgbClr val="000000">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7"/>
          <p:cNvSpPr txBox="1"/>
          <p:nvPr/>
        </p:nvSpPr>
        <p:spPr>
          <a:xfrm>
            <a:off x="2335378" y="1975104"/>
            <a:ext cx="7724851" cy="3246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2100"/>
              <a:buFont typeface="Montserrat"/>
              <a:buNone/>
            </a:pPr>
            <a:r>
              <a:rPr b="1" i="0" lang="en-US" sz="2100" u="none" cap="none" strike="noStrike">
                <a:solidFill>
                  <a:srgbClr val="2C3E50"/>
                </a:solidFill>
                <a:latin typeface="Montserrat"/>
                <a:ea typeface="Montserrat"/>
                <a:cs typeface="Montserrat"/>
                <a:sym typeface="Montserrat"/>
              </a:rPr>
              <a:t>Reflect on your career path using the Ikigai framework</a:t>
            </a:r>
            <a:endParaRPr b="0" i="0" sz="2100" u="none" cap="none" strike="noStrike">
              <a:solidFill>
                <a:schemeClr val="dk1"/>
              </a:solidFill>
              <a:latin typeface="Calibri"/>
              <a:ea typeface="Calibri"/>
              <a:cs typeface="Calibri"/>
              <a:sym typeface="Calibri"/>
            </a:endParaRPr>
          </a:p>
        </p:txBody>
      </p:sp>
      <p:sp>
        <p:nvSpPr>
          <p:cNvPr id="205" name="Google Shape;205;p7"/>
          <p:cNvSpPr txBox="1"/>
          <p:nvPr/>
        </p:nvSpPr>
        <p:spPr>
          <a:xfrm>
            <a:off x="2907792" y="2482596"/>
            <a:ext cx="6510528" cy="48646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300"/>
              <a:buFont typeface="Open Sans"/>
              <a:buNone/>
            </a:pPr>
            <a:r>
              <a:rPr b="0" i="0" lang="en-US" sz="1300" u="none" cap="none" strike="noStrike">
                <a:solidFill>
                  <a:srgbClr val="5D6D7E"/>
                </a:solidFill>
                <a:latin typeface="Open Sans"/>
                <a:ea typeface="Open Sans"/>
                <a:cs typeface="Open Sans"/>
                <a:sym typeface="Open Sans"/>
              </a:rPr>
              <a:t>Using what you learned about Ikigai, identify elements in each of the four circles that apply to you personally.</a:t>
            </a:r>
            <a:endParaRPr b="0" i="0" sz="1300" u="none" cap="none" strike="noStrike">
              <a:solidFill>
                <a:schemeClr val="dk1"/>
              </a:solidFill>
              <a:latin typeface="Calibri"/>
              <a:ea typeface="Calibri"/>
              <a:cs typeface="Calibri"/>
              <a:sym typeface="Calibri"/>
            </a:endParaRPr>
          </a:p>
        </p:txBody>
      </p:sp>
      <p:pic>
        <p:nvPicPr>
          <p:cNvPr descr="https://page.gensparksite.com/slides_images/1459e06283f83827a7ccb010f25d3ffe.png" id="206" name="Google Shape;206;p7"/>
          <p:cNvPicPr preferRelativeResize="0"/>
          <p:nvPr/>
        </p:nvPicPr>
        <p:blipFill rotWithShape="1">
          <a:blip r:embed="rId4">
            <a:alphaModFix/>
          </a:blip>
          <a:srcRect b="0" l="0" r="0" t="0"/>
          <a:stretch/>
        </p:blipFill>
        <p:spPr>
          <a:xfrm>
            <a:off x="2095805" y="3306470"/>
            <a:ext cx="2286000" cy="2286000"/>
          </a:xfrm>
          <a:prstGeom prst="rect">
            <a:avLst/>
          </a:prstGeom>
          <a:noFill/>
          <a:ln>
            <a:noFill/>
          </a:ln>
        </p:spPr>
      </p:pic>
      <p:sp>
        <p:nvSpPr>
          <p:cNvPr id="207" name="Google Shape;207;p7"/>
          <p:cNvSpPr/>
          <p:nvPr/>
        </p:nvSpPr>
        <p:spPr>
          <a:xfrm>
            <a:off x="4667098" y="3177540"/>
            <a:ext cx="2600554" cy="1171346"/>
          </a:xfrm>
          <a:prstGeom prst="roundRect">
            <a:avLst>
              <a:gd fmla="val 5077" name="adj"/>
            </a:avLst>
          </a:prstGeom>
          <a:solidFill>
            <a:srgbClr val="F8F9FA"/>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7"/>
          <p:cNvSpPr/>
          <p:nvPr/>
        </p:nvSpPr>
        <p:spPr>
          <a:xfrm>
            <a:off x="4667098" y="3177540"/>
            <a:ext cx="38405" cy="1171346"/>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7"/>
          <p:cNvSpPr/>
          <p:nvPr/>
        </p:nvSpPr>
        <p:spPr>
          <a:xfrm>
            <a:off x="7500823" y="3177540"/>
            <a:ext cx="2600554" cy="1171346"/>
          </a:xfrm>
          <a:prstGeom prst="roundRect">
            <a:avLst>
              <a:gd fmla="val 5077" name="adj"/>
            </a:avLst>
          </a:prstGeom>
          <a:solidFill>
            <a:srgbClr val="F8F9FA"/>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7"/>
          <p:cNvSpPr/>
          <p:nvPr/>
        </p:nvSpPr>
        <p:spPr>
          <a:xfrm>
            <a:off x="7500823" y="3177540"/>
            <a:ext cx="38405" cy="1171346"/>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7"/>
          <p:cNvSpPr/>
          <p:nvPr/>
        </p:nvSpPr>
        <p:spPr>
          <a:xfrm>
            <a:off x="4667098" y="4587545"/>
            <a:ext cx="2600554" cy="1181405"/>
          </a:xfrm>
          <a:prstGeom prst="roundRect">
            <a:avLst>
              <a:gd fmla="val 4994" name="adj"/>
            </a:avLst>
          </a:prstGeom>
          <a:solidFill>
            <a:srgbClr val="F8F9FA"/>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7"/>
          <p:cNvSpPr/>
          <p:nvPr/>
        </p:nvSpPr>
        <p:spPr>
          <a:xfrm>
            <a:off x="4667098" y="4587545"/>
            <a:ext cx="38405" cy="1181405"/>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7"/>
          <p:cNvSpPr/>
          <p:nvPr/>
        </p:nvSpPr>
        <p:spPr>
          <a:xfrm>
            <a:off x="7500823" y="4587545"/>
            <a:ext cx="2600554" cy="1181405"/>
          </a:xfrm>
          <a:prstGeom prst="roundRect">
            <a:avLst>
              <a:gd fmla="val 4994" name="adj"/>
            </a:avLst>
          </a:prstGeom>
          <a:solidFill>
            <a:srgbClr val="F8F9FA"/>
          </a:solidFill>
          <a:ln>
            <a:noFill/>
          </a:ln>
          <a:effectLst>
            <a:outerShdw blurRad="38100" rotWithShape="0" algn="bl" dir="5400000" dist="254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7"/>
          <p:cNvSpPr/>
          <p:nvPr/>
        </p:nvSpPr>
        <p:spPr>
          <a:xfrm>
            <a:off x="7500823" y="4587545"/>
            <a:ext cx="38405" cy="1181405"/>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7"/>
          <p:cNvSpPr txBox="1"/>
          <p:nvPr/>
        </p:nvSpPr>
        <p:spPr>
          <a:xfrm>
            <a:off x="4848149" y="3320186"/>
            <a:ext cx="1519733"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1300"/>
              <a:buFont typeface="Montserrat"/>
              <a:buNone/>
            </a:pPr>
            <a:r>
              <a:rPr b="1" i="0" lang="en-US" sz="1300" u="none" cap="none" strike="noStrike">
                <a:solidFill>
                  <a:srgbClr val="E74C3C"/>
                </a:solidFill>
                <a:latin typeface="Montserrat"/>
                <a:ea typeface="Montserrat"/>
                <a:cs typeface="Montserrat"/>
                <a:sym typeface="Montserrat"/>
              </a:rPr>
              <a:t>What you LOVE</a:t>
            </a:r>
            <a:endParaRPr b="0" i="0" sz="1300" u="none" cap="none" strike="noStrike">
              <a:solidFill>
                <a:schemeClr val="dk1"/>
              </a:solidFill>
              <a:latin typeface="Calibri"/>
              <a:ea typeface="Calibri"/>
              <a:cs typeface="Calibri"/>
              <a:sym typeface="Calibri"/>
            </a:endParaRPr>
          </a:p>
        </p:txBody>
      </p:sp>
      <p:sp>
        <p:nvSpPr>
          <p:cNvPr id="216" name="Google Shape;216;p7"/>
          <p:cNvSpPr txBox="1"/>
          <p:nvPr/>
        </p:nvSpPr>
        <p:spPr>
          <a:xfrm>
            <a:off x="7681874" y="3320186"/>
            <a:ext cx="2091233"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1300"/>
              <a:buFont typeface="Montserrat"/>
              <a:buNone/>
            </a:pPr>
            <a:r>
              <a:rPr b="1" i="0" lang="en-US" sz="1300" u="none" cap="none" strike="noStrike">
                <a:solidFill>
                  <a:srgbClr val="E74C3C"/>
                </a:solidFill>
                <a:latin typeface="Montserrat"/>
                <a:ea typeface="Montserrat"/>
                <a:cs typeface="Montserrat"/>
                <a:sym typeface="Montserrat"/>
              </a:rPr>
              <a:t>What you're GOOD AT</a:t>
            </a:r>
            <a:endParaRPr b="0" i="0" sz="1300" u="none" cap="none" strike="noStrike">
              <a:solidFill>
                <a:schemeClr val="dk1"/>
              </a:solidFill>
              <a:latin typeface="Calibri"/>
              <a:ea typeface="Calibri"/>
              <a:cs typeface="Calibri"/>
              <a:sym typeface="Calibri"/>
            </a:endParaRPr>
          </a:p>
        </p:txBody>
      </p:sp>
      <p:sp>
        <p:nvSpPr>
          <p:cNvPr id="217" name="Google Shape;217;p7"/>
          <p:cNvSpPr txBox="1"/>
          <p:nvPr/>
        </p:nvSpPr>
        <p:spPr>
          <a:xfrm>
            <a:off x="4848149" y="4730191"/>
            <a:ext cx="2386584"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1300"/>
              <a:buFont typeface="Montserrat"/>
              <a:buNone/>
            </a:pPr>
            <a:r>
              <a:rPr b="1" i="0" lang="en-US" sz="1300" u="none" cap="none" strike="noStrike">
                <a:solidFill>
                  <a:srgbClr val="E74C3C"/>
                </a:solidFill>
                <a:latin typeface="Montserrat"/>
                <a:ea typeface="Montserrat"/>
                <a:cs typeface="Montserrat"/>
                <a:sym typeface="Montserrat"/>
              </a:rPr>
              <a:t>What the WORLD NEEDS</a:t>
            </a:r>
            <a:endParaRPr b="0" i="0" sz="1300" u="none" cap="none" strike="noStrike">
              <a:solidFill>
                <a:schemeClr val="dk1"/>
              </a:solidFill>
              <a:latin typeface="Calibri"/>
              <a:ea typeface="Calibri"/>
              <a:cs typeface="Calibri"/>
              <a:sym typeface="Calibri"/>
            </a:endParaRPr>
          </a:p>
        </p:txBody>
      </p:sp>
      <p:sp>
        <p:nvSpPr>
          <p:cNvPr id="218" name="Google Shape;218;p7"/>
          <p:cNvSpPr txBox="1"/>
          <p:nvPr/>
        </p:nvSpPr>
        <p:spPr>
          <a:xfrm>
            <a:off x="7681874" y="4730191"/>
            <a:ext cx="2119579"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1300"/>
              <a:buFont typeface="Montserrat"/>
              <a:buNone/>
            </a:pPr>
            <a:r>
              <a:rPr b="1" i="0" lang="en-US" sz="1300" u="none" cap="none" strike="noStrike">
                <a:solidFill>
                  <a:srgbClr val="E74C3C"/>
                </a:solidFill>
                <a:latin typeface="Montserrat"/>
                <a:ea typeface="Montserrat"/>
                <a:cs typeface="Montserrat"/>
                <a:sym typeface="Montserrat"/>
              </a:rPr>
              <a:t>What you can be PAID FOR</a:t>
            </a:r>
            <a:endParaRPr b="0" i="0" sz="1300" u="none" cap="none" strike="noStrike">
              <a:solidFill>
                <a:schemeClr val="dk1"/>
              </a:solidFill>
              <a:latin typeface="Calibri"/>
              <a:ea typeface="Calibri"/>
              <a:cs typeface="Calibri"/>
              <a:sym typeface="Calibri"/>
            </a:endParaRPr>
          </a:p>
        </p:txBody>
      </p:sp>
      <p:sp>
        <p:nvSpPr>
          <p:cNvPr id="219" name="Google Shape;219;p7"/>
          <p:cNvSpPr txBox="1"/>
          <p:nvPr/>
        </p:nvSpPr>
        <p:spPr>
          <a:xfrm>
            <a:off x="4848149" y="3606394"/>
            <a:ext cx="2346350" cy="5907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100"/>
              <a:buFont typeface="Open Sans"/>
              <a:buNone/>
            </a:pPr>
            <a:r>
              <a:rPr b="0" i="0" lang="en-US" sz="1100" u="none" cap="none" strike="noStrike">
                <a:solidFill>
                  <a:srgbClr val="5D6D7E"/>
                </a:solidFill>
                <a:latin typeface="Open Sans"/>
                <a:ea typeface="Open Sans"/>
                <a:cs typeface="Open Sans"/>
                <a:sym typeface="Open Sans"/>
              </a:rPr>
              <a:t>List 3 activities or subjects that you're passionate about and truly enjoy</a:t>
            </a:r>
            <a:endParaRPr b="0" i="0" sz="1100" u="none" cap="none" strike="noStrike">
              <a:solidFill>
                <a:schemeClr val="dk1"/>
              </a:solidFill>
              <a:latin typeface="Calibri"/>
              <a:ea typeface="Calibri"/>
              <a:cs typeface="Calibri"/>
              <a:sym typeface="Calibri"/>
            </a:endParaRPr>
          </a:p>
        </p:txBody>
      </p:sp>
      <p:sp>
        <p:nvSpPr>
          <p:cNvPr id="220" name="Google Shape;220;p7"/>
          <p:cNvSpPr txBox="1"/>
          <p:nvPr/>
        </p:nvSpPr>
        <p:spPr>
          <a:xfrm>
            <a:off x="7681874" y="3606394"/>
            <a:ext cx="2070202" cy="5907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100"/>
              <a:buFont typeface="Open Sans"/>
              <a:buNone/>
            </a:pPr>
            <a:r>
              <a:rPr b="0" i="0" lang="en-US" sz="1100" u="none" cap="none" strike="noStrike">
                <a:solidFill>
                  <a:srgbClr val="5D6D7E"/>
                </a:solidFill>
                <a:latin typeface="Open Sans"/>
                <a:ea typeface="Open Sans"/>
                <a:cs typeface="Open Sans"/>
                <a:sym typeface="Open Sans"/>
              </a:rPr>
              <a:t>Identify 3 skills or talents that come naturally to you or that you've developed</a:t>
            </a:r>
            <a:endParaRPr b="0" i="0" sz="1100" u="none" cap="none" strike="noStrike">
              <a:solidFill>
                <a:schemeClr val="dk1"/>
              </a:solidFill>
              <a:latin typeface="Calibri"/>
              <a:ea typeface="Calibri"/>
              <a:cs typeface="Calibri"/>
              <a:sym typeface="Calibri"/>
            </a:endParaRPr>
          </a:p>
        </p:txBody>
      </p:sp>
      <p:sp>
        <p:nvSpPr>
          <p:cNvPr id="221" name="Google Shape;221;p7"/>
          <p:cNvSpPr txBox="1"/>
          <p:nvPr/>
        </p:nvSpPr>
        <p:spPr>
          <a:xfrm>
            <a:off x="4848149" y="5016398"/>
            <a:ext cx="2364638" cy="3913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100"/>
              <a:buFont typeface="Open Sans"/>
              <a:buNone/>
            </a:pPr>
            <a:r>
              <a:rPr b="0" i="0" lang="en-US" sz="1100" u="none" cap="none" strike="noStrike">
                <a:solidFill>
                  <a:srgbClr val="5D6D7E"/>
                </a:solidFill>
                <a:latin typeface="Open Sans"/>
                <a:ea typeface="Open Sans"/>
                <a:cs typeface="Open Sans"/>
                <a:sym typeface="Open Sans"/>
              </a:rPr>
              <a:t>Consider what problems or needs exist that you might help solve</a:t>
            </a:r>
            <a:endParaRPr b="0" i="0" sz="1100" u="none" cap="none" strike="noStrike">
              <a:solidFill>
                <a:schemeClr val="dk1"/>
              </a:solidFill>
              <a:latin typeface="Calibri"/>
              <a:ea typeface="Calibri"/>
              <a:cs typeface="Calibri"/>
              <a:sym typeface="Calibri"/>
            </a:endParaRPr>
          </a:p>
        </p:txBody>
      </p:sp>
      <p:sp>
        <p:nvSpPr>
          <p:cNvPr id="222" name="Google Shape;222;p7"/>
          <p:cNvSpPr txBox="1"/>
          <p:nvPr/>
        </p:nvSpPr>
        <p:spPr>
          <a:xfrm>
            <a:off x="7681874" y="5225796"/>
            <a:ext cx="2232050" cy="3913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100"/>
              <a:buFont typeface="Open Sans"/>
              <a:buNone/>
            </a:pPr>
            <a:r>
              <a:rPr b="0" i="0" lang="en-US" sz="1100" u="none" cap="none" strike="noStrike">
                <a:solidFill>
                  <a:srgbClr val="5D6D7E"/>
                </a:solidFill>
                <a:latin typeface="Open Sans"/>
                <a:ea typeface="Open Sans"/>
                <a:cs typeface="Open Sans"/>
                <a:sym typeface="Open Sans"/>
              </a:rPr>
              <a:t>Research careers that align with your other three circles</a:t>
            </a:r>
            <a:endParaRPr b="0" i="0" sz="1100" u="none" cap="none" strike="noStrike">
              <a:solidFill>
                <a:schemeClr val="dk1"/>
              </a:solidFill>
              <a:latin typeface="Calibri"/>
              <a:ea typeface="Calibri"/>
              <a:cs typeface="Calibri"/>
              <a:sym typeface="Calibri"/>
            </a:endParaRPr>
          </a:p>
        </p:txBody>
      </p:sp>
      <p:sp>
        <p:nvSpPr>
          <p:cNvPr id="223" name="Google Shape;223;p7"/>
          <p:cNvSpPr txBox="1"/>
          <p:nvPr/>
        </p:nvSpPr>
        <p:spPr>
          <a:xfrm>
            <a:off x="2986430" y="6458407"/>
            <a:ext cx="6334963"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200"/>
              <a:buFont typeface="Open Sans"/>
              <a:buNone/>
            </a:pPr>
            <a:r>
              <a:rPr b="0" i="0" lang="en-US" sz="1200" u="none" cap="none" strike="noStrike">
                <a:solidFill>
                  <a:srgbClr val="7F8C8D"/>
                </a:solidFill>
                <a:latin typeface="Open Sans"/>
                <a:ea typeface="Open Sans"/>
                <a:cs typeface="Open Sans"/>
                <a:sym typeface="Open Sans"/>
              </a:rPr>
              <a:t>This activity helps you discover careers that align with your passions, skills, and purpose</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8"/>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8"/>
          <p:cNvSpPr/>
          <p:nvPr/>
        </p:nvSpPr>
        <p:spPr>
          <a:xfrm>
            <a:off x="0" y="21600"/>
            <a:ext cx="12191700"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8"/>
          <p:cNvSpPr/>
          <p:nvPr/>
        </p:nvSpPr>
        <p:spPr>
          <a:xfrm>
            <a:off x="0" y="0"/>
            <a:ext cx="12191695" cy="114300"/>
          </a:xfrm>
          <a:prstGeom prst="rect">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8"/>
          <p:cNvSpPr/>
          <p:nvPr/>
        </p:nvSpPr>
        <p:spPr>
          <a:xfrm>
            <a:off x="9810598" y="-1429207"/>
            <a:ext cx="3810305" cy="3810305"/>
          </a:xfrm>
          <a:prstGeom prst="ellipse">
            <a:avLst/>
          </a:prstGeom>
          <a:solidFill>
            <a:srgbClr val="F39C12">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8"/>
          <p:cNvSpPr/>
          <p:nvPr/>
        </p:nvSpPr>
        <p:spPr>
          <a:xfrm>
            <a:off x="-476402" y="4953305"/>
            <a:ext cx="2381098" cy="2381098"/>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8"/>
          <p:cNvSpPr/>
          <p:nvPr/>
        </p:nvSpPr>
        <p:spPr>
          <a:xfrm>
            <a:off x="11658600" y="190195"/>
            <a:ext cx="342900" cy="342900"/>
          </a:xfrm>
          <a:prstGeom prst="ellipse">
            <a:avLst/>
          </a:prstGeom>
          <a:solidFill>
            <a:srgbClr val="F39C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8"/>
          <p:cNvSpPr txBox="1"/>
          <p:nvPr/>
        </p:nvSpPr>
        <p:spPr>
          <a:xfrm>
            <a:off x="11796674" y="256946"/>
            <a:ext cx="204826"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00"/>
              <a:buFont typeface="Montserrat"/>
              <a:buNone/>
            </a:pPr>
            <a:r>
              <a:rPr b="1" i="0" lang="en-US" sz="1300" u="none" cap="none" strike="noStrike">
                <a:solidFill>
                  <a:srgbClr val="FFFFFF"/>
                </a:solidFill>
                <a:latin typeface="Montserrat"/>
                <a:ea typeface="Montserrat"/>
                <a:cs typeface="Montserrat"/>
                <a:sym typeface="Montserrat"/>
              </a:rPr>
              <a:t>1</a:t>
            </a:r>
            <a:endParaRPr b="0" i="0" sz="1300" u="none" cap="none" strike="noStrike">
              <a:solidFill>
                <a:schemeClr val="dk1"/>
              </a:solidFill>
              <a:latin typeface="Calibri"/>
              <a:ea typeface="Calibri"/>
              <a:cs typeface="Calibri"/>
              <a:sym typeface="Calibri"/>
            </a:endParaRPr>
          </a:p>
        </p:txBody>
      </p:sp>
      <p:sp>
        <p:nvSpPr>
          <p:cNvPr id="236" name="Google Shape;236;p8"/>
          <p:cNvSpPr txBox="1"/>
          <p:nvPr/>
        </p:nvSpPr>
        <p:spPr>
          <a:xfrm>
            <a:off x="286207" y="466344"/>
            <a:ext cx="5296205" cy="8385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2700"/>
              <a:buFont typeface="Montserrat"/>
              <a:buNone/>
            </a:pPr>
            <a:r>
              <a:rPr b="1" i="0" lang="en-US" sz="2700" u="none" cap="none" strike="noStrike">
                <a:solidFill>
                  <a:srgbClr val="2C3E50"/>
                </a:solidFill>
                <a:latin typeface="Montserrat"/>
                <a:ea typeface="Montserrat"/>
                <a:cs typeface="Montserrat"/>
                <a:sym typeface="Montserrat"/>
              </a:rPr>
              <a:t>Step 1: Choose Your Career – Canvas Connections</a:t>
            </a:r>
            <a:endParaRPr b="0" i="0" sz="2700" u="none" cap="none" strike="noStrike">
              <a:solidFill>
                <a:schemeClr val="dk1"/>
              </a:solidFill>
              <a:latin typeface="Calibri"/>
              <a:ea typeface="Calibri"/>
              <a:cs typeface="Calibri"/>
              <a:sym typeface="Calibri"/>
            </a:endParaRPr>
          </a:p>
        </p:txBody>
      </p:sp>
      <p:sp>
        <p:nvSpPr>
          <p:cNvPr id="237" name="Google Shape;237;p8"/>
          <p:cNvSpPr txBox="1"/>
          <p:nvPr/>
        </p:nvSpPr>
        <p:spPr>
          <a:xfrm>
            <a:off x="286207" y="1452067"/>
            <a:ext cx="5929884" cy="4864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300"/>
              <a:buFont typeface="Open Sans"/>
              <a:buNone/>
            </a:pPr>
            <a:r>
              <a:rPr b="0" i="0" lang="en-US" sz="1300" u="none" cap="none" strike="noStrike">
                <a:solidFill>
                  <a:srgbClr val="5D6D7E"/>
                </a:solidFill>
                <a:latin typeface="Open Sans"/>
                <a:ea typeface="Open Sans"/>
                <a:cs typeface="Open Sans"/>
                <a:sym typeface="Open Sans"/>
              </a:rPr>
              <a:t>Use these tools in Canvas Module 1 to explore career options that match your interests and goals.</a:t>
            </a:r>
            <a:endParaRPr b="0" i="0" sz="1300" u="none" cap="none" strike="noStrike">
              <a:solidFill>
                <a:schemeClr val="dk1"/>
              </a:solidFill>
              <a:latin typeface="Calibri"/>
              <a:ea typeface="Calibri"/>
              <a:cs typeface="Calibri"/>
              <a:sym typeface="Calibri"/>
            </a:endParaRPr>
          </a:p>
        </p:txBody>
      </p:sp>
      <p:sp>
        <p:nvSpPr>
          <p:cNvPr id="238" name="Google Shape;238;p8"/>
          <p:cNvSpPr txBox="1"/>
          <p:nvPr/>
        </p:nvSpPr>
        <p:spPr>
          <a:xfrm>
            <a:off x="286207" y="2194560"/>
            <a:ext cx="2777033" cy="2578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39C12"/>
              </a:buClr>
              <a:buSzPts val="1600"/>
              <a:buFont typeface="Montserrat"/>
              <a:buNone/>
            </a:pPr>
            <a:r>
              <a:rPr b="1" i="0" lang="en-US" sz="1600" u="none" cap="none" strike="noStrike">
                <a:solidFill>
                  <a:srgbClr val="F39C12"/>
                </a:solidFill>
                <a:latin typeface="Montserrat"/>
                <a:ea typeface="Montserrat"/>
                <a:cs typeface="Montserrat"/>
                <a:sym typeface="Montserrat"/>
              </a:rPr>
              <a:t>Career Exploration Tools</a:t>
            </a:r>
            <a:endParaRPr b="0" i="0" sz="1600" u="none" cap="none" strike="noStrike">
              <a:solidFill>
                <a:schemeClr val="dk1"/>
              </a:solidFill>
              <a:latin typeface="Calibri"/>
              <a:ea typeface="Calibri"/>
              <a:cs typeface="Calibri"/>
              <a:sym typeface="Calibri"/>
            </a:endParaRPr>
          </a:p>
        </p:txBody>
      </p:sp>
      <p:sp>
        <p:nvSpPr>
          <p:cNvPr id="239" name="Google Shape;239;p8"/>
          <p:cNvSpPr/>
          <p:nvPr/>
        </p:nvSpPr>
        <p:spPr>
          <a:xfrm>
            <a:off x="286207" y="2595067"/>
            <a:ext cx="6105449" cy="838505"/>
          </a:xfrm>
          <a:prstGeom prst="roundRect">
            <a:avLst>
              <a:gd fmla="val 12392"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8"/>
          <p:cNvSpPr/>
          <p:nvPr/>
        </p:nvSpPr>
        <p:spPr>
          <a:xfrm>
            <a:off x="286207" y="4564685"/>
            <a:ext cx="6105449" cy="838505"/>
          </a:xfrm>
          <a:prstGeom prst="roundRect">
            <a:avLst>
              <a:gd fmla="val 12392"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8"/>
          <p:cNvSpPr/>
          <p:nvPr/>
        </p:nvSpPr>
        <p:spPr>
          <a:xfrm>
            <a:off x="418795" y="2727655"/>
            <a:ext cx="428854" cy="428854"/>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2" name="Google Shape;242;p8"/>
          <p:cNvPicPr preferRelativeResize="0"/>
          <p:nvPr/>
        </p:nvPicPr>
        <p:blipFill rotWithShape="1">
          <a:blip r:embed="rId3">
            <a:alphaModFix/>
          </a:blip>
          <a:srcRect b="0" l="-1282" r="-1282" t="0"/>
          <a:stretch/>
        </p:blipFill>
        <p:spPr>
          <a:xfrm>
            <a:off x="523951" y="2847442"/>
            <a:ext cx="219456" cy="190195"/>
          </a:xfrm>
          <a:prstGeom prst="rect">
            <a:avLst/>
          </a:prstGeom>
          <a:noFill/>
          <a:ln>
            <a:noFill/>
          </a:ln>
        </p:spPr>
      </p:pic>
      <p:sp>
        <p:nvSpPr>
          <p:cNvPr id="243" name="Google Shape;243;p8"/>
          <p:cNvSpPr/>
          <p:nvPr/>
        </p:nvSpPr>
        <p:spPr>
          <a:xfrm>
            <a:off x="286207" y="3579876"/>
            <a:ext cx="6105449" cy="838505"/>
          </a:xfrm>
          <a:prstGeom prst="roundRect">
            <a:avLst>
              <a:gd fmla="val 12392"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8"/>
          <p:cNvSpPr/>
          <p:nvPr/>
        </p:nvSpPr>
        <p:spPr>
          <a:xfrm>
            <a:off x="418795" y="3713378"/>
            <a:ext cx="428854" cy="428854"/>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8"/>
          <p:cNvSpPr/>
          <p:nvPr/>
        </p:nvSpPr>
        <p:spPr>
          <a:xfrm>
            <a:off x="418795" y="4698187"/>
            <a:ext cx="428854" cy="428854"/>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8"/>
          <p:cNvSpPr txBox="1"/>
          <p:nvPr/>
        </p:nvSpPr>
        <p:spPr>
          <a:xfrm>
            <a:off x="990295" y="2727655"/>
            <a:ext cx="629107"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XELLO</a:t>
            </a:r>
            <a:endParaRPr b="0" i="0" sz="1200" u="none" cap="none" strike="noStrike">
              <a:solidFill>
                <a:schemeClr val="dk1"/>
              </a:solidFill>
              <a:latin typeface="Calibri"/>
              <a:ea typeface="Calibri"/>
              <a:cs typeface="Calibri"/>
              <a:sym typeface="Calibri"/>
            </a:endParaRPr>
          </a:p>
        </p:txBody>
      </p:sp>
      <p:sp>
        <p:nvSpPr>
          <p:cNvPr id="247" name="Google Shape;247;p8"/>
          <p:cNvSpPr txBox="1"/>
          <p:nvPr/>
        </p:nvSpPr>
        <p:spPr>
          <a:xfrm>
            <a:off x="990295" y="2947111"/>
            <a:ext cx="5084064"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Complete assessments to match your interests with potential careers. Explore detailed career profiles with education requirements and salary data.</a:t>
            </a:r>
            <a:endParaRPr b="0" i="0" sz="900" u="none" cap="none" strike="noStrike">
              <a:solidFill>
                <a:schemeClr val="dk1"/>
              </a:solidFill>
              <a:latin typeface="Calibri"/>
              <a:ea typeface="Calibri"/>
              <a:cs typeface="Calibri"/>
              <a:sym typeface="Calibri"/>
            </a:endParaRPr>
          </a:p>
        </p:txBody>
      </p:sp>
      <p:pic>
        <p:nvPicPr>
          <p:cNvPr descr="preencoded.png" id="248" name="Google Shape;248;p8"/>
          <p:cNvPicPr preferRelativeResize="0"/>
          <p:nvPr/>
        </p:nvPicPr>
        <p:blipFill rotWithShape="1">
          <a:blip r:embed="rId4">
            <a:alphaModFix/>
          </a:blip>
          <a:srcRect b="0" l="-1282" r="-1282" t="0"/>
          <a:stretch/>
        </p:blipFill>
        <p:spPr>
          <a:xfrm>
            <a:off x="523951" y="3832250"/>
            <a:ext cx="219456" cy="190195"/>
          </a:xfrm>
          <a:prstGeom prst="rect">
            <a:avLst/>
          </a:prstGeom>
          <a:noFill/>
          <a:ln>
            <a:noFill/>
          </a:ln>
        </p:spPr>
      </p:pic>
      <p:sp>
        <p:nvSpPr>
          <p:cNvPr id="249" name="Google Shape;249;p8"/>
          <p:cNvSpPr txBox="1"/>
          <p:nvPr/>
        </p:nvSpPr>
        <p:spPr>
          <a:xfrm>
            <a:off x="990295" y="3713378"/>
            <a:ext cx="1343254"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CA Career Zone</a:t>
            </a:r>
            <a:endParaRPr b="0" i="0" sz="1200" u="none" cap="none" strike="noStrike">
              <a:solidFill>
                <a:schemeClr val="dk1"/>
              </a:solidFill>
              <a:latin typeface="Calibri"/>
              <a:ea typeface="Calibri"/>
              <a:cs typeface="Calibri"/>
              <a:sym typeface="Calibri"/>
            </a:endParaRPr>
          </a:p>
        </p:txBody>
      </p:sp>
      <p:sp>
        <p:nvSpPr>
          <p:cNvPr id="250" name="Google Shape;250;p8"/>
          <p:cNvSpPr txBox="1"/>
          <p:nvPr/>
        </p:nvSpPr>
        <p:spPr>
          <a:xfrm>
            <a:off x="990295" y="4698187"/>
            <a:ext cx="2134210"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Montserrat"/>
              <a:buNone/>
            </a:pPr>
            <a:r>
              <a:rPr b="1" i="0" lang="en-US" sz="1200" u="none" cap="none" strike="noStrike">
                <a:solidFill>
                  <a:srgbClr val="2C3E50"/>
                </a:solidFill>
                <a:latin typeface="Montserrat"/>
                <a:ea typeface="Montserrat"/>
                <a:cs typeface="Montserrat"/>
                <a:sym typeface="Montserrat"/>
              </a:rPr>
              <a:t>Bureau of Labor Statistics</a:t>
            </a:r>
            <a:endParaRPr b="0" i="0" sz="1200" u="none" cap="none" strike="noStrike">
              <a:solidFill>
                <a:schemeClr val="dk1"/>
              </a:solidFill>
              <a:latin typeface="Calibri"/>
              <a:ea typeface="Calibri"/>
              <a:cs typeface="Calibri"/>
              <a:sym typeface="Calibri"/>
            </a:endParaRPr>
          </a:p>
        </p:txBody>
      </p:sp>
      <p:sp>
        <p:nvSpPr>
          <p:cNvPr id="251" name="Google Shape;251;p8"/>
          <p:cNvSpPr txBox="1"/>
          <p:nvPr/>
        </p:nvSpPr>
        <p:spPr>
          <a:xfrm>
            <a:off x="990295" y="3931920"/>
            <a:ext cx="4855464"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Explore California-specific career information, including regional demand and local education options for various careers.</a:t>
            </a:r>
            <a:endParaRPr b="0" i="0" sz="900" u="none" cap="none" strike="noStrike">
              <a:solidFill>
                <a:schemeClr val="dk1"/>
              </a:solidFill>
              <a:latin typeface="Calibri"/>
              <a:ea typeface="Calibri"/>
              <a:cs typeface="Calibri"/>
              <a:sym typeface="Calibri"/>
            </a:endParaRPr>
          </a:p>
        </p:txBody>
      </p:sp>
      <p:pic>
        <p:nvPicPr>
          <p:cNvPr descr="preencoded.png" id="252" name="Google Shape;252;p8"/>
          <p:cNvPicPr preferRelativeResize="0"/>
          <p:nvPr/>
        </p:nvPicPr>
        <p:blipFill rotWithShape="1">
          <a:blip r:embed="rId5">
            <a:alphaModFix/>
          </a:blip>
          <a:srcRect b="0" l="0" r="0" t="0"/>
          <a:stretch/>
        </p:blipFill>
        <p:spPr>
          <a:xfrm>
            <a:off x="538582" y="4817059"/>
            <a:ext cx="190195" cy="190195"/>
          </a:xfrm>
          <a:prstGeom prst="rect">
            <a:avLst/>
          </a:prstGeom>
          <a:noFill/>
          <a:ln>
            <a:noFill/>
          </a:ln>
        </p:spPr>
      </p:pic>
      <p:sp>
        <p:nvSpPr>
          <p:cNvPr id="253" name="Google Shape;253;p8"/>
          <p:cNvSpPr txBox="1"/>
          <p:nvPr/>
        </p:nvSpPr>
        <p:spPr>
          <a:xfrm>
            <a:off x="990295" y="4916729"/>
            <a:ext cx="4636922"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Research job outlook, growth projections, and detailed salary data from official government sources.</a:t>
            </a:r>
            <a:endParaRPr b="0" i="0" sz="900" u="none" cap="none" strike="noStrike">
              <a:solidFill>
                <a:schemeClr val="dk1"/>
              </a:solidFill>
              <a:latin typeface="Calibri"/>
              <a:ea typeface="Calibri"/>
              <a:cs typeface="Calibri"/>
              <a:sym typeface="Calibri"/>
            </a:endParaRPr>
          </a:p>
        </p:txBody>
      </p:sp>
      <p:sp>
        <p:nvSpPr>
          <p:cNvPr id="254" name="Google Shape;254;p8"/>
          <p:cNvSpPr/>
          <p:nvPr/>
        </p:nvSpPr>
        <p:spPr>
          <a:xfrm>
            <a:off x="286207" y="5635447"/>
            <a:ext cx="6105449" cy="847649"/>
          </a:xfrm>
          <a:prstGeom prst="roundRect">
            <a:avLst>
              <a:gd fmla="val 9697" name="adj"/>
            </a:avLst>
          </a:prstGeom>
          <a:solidFill>
            <a:srgbClr val="F1F8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8"/>
          <p:cNvSpPr/>
          <p:nvPr/>
        </p:nvSpPr>
        <p:spPr>
          <a:xfrm>
            <a:off x="286207" y="5635447"/>
            <a:ext cx="38405" cy="847649"/>
          </a:xfrm>
          <a:prstGeom prst="rect">
            <a:avLst/>
          </a:prstGeom>
          <a:solidFill>
            <a:srgbClr val="8BC3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6" name="Google Shape;256;p8"/>
          <p:cNvPicPr preferRelativeResize="0"/>
          <p:nvPr/>
        </p:nvPicPr>
        <p:blipFill rotWithShape="1">
          <a:blip r:embed="rId6">
            <a:alphaModFix/>
          </a:blip>
          <a:srcRect b="-180" l="0" r="0" t="-180"/>
          <a:stretch/>
        </p:blipFill>
        <p:spPr>
          <a:xfrm>
            <a:off x="457200" y="5782666"/>
            <a:ext cx="190195" cy="152705"/>
          </a:xfrm>
          <a:prstGeom prst="rect">
            <a:avLst/>
          </a:prstGeom>
          <a:noFill/>
          <a:ln>
            <a:noFill/>
          </a:ln>
        </p:spPr>
      </p:pic>
      <p:sp>
        <p:nvSpPr>
          <p:cNvPr id="257" name="Google Shape;257;p8"/>
          <p:cNvSpPr txBox="1"/>
          <p:nvPr/>
        </p:nvSpPr>
        <p:spPr>
          <a:xfrm>
            <a:off x="647395" y="5768950"/>
            <a:ext cx="2267712"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58B2F"/>
              </a:buClr>
              <a:buSzPts val="1200"/>
              <a:buFont typeface="Montserrat"/>
              <a:buNone/>
            </a:pPr>
            <a:r>
              <a:rPr b="1" i="0" lang="en-US" sz="1200" u="none" cap="none" strike="noStrike">
                <a:solidFill>
                  <a:srgbClr val="558B2F"/>
                </a:solidFill>
                <a:latin typeface="Montserrat"/>
                <a:ea typeface="Montserrat"/>
                <a:cs typeface="Montserrat"/>
                <a:sym typeface="Montserrat"/>
              </a:rPr>
              <a:t>Canvas Module Connection</a:t>
            </a:r>
            <a:endParaRPr b="0" i="0" sz="1200" u="none" cap="none" strike="noStrike">
              <a:solidFill>
                <a:schemeClr val="dk1"/>
              </a:solidFill>
              <a:latin typeface="Calibri"/>
              <a:ea typeface="Calibri"/>
              <a:cs typeface="Calibri"/>
              <a:sym typeface="Calibri"/>
            </a:endParaRPr>
          </a:p>
        </p:txBody>
      </p:sp>
      <p:sp>
        <p:nvSpPr>
          <p:cNvPr id="258" name="Google Shape;258;p8"/>
          <p:cNvSpPr txBox="1"/>
          <p:nvPr/>
        </p:nvSpPr>
        <p:spPr>
          <a:xfrm>
            <a:off x="457200" y="5997550"/>
            <a:ext cx="5703113" cy="3529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Complete the Career Interest Survey in Module 1, then submit your top career choice with a brief explanation of why it interests you. Connect your choice to your personal strengths and interests.</a:t>
            </a:r>
            <a:endParaRPr b="0" i="0" sz="900" u="none" cap="none" strike="noStrike">
              <a:solidFill>
                <a:schemeClr val="dk1"/>
              </a:solidFill>
              <a:latin typeface="Calibri"/>
              <a:ea typeface="Calibri"/>
              <a:cs typeface="Calibri"/>
              <a:sym typeface="Calibri"/>
            </a:endParaRPr>
          </a:p>
        </p:txBody>
      </p:sp>
      <p:sp>
        <p:nvSpPr>
          <p:cNvPr id="259" name="Google Shape;259;p8"/>
          <p:cNvSpPr/>
          <p:nvPr/>
        </p:nvSpPr>
        <p:spPr>
          <a:xfrm>
            <a:off x="7576718" y="1443838"/>
            <a:ext cx="3619195" cy="2667305"/>
          </a:xfrm>
          <a:prstGeom prst="roundRect">
            <a:avLst>
              <a:gd fmla="val 1837" name="adj"/>
            </a:avLst>
          </a:prstGeom>
          <a:solidFill>
            <a:srgbClr val="FFFFFF"/>
          </a:solidFill>
          <a:ln>
            <a:noFill/>
          </a:ln>
          <a:effectLst>
            <a:outerShdw blurRad="152400" rotWithShape="0" algn="bl" dir="5400000" dist="762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8"/>
          <p:cNvSpPr txBox="1"/>
          <p:nvPr/>
        </p:nvSpPr>
        <p:spPr>
          <a:xfrm>
            <a:off x="8414309" y="1634033"/>
            <a:ext cx="2082089" cy="21031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Career Research Tools</a:t>
            </a:r>
            <a:endParaRPr b="0" i="0" sz="1300" u="none" cap="none" strike="noStrike">
              <a:solidFill>
                <a:schemeClr val="dk1"/>
              </a:solidFill>
              <a:latin typeface="Calibri"/>
              <a:ea typeface="Calibri"/>
              <a:cs typeface="Calibri"/>
              <a:sym typeface="Calibri"/>
            </a:endParaRPr>
          </a:p>
        </p:txBody>
      </p:sp>
      <p:sp>
        <p:nvSpPr>
          <p:cNvPr id="261" name="Google Shape;261;p8"/>
          <p:cNvSpPr/>
          <p:nvPr/>
        </p:nvSpPr>
        <p:spPr>
          <a:xfrm>
            <a:off x="8279892" y="2082089"/>
            <a:ext cx="571500" cy="571500"/>
          </a:xfrm>
          <a:prstGeom prst="ellipse">
            <a:avLst/>
          </a:prstGeom>
          <a:solidFill>
            <a:srgbClr val="F8F9FA"/>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2" name="Google Shape;262;p8"/>
          <p:cNvPicPr preferRelativeResize="0"/>
          <p:nvPr/>
        </p:nvPicPr>
        <p:blipFill rotWithShape="1">
          <a:blip r:embed="rId7">
            <a:alphaModFix/>
          </a:blip>
          <a:srcRect b="0" l="0" r="0" t="0"/>
          <a:stretch/>
        </p:blipFill>
        <p:spPr>
          <a:xfrm>
            <a:off x="8398764" y="2234794"/>
            <a:ext cx="333756" cy="267005"/>
          </a:xfrm>
          <a:prstGeom prst="rect">
            <a:avLst/>
          </a:prstGeom>
          <a:noFill/>
          <a:ln>
            <a:noFill/>
          </a:ln>
        </p:spPr>
      </p:pic>
      <p:sp>
        <p:nvSpPr>
          <p:cNvPr id="263" name="Google Shape;263;p8"/>
          <p:cNvSpPr/>
          <p:nvPr/>
        </p:nvSpPr>
        <p:spPr>
          <a:xfrm>
            <a:off x="9923069" y="2082089"/>
            <a:ext cx="571500" cy="571500"/>
          </a:xfrm>
          <a:prstGeom prst="ellipse">
            <a:avLst/>
          </a:prstGeom>
          <a:solidFill>
            <a:srgbClr val="F8F9FA"/>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8"/>
          <p:cNvSpPr txBox="1"/>
          <p:nvPr/>
        </p:nvSpPr>
        <p:spPr>
          <a:xfrm>
            <a:off x="8382305" y="2748686"/>
            <a:ext cx="464515"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XELLO</a:t>
            </a:r>
            <a:endParaRPr b="0" i="0" sz="900" u="none" cap="none" strike="noStrike">
              <a:solidFill>
                <a:schemeClr val="dk1"/>
              </a:solidFill>
              <a:latin typeface="Calibri"/>
              <a:ea typeface="Calibri"/>
              <a:cs typeface="Calibri"/>
              <a:sym typeface="Calibri"/>
            </a:endParaRPr>
          </a:p>
        </p:txBody>
      </p:sp>
      <p:pic>
        <p:nvPicPr>
          <p:cNvPr descr="preencoded.png" id="265" name="Google Shape;265;p8"/>
          <p:cNvPicPr preferRelativeResize="0"/>
          <p:nvPr/>
        </p:nvPicPr>
        <p:blipFill rotWithShape="1">
          <a:blip r:embed="rId8">
            <a:alphaModFix/>
          </a:blip>
          <a:srcRect b="0" l="0" r="0" t="0"/>
          <a:stretch/>
        </p:blipFill>
        <p:spPr>
          <a:xfrm>
            <a:off x="10108692" y="2234794"/>
            <a:ext cx="200254" cy="267005"/>
          </a:xfrm>
          <a:prstGeom prst="rect">
            <a:avLst/>
          </a:prstGeom>
          <a:noFill/>
          <a:ln>
            <a:noFill/>
          </a:ln>
        </p:spPr>
      </p:pic>
      <p:sp>
        <p:nvSpPr>
          <p:cNvPr id="266" name="Google Shape;266;p8"/>
          <p:cNvSpPr/>
          <p:nvPr/>
        </p:nvSpPr>
        <p:spPr>
          <a:xfrm>
            <a:off x="8279892" y="3158338"/>
            <a:ext cx="571500" cy="571500"/>
          </a:xfrm>
          <a:prstGeom prst="ellipse">
            <a:avLst/>
          </a:prstGeom>
          <a:solidFill>
            <a:srgbClr val="F8F9FA"/>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8"/>
          <p:cNvSpPr txBox="1"/>
          <p:nvPr/>
        </p:nvSpPr>
        <p:spPr>
          <a:xfrm>
            <a:off x="9731045" y="2748686"/>
            <a:ext cx="1055218"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Career One Stop</a:t>
            </a:r>
            <a:endParaRPr b="0" i="0" sz="900" u="none" cap="none" strike="noStrike">
              <a:solidFill>
                <a:schemeClr val="dk1"/>
              </a:solidFill>
              <a:latin typeface="Calibri"/>
              <a:ea typeface="Calibri"/>
              <a:cs typeface="Calibri"/>
              <a:sym typeface="Calibri"/>
            </a:endParaRPr>
          </a:p>
        </p:txBody>
      </p:sp>
      <p:pic>
        <p:nvPicPr>
          <p:cNvPr descr="preencoded.png" id="268" name="Google Shape;268;p8"/>
          <p:cNvPicPr preferRelativeResize="0"/>
          <p:nvPr/>
        </p:nvPicPr>
        <p:blipFill rotWithShape="1">
          <a:blip r:embed="rId9">
            <a:alphaModFix/>
          </a:blip>
          <a:srcRect b="0" l="0" r="0" t="0"/>
          <a:stretch/>
        </p:blipFill>
        <p:spPr>
          <a:xfrm>
            <a:off x="8431682" y="3311042"/>
            <a:ext cx="267005" cy="267005"/>
          </a:xfrm>
          <a:prstGeom prst="rect">
            <a:avLst/>
          </a:prstGeom>
          <a:noFill/>
          <a:ln>
            <a:noFill/>
          </a:ln>
        </p:spPr>
      </p:pic>
      <p:sp>
        <p:nvSpPr>
          <p:cNvPr id="269" name="Google Shape;269;p8"/>
          <p:cNvSpPr/>
          <p:nvPr/>
        </p:nvSpPr>
        <p:spPr>
          <a:xfrm>
            <a:off x="9923069" y="3158338"/>
            <a:ext cx="571500" cy="571500"/>
          </a:xfrm>
          <a:prstGeom prst="ellipse">
            <a:avLst/>
          </a:prstGeom>
          <a:solidFill>
            <a:srgbClr val="F8F9FA"/>
          </a:solidFill>
          <a:ln>
            <a:noFill/>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8"/>
          <p:cNvSpPr txBox="1"/>
          <p:nvPr/>
        </p:nvSpPr>
        <p:spPr>
          <a:xfrm>
            <a:off x="8367674" y="3824935"/>
            <a:ext cx="493776"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O*NET</a:t>
            </a:r>
            <a:endParaRPr b="0" i="0" sz="900" u="none" cap="none" strike="noStrike">
              <a:solidFill>
                <a:schemeClr val="dk1"/>
              </a:solidFill>
              <a:latin typeface="Calibri"/>
              <a:ea typeface="Calibri"/>
              <a:cs typeface="Calibri"/>
              <a:sym typeface="Calibri"/>
            </a:endParaRPr>
          </a:p>
        </p:txBody>
      </p:sp>
      <p:pic>
        <p:nvPicPr>
          <p:cNvPr descr="preencoded.png" id="271" name="Google Shape;271;p8"/>
          <p:cNvPicPr preferRelativeResize="0"/>
          <p:nvPr/>
        </p:nvPicPr>
        <p:blipFill rotWithShape="1">
          <a:blip r:embed="rId10">
            <a:alphaModFix/>
          </a:blip>
          <a:srcRect b="0" l="-1507" r="-1507" t="0"/>
          <a:stretch/>
        </p:blipFill>
        <p:spPr>
          <a:xfrm>
            <a:off x="10122408" y="3311042"/>
            <a:ext cx="171907" cy="267005"/>
          </a:xfrm>
          <a:prstGeom prst="rect">
            <a:avLst/>
          </a:prstGeom>
          <a:noFill/>
          <a:ln>
            <a:noFill/>
          </a:ln>
        </p:spPr>
      </p:pic>
      <p:sp>
        <p:nvSpPr>
          <p:cNvPr id="272" name="Google Shape;272;p8"/>
          <p:cNvSpPr txBox="1"/>
          <p:nvPr/>
        </p:nvSpPr>
        <p:spPr>
          <a:xfrm>
            <a:off x="9892894" y="3824935"/>
            <a:ext cx="731520" cy="17190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Salary.com</a:t>
            </a:r>
            <a:endParaRPr b="0" i="0" sz="900" u="none" cap="none" strike="noStrike">
              <a:solidFill>
                <a:schemeClr val="dk1"/>
              </a:solidFill>
              <a:latin typeface="Calibri"/>
              <a:ea typeface="Calibri"/>
              <a:cs typeface="Calibri"/>
              <a:sym typeface="Calibri"/>
            </a:endParaRPr>
          </a:p>
        </p:txBody>
      </p:sp>
      <p:sp>
        <p:nvSpPr>
          <p:cNvPr id="273" name="Google Shape;273;p8"/>
          <p:cNvSpPr/>
          <p:nvPr/>
        </p:nvSpPr>
        <p:spPr>
          <a:xfrm>
            <a:off x="7576718" y="4348886"/>
            <a:ext cx="3619195" cy="1257300"/>
          </a:xfrm>
          <a:prstGeom prst="roundRect">
            <a:avLst>
              <a:gd fmla="val 5510" name="adj"/>
            </a:avLst>
          </a:prstGeom>
          <a:solidFill>
            <a:srgbClr val="FFF8E1"/>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4" name="Google Shape;274;p8"/>
          <p:cNvPicPr preferRelativeResize="0"/>
          <p:nvPr/>
        </p:nvPicPr>
        <p:blipFill rotWithShape="1">
          <a:blip r:embed="rId11">
            <a:alphaModFix/>
          </a:blip>
          <a:srcRect b="-100" l="0" r="0" t="-100"/>
          <a:stretch/>
        </p:blipFill>
        <p:spPr>
          <a:xfrm>
            <a:off x="7729423" y="4515307"/>
            <a:ext cx="114300" cy="152705"/>
          </a:xfrm>
          <a:prstGeom prst="rect">
            <a:avLst/>
          </a:prstGeom>
          <a:noFill/>
          <a:ln>
            <a:noFill/>
          </a:ln>
        </p:spPr>
      </p:pic>
      <p:sp>
        <p:nvSpPr>
          <p:cNvPr id="275" name="Google Shape;275;p8"/>
          <p:cNvSpPr txBox="1"/>
          <p:nvPr/>
        </p:nvSpPr>
        <p:spPr>
          <a:xfrm>
            <a:off x="7843723" y="4501591"/>
            <a:ext cx="667512"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57C00"/>
              </a:buClr>
              <a:buSzPts val="1200"/>
              <a:buFont typeface="Montserrat"/>
              <a:buNone/>
            </a:pPr>
            <a:r>
              <a:rPr b="1" i="0" lang="en-US" sz="1200" u="none" cap="none" strike="noStrike">
                <a:solidFill>
                  <a:srgbClr val="F57C00"/>
                </a:solidFill>
                <a:latin typeface="Montserrat"/>
                <a:ea typeface="Montserrat"/>
                <a:cs typeface="Montserrat"/>
                <a:sym typeface="Montserrat"/>
              </a:rPr>
              <a:t>Pro Tip</a:t>
            </a:r>
            <a:endParaRPr b="0" i="0" sz="1200" u="none" cap="none" strike="noStrike">
              <a:solidFill>
                <a:schemeClr val="dk1"/>
              </a:solidFill>
              <a:latin typeface="Calibri"/>
              <a:ea typeface="Calibri"/>
              <a:cs typeface="Calibri"/>
              <a:sym typeface="Calibri"/>
            </a:endParaRPr>
          </a:p>
        </p:txBody>
      </p:sp>
      <p:sp>
        <p:nvSpPr>
          <p:cNvPr id="276" name="Google Shape;276;p8"/>
          <p:cNvSpPr txBox="1"/>
          <p:nvPr/>
        </p:nvSpPr>
        <p:spPr>
          <a:xfrm>
            <a:off x="7729423" y="4758538"/>
            <a:ext cx="3407969" cy="69585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900"/>
              <a:buFont typeface="Open Sans"/>
              <a:buNone/>
            </a:pPr>
            <a:r>
              <a:rPr b="0" i="0" lang="en-US" sz="900" u="none" cap="none" strike="noStrike">
                <a:solidFill>
                  <a:srgbClr val="5D6D7E"/>
                </a:solidFill>
                <a:latin typeface="Open Sans"/>
                <a:ea typeface="Open Sans"/>
                <a:cs typeface="Open Sans"/>
                <a:sym typeface="Open Sans"/>
              </a:rPr>
              <a:t>Explore multiple careers before making your final choice. Select a career that genuinely excites you rather than one that simply seems practical. Your enthusiasm will show in your final project!</a:t>
            </a:r>
            <a:endParaRPr b="0" i="0" sz="900" u="none" cap="none" strike="noStrike">
              <a:solidFill>
                <a:schemeClr val="dk1"/>
              </a:solidFill>
              <a:latin typeface="Calibri"/>
              <a:ea typeface="Calibri"/>
              <a:cs typeface="Calibri"/>
              <a:sym typeface="Calibri"/>
            </a:endParaRPr>
          </a:p>
        </p:txBody>
      </p:sp>
      <p:sp>
        <p:nvSpPr>
          <p:cNvPr id="277" name="Google Shape;277;p8"/>
          <p:cNvSpPr txBox="1"/>
          <p:nvPr/>
        </p:nvSpPr>
        <p:spPr>
          <a:xfrm>
            <a:off x="5929884" y="6486754"/>
            <a:ext cx="6177686"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000"/>
              <a:buFont typeface="Open Sans"/>
              <a:buNone/>
            </a:pPr>
            <a:r>
              <a:rPr b="0" i="0" lang="en-US" sz="1000" u="none" cap="none" strike="noStrike">
                <a:solidFill>
                  <a:srgbClr val="7F8C8D"/>
                </a:solidFill>
                <a:latin typeface="Open Sans"/>
                <a:ea typeface="Open Sans"/>
                <a:cs typeface="Open Sans"/>
                <a:sym typeface="Open Sans"/>
              </a:rPr>
              <a:t>TEKS Section 127.2 (1)(C) - Identify various career opportunities within one or more career clusters</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9"/>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9"/>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9"/>
          <p:cNvSpPr/>
          <p:nvPr/>
        </p:nvSpPr>
        <p:spPr>
          <a:xfrm>
            <a:off x="0" y="0"/>
            <a:ext cx="12191695" cy="114300"/>
          </a:xfrm>
          <a:prstGeom prst="rect">
            <a:avLst/>
          </a:prstGeom>
          <a:solidFill>
            <a:srgbClr val="3498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9"/>
          <p:cNvSpPr txBox="1"/>
          <p:nvPr/>
        </p:nvSpPr>
        <p:spPr>
          <a:xfrm>
            <a:off x="5315407" y="1295705"/>
            <a:ext cx="4972507" cy="1295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4200"/>
              <a:buFont typeface="Montserrat"/>
              <a:buNone/>
            </a:pPr>
            <a:r>
              <a:rPr b="1" i="0" lang="en-US" sz="4200" u="none" cap="none" strike="noStrike">
                <a:solidFill>
                  <a:srgbClr val="2C3E50"/>
                </a:solidFill>
                <a:latin typeface="Montserrat"/>
                <a:ea typeface="Montserrat"/>
                <a:cs typeface="Montserrat"/>
                <a:sym typeface="Montserrat"/>
              </a:rPr>
              <a:t>Career Research Planning</a:t>
            </a:r>
            <a:endParaRPr b="0" i="0" sz="4200" u="none" cap="none" strike="noStrike">
              <a:solidFill>
                <a:schemeClr val="dk1"/>
              </a:solidFill>
              <a:latin typeface="Calibri"/>
              <a:ea typeface="Calibri"/>
              <a:cs typeface="Calibri"/>
              <a:sym typeface="Calibri"/>
            </a:endParaRPr>
          </a:p>
        </p:txBody>
      </p:sp>
      <p:sp>
        <p:nvSpPr>
          <p:cNvPr id="287" name="Google Shape;287;p9"/>
          <p:cNvSpPr txBox="1"/>
          <p:nvPr/>
        </p:nvSpPr>
        <p:spPr>
          <a:xfrm>
            <a:off x="5315407" y="2895905"/>
            <a:ext cx="6249010" cy="7626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2100"/>
              <a:buFont typeface="Open Sans"/>
              <a:buNone/>
            </a:pPr>
            <a:r>
              <a:rPr b="0" i="0" lang="en-US" sz="2100" u="none" cap="none" strike="noStrike">
                <a:solidFill>
                  <a:srgbClr val="5D6D7E"/>
                </a:solidFill>
                <a:latin typeface="Open Sans"/>
                <a:ea typeface="Open Sans"/>
                <a:cs typeface="Open Sans"/>
                <a:sym typeface="Open Sans"/>
              </a:rPr>
              <a:t>Let's dig deeper into your career's requirements, skills, outlook, and benefits.</a:t>
            </a:r>
            <a:endParaRPr b="0" i="0" sz="2100" u="none" cap="none" strike="noStrike">
              <a:solidFill>
                <a:schemeClr val="dk1"/>
              </a:solidFill>
              <a:latin typeface="Calibri"/>
              <a:ea typeface="Calibri"/>
              <a:cs typeface="Calibri"/>
              <a:sym typeface="Calibri"/>
            </a:endParaRPr>
          </a:p>
        </p:txBody>
      </p:sp>
      <p:sp>
        <p:nvSpPr>
          <p:cNvPr id="288" name="Google Shape;288;p9"/>
          <p:cNvSpPr/>
          <p:nvPr/>
        </p:nvSpPr>
        <p:spPr>
          <a:xfrm>
            <a:off x="5315407" y="4153205"/>
            <a:ext cx="2980944" cy="514807"/>
          </a:xfrm>
          <a:prstGeom prst="roundRect">
            <a:avLst>
              <a:gd fmla="val 32893"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9" name="Google Shape;289;p9"/>
          <p:cNvPicPr preferRelativeResize="0"/>
          <p:nvPr/>
        </p:nvPicPr>
        <p:blipFill rotWithShape="1">
          <a:blip r:embed="rId3">
            <a:alphaModFix/>
          </a:blip>
          <a:srcRect b="0" l="0" r="0" t="0"/>
          <a:stretch/>
        </p:blipFill>
        <p:spPr>
          <a:xfrm>
            <a:off x="5458054" y="4295851"/>
            <a:ext cx="228600" cy="228600"/>
          </a:xfrm>
          <a:prstGeom prst="rect">
            <a:avLst/>
          </a:prstGeom>
          <a:noFill/>
          <a:ln>
            <a:noFill/>
          </a:ln>
        </p:spPr>
      </p:pic>
      <p:sp>
        <p:nvSpPr>
          <p:cNvPr id="290" name="Google Shape;290;p9"/>
          <p:cNvSpPr/>
          <p:nvPr/>
        </p:nvSpPr>
        <p:spPr>
          <a:xfrm>
            <a:off x="8486546" y="4153205"/>
            <a:ext cx="2980944" cy="514807"/>
          </a:xfrm>
          <a:prstGeom prst="roundRect">
            <a:avLst>
              <a:gd fmla="val 32893"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9"/>
          <p:cNvSpPr/>
          <p:nvPr/>
        </p:nvSpPr>
        <p:spPr>
          <a:xfrm>
            <a:off x="5315407" y="4858207"/>
            <a:ext cx="2980944" cy="705002"/>
          </a:xfrm>
          <a:prstGeom prst="roundRect">
            <a:avLst>
              <a:gd fmla="val 1752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9"/>
          <p:cNvSpPr/>
          <p:nvPr/>
        </p:nvSpPr>
        <p:spPr>
          <a:xfrm>
            <a:off x="8486546" y="4858207"/>
            <a:ext cx="2980944" cy="705002"/>
          </a:xfrm>
          <a:prstGeom prst="roundRect">
            <a:avLst>
              <a:gd fmla="val 1752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9"/>
          <p:cNvSpPr txBox="1"/>
          <p:nvPr/>
        </p:nvSpPr>
        <p:spPr>
          <a:xfrm>
            <a:off x="5829300" y="4304995"/>
            <a:ext cx="2382012"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Organize your research findings</a:t>
            </a:r>
            <a:endParaRPr b="0" i="0" sz="1200" u="none" cap="none" strike="noStrike">
              <a:solidFill>
                <a:schemeClr val="dk1"/>
              </a:solidFill>
              <a:latin typeface="Calibri"/>
              <a:ea typeface="Calibri"/>
              <a:cs typeface="Calibri"/>
              <a:sym typeface="Calibri"/>
            </a:endParaRPr>
          </a:p>
        </p:txBody>
      </p:sp>
      <p:pic>
        <p:nvPicPr>
          <p:cNvPr descr="preencoded.png" id="294" name="Google Shape;294;p9"/>
          <p:cNvPicPr preferRelativeResize="0"/>
          <p:nvPr/>
        </p:nvPicPr>
        <p:blipFill rotWithShape="1">
          <a:blip r:embed="rId4">
            <a:alphaModFix/>
          </a:blip>
          <a:srcRect b="0" l="-133" r="-133" t="0"/>
          <a:stretch/>
        </p:blipFill>
        <p:spPr>
          <a:xfrm>
            <a:off x="8629193" y="4295851"/>
            <a:ext cx="171907" cy="228600"/>
          </a:xfrm>
          <a:prstGeom prst="rect">
            <a:avLst/>
          </a:prstGeom>
          <a:noFill/>
          <a:ln>
            <a:noFill/>
          </a:ln>
        </p:spPr>
      </p:pic>
      <p:sp>
        <p:nvSpPr>
          <p:cNvPr id="295" name="Google Shape;295;p9"/>
          <p:cNvSpPr txBox="1"/>
          <p:nvPr/>
        </p:nvSpPr>
        <p:spPr>
          <a:xfrm>
            <a:off x="8943746" y="4304995"/>
            <a:ext cx="2315261"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Complete planning worksheets</a:t>
            </a:r>
            <a:endParaRPr b="0" i="0" sz="1200" u="none" cap="none" strike="noStrike">
              <a:solidFill>
                <a:schemeClr val="dk1"/>
              </a:solidFill>
              <a:latin typeface="Calibri"/>
              <a:ea typeface="Calibri"/>
              <a:cs typeface="Calibri"/>
              <a:sym typeface="Calibri"/>
            </a:endParaRPr>
          </a:p>
        </p:txBody>
      </p:sp>
      <p:pic>
        <p:nvPicPr>
          <p:cNvPr descr="preencoded.png" id="296" name="Google Shape;296;p9"/>
          <p:cNvPicPr preferRelativeResize="0"/>
          <p:nvPr/>
        </p:nvPicPr>
        <p:blipFill rotWithShape="1">
          <a:blip r:embed="rId5">
            <a:alphaModFix/>
          </a:blip>
          <a:srcRect b="-44" l="0" r="0" t="-44"/>
          <a:stretch/>
        </p:blipFill>
        <p:spPr>
          <a:xfrm>
            <a:off x="5458054" y="5095951"/>
            <a:ext cx="256946" cy="228600"/>
          </a:xfrm>
          <a:prstGeom prst="rect">
            <a:avLst/>
          </a:prstGeom>
          <a:noFill/>
          <a:ln>
            <a:noFill/>
          </a:ln>
        </p:spPr>
      </p:pic>
      <p:sp>
        <p:nvSpPr>
          <p:cNvPr id="297" name="Google Shape;297;p9"/>
          <p:cNvSpPr txBox="1"/>
          <p:nvPr/>
        </p:nvSpPr>
        <p:spPr>
          <a:xfrm>
            <a:off x="5857646" y="5105095"/>
            <a:ext cx="1828800"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Analyze job market data</a:t>
            </a:r>
            <a:endParaRPr b="0" i="0" sz="1200" u="none" cap="none" strike="noStrike">
              <a:solidFill>
                <a:schemeClr val="dk1"/>
              </a:solidFill>
              <a:latin typeface="Calibri"/>
              <a:ea typeface="Calibri"/>
              <a:cs typeface="Calibri"/>
              <a:sym typeface="Calibri"/>
            </a:endParaRPr>
          </a:p>
        </p:txBody>
      </p:sp>
      <p:pic>
        <p:nvPicPr>
          <p:cNvPr descr="preencoded.png" id="298" name="Google Shape;298;p9"/>
          <p:cNvPicPr preferRelativeResize="0"/>
          <p:nvPr/>
        </p:nvPicPr>
        <p:blipFill rotWithShape="1">
          <a:blip r:embed="rId6">
            <a:alphaModFix/>
          </a:blip>
          <a:srcRect b="0" l="-133" r="-133" t="0"/>
          <a:stretch/>
        </p:blipFill>
        <p:spPr>
          <a:xfrm>
            <a:off x="8629193" y="5095951"/>
            <a:ext cx="171907" cy="228600"/>
          </a:xfrm>
          <a:prstGeom prst="rect">
            <a:avLst/>
          </a:prstGeom>
          <a:noFill/>
          <a:ln>
            <a:noFill/>
          </a:ln>
        </p:spPr>
      </p:pic>
      <p:sp>
        <p:nvSpPr>
          <p:cNvPr id="299" name="Google Shape;299;p9"/>
          <p:cNvSpPr txBox="1"/>
          <p:nvPr/>
        </p:nvSpPr>
        <p:spPr>
          <a:xfrm>
            <a:off x="8943746" y="5000854"/>
            <a:ext cx="2076602"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200"/>
              <a:buFont typeface="Open Sans"/>
              <a:buNone/>
            </a:pPr>
            <a:r>
              <a:rPr b="0" i="0" lang="en-US" sz="1200" u="none" cap="none" strike="noStrike">
                <a:solidFill>
                  <a:srgbClr val="2C3E50"/>
                </a:solidFill>
                <a:latin typeface="Open Sans"/>
                <a:ea typeface="Open Sans"/>
                <a:cs typeface="Open Sans"/>
                <a:sym typeface="Open Sans"/>
              </a:rPr>
              <a:t>Identify career benefits and challenges</a:t>
            </a:r>
            <a:endParaRPr b="0" i="0" sz="1200" u="none" cap="none" strike="noStrike">
              <a:solidFill>
                <a:schemeClr val="dk1"/>
              </a:solidFill>
              <a:latin typeface="Calibri"/>
              <a:ea typeface="Calibri"/>
              <a:cs typeface="Calibri"/>
              <a:sym typeface="Calibri"/>
            </a:endParaRPr>
          </a:p>
        </p:txBody>
      </p:sp>
      <p:sp>
        <p:nvSpPr>
          <p:cNvPr id="300" name="Google Shape;300;p9"/>
          <p:cNvSpPr txBox="1"/>
          <p:nvPr/>
        </p:nvSpPr>
        <p:spPr>
          <a:xfrm>
            <a:off x="9479585" y="6409944"/>
            <a:ext cx="116768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000"/>
              <a:buFont typeface="Open Sans"/>
              <a:buNone/>
            </a:pPr>
            <a:r>
              <a:rPr b="0" i="0" lang="en-US" sz="1000" u="none" cap="none" strike="noStrike">
                <a:solidFill>
                  <a:srgbClr val="7F8C8D"/>
                </a:solidFill>
                <a:latin typeface="Open Sans"/>
                <a:ea typeface="Open Sans"/>
                <a:cs typeface="Open Sans"/>
                <a:sym typeface="Open Sans"/>
              </a:rPr>
              <a:t>Canvas Module 2</a:t>
            </a:r>
            <a:endParaRPr b="0" i="0" sz="1000" u="none" cap="none" strike="noStrike">
              <a:solidFill>
                <a:schemeClr val="dk1"/>
              </a:solidFill>
              <a:latin typeface="Calibri"/>
              <a:ea typeface="Calibri"/>
              <a:cs typeface="Calibri"/>
              <a:sym typeface="Calibri"/>
            </a:endParaRPr>
          </a:p>
        </p:txBody>
      </p:sp>
      <p:sp>
        <p:nvSpPr>
          <p:cNvPr id="301" name="Google Shape;301;p9"/>
          <p:cNvSpPr/>
          <p:nvPr/>
        </p:nvSpPr>
        <p:spPr>
          <a:xfrm>
            <a:off x="10637215" y="6334049"/>
            <a:ext cx="1371600" cy="333756"/>
          </a:xfrm>
          <a:prstGeom prst="roundRect">
            <a:avLst>
              <a:gd fmla="val 156556" name="adj"/>
            </a:avLst>
          </a:prstGeom>
          <a:solidFill>
            <a:srgbClr val="3498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2" name="Google Shape;302;p9"/>
          <p:cNvPicPr preferRelativeResize="0"/>
          <p:nvPr/>
        </p:nvPicPr>
        <p:blipFill rotWithShape="1">
          <a:blip r:embed="rId7">
            <a:alphaModFix/>
          </a:blip>
          <a:srcRect b="-1100" l="0" r="0" t="-1100"/>
          <a:stretch/>
        </p:blipFill>
        <p:spPr>
          <a:xfrm>
            <a:off x="10779862" y="6436462"/>
            <a:ext cx="114300" cy="133502"/>
          </a:xfrm>
          <a:prstGeom prst="rect">
            <a:avLst/>
          </a:prstGeom>
          <a:noFill/>
          <a:ln>
            <a:noFill/>
          </a:ln>
        </p:spPr>
      </p:pic>
      <p:sp>
        <p:nvSpPr>
          <p:cNvPr id="303" name="Google Shape;303;p9"/>
          <p:cNvSpPr txBox="1"/>
          <p:nvPr/>
        </p:nvSpPr>
        <p:spPr>
          <a:xfrm>
            <a:off x="10894162" y="6409944"/>
            <a:ext cx="1071677"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000"/>
              <a:buFont typeface="Open Sans"/>
              <a:buNone/>
            </a:pPr>
            <a:r>
              <a:rPr b="1" i="0" lang="en-US" sz="1000" u="none" cap="none" strike="noStrike">
                <a:solidFill>
                  <a:srgbClr val="FFFFFF"/>
                </a:solidFill>
                <a:latin typeface="Open Sans"/>
                <a:ea typeface="Open Sans"/>
                <a:cs typeface="Open Sans"/>
                <a:sym typeface="Open Sans"/>
              </a:rPr>
              <a:t>Research Tools</a:t>
            </a:r>
            <a:endParaRPr b="0" i="0" sz="1000" u="none" cap="none" strike="noStrike">
              <a:solidFill>
                <a:schemeClr val="dk1"/>
              </a:solidFill>
              <a:latin typeface="Calibri"/>
              <a:ea typeface="Calibri"/>
              <a:cs typeface="Calibri"/>
              <a:sym typeface="Calibri"/>
            </a:endParaRPr>
          </a:p>
        </p:txBody>
      </p:sp>
      <p:sp>
        <p:nvSpPr>
          <p:cNvPr id="304" name="Google Shape;304;p9"/>
          <p:cNvSpPr/>
          <p:nvPr/>
        </p:nvSpPr>
        <p:spPr>
          <a:xfrm>
            <a:off x="-1904695" y="-1904695"/>
            <a:ext cx="4762195" cy="4762195"/>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9"/>
          <p:cNvSpPr/>
          <p:nvPr/>
        </p:nvSpPr>
        <p:spPr>
          <a:xfrm>
            <a:off x="9810598" y="4476902"/>
            <a:ext cx="3810305" cy="3810305"/>
          </a:xfrm>
          <a:prstGeom prst="ellipse">
            <a:avLst/>
          </a:prstGeom>
          <a:solidFill>
            <a:srgbClr val="F39C12">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9"/>
          <p:cNvSpPr/>
          <p:nvPr/>
        </p:nvSpPr>
        <p:spPr>
          <a:xfrm>
            <a:off x="1181405" y="2000707"/>
            <a:ext cx="2857500" cy="2857500"/>
          </a:xfrm>
          <a:prstGeom prst="ellipse">
            <a:avLst/>
          </a:prstGeom>
          <a:solidFill>
            <a:srgbClr val="F8F9FA"/>
          </a:solidFill>
          <a:ln cap="flat" cmpd="sng" w="254000">
            <a:solidFill>
              <a:srgbClr val="3498DB">
                <a:alpha val="20000"/>
              </a:srgbClr>
            </a:solidFill>
            <a:prstDash val="solid"/>
            <a:round/>
            <a:headEnd len="sm" w="sm" type="none"/>
            <a:tailEnd len="sm" w="sm" type="none"/>
          </a:ln>
          <a:effectLst>
            <a:outerShdw blurRad="292100" rotWithShape="0" algn="bl" dir="5400000" dist="1016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9"/>
          <p:cNvSpPr txBox="1"/>
          <p:nvPr/>
        </p:nvSpPr>
        <p:spPr>
          <a:xfrm>
            <a:off x="2104034" y="2381098"/>
            <a:ext cx="2305202" cy="20866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3500"/>
              <a:buFont typeface="Montserrat"/>
              <a:buNone/>
            </a:pPr>
            <a:r>
              <a:rPr b="1" i="0" lang="en-US" sz="13500" u="none" cap="none" strike="noStrike">
                <a:solidFill>
                  <a:srgbClr val="3498DB"/>
                </a:solidFill>
                <a:latin typeface="Montserrat"/>
                <a:ea typeface="Montserrat"/>
                <a:cs typeface="Montserrat"/>
                <a:sym typeface="Montserrat"/>
              </a:rPr>
              <a:t>2</a:t>
            </a:r>
            <a:endParaRPr b="0" i="0" sz="135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0"/>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0"/>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0"/>
          <p:cNvSpPr/>
          <p:nvPr/>
        </p:nvSpPr>
        <p:spPr>
          <a:xfrm>
            <a:off x="0" y="0"/>
            <a:ext cx="12191695" cy="114300"/>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0"/>
          <p:cNvSpPr/>
          <p:nvPr/>
        </p:nvSpPr>
        <p:spPr>
          <a:xfrm>
            <a:off x="9334195" y="-952805"/>
            <a:ext cx="3810305" cy="3810305"/>
          </a:xfrm>
          <a:prstGeom prst="ellipse">
            <a:avLst/>
          </a:prstGeom>
          <a:solidFill>
            <a:srgbClr val="E74C3C">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0"/>
          <p:cNvSpPr/>
          <p:nvPr/>
        </p:nvSpPr>
        <p:spPr>
          <a:xfrm>
            <a:off x="-476402" y="4953305"/>
            <a:ext cx="2381098" cy="2381098"/>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8" name="Google Shape;318;p10"/>
          <p:cNvPicPr preferRelativeResize="0"/>
          <p:nvPr/>
        </p:nvPicPr>
        <p:blipFill rotWithShape="1">
          <a:blip r:embed="rId3">
            <a:alphaModFix/>
          </a:blip>
          <a:srcRect b="0" l="-27" r="-27" t="0"/>
          <a:stretch/>
        </p:blipFill>
        <p:spPr>
          <a:xfrm>
            <a:off x="974750" y="403250"/>
            <a:ext cx="428854" cy="342900"/>
          </a:xfrm>
          <a:prstGeom prst="rect">
            <a:avLst/>
          </a:prstGeom>
          <a:noFill/>
          <a:ln>
            <a:noFill/>
          </a:ln>
        </p:spPr>
      </p:pic>
      <p:sp>
        <p:nvSpPr>
          <p:cNvPr id="319" name="Google Shape;319;p10"/>
          <p:cNvSpPr txBox="1"/>
          <p:nvPr/>
        </p:nvSpPr>
        <p:spPr>
          <a:xfrm>
            <a:off x="1546250" y="317297"/>
            <a:ext cx="9992563" cy="514807"/>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3300"/>
              <a:buFont typeface="Montserrat"/>
              <a:buNone/>
            </a:pPr>
            <a:r>
              <a:rPr b="1" i="0" lang="en-US" sz="3300" u="none" cap="none" strike="noStrike">
                <a:solidFill>
                  <a:srgbClr val="2C3E50"/>
                </a:solidFill>
                <a:latin typeface="Montserrat"/>
                <a:ea typeface="Montserrat"/>
                <a:cs typeface="Montserrat"/>
                <a:sym typeface="Montserrat"/>
              </a:rPr>
              <a:t>Bell Ringer: 'Would You Rather?' – Job Perks</a:t>
            </a:r>
            <a:endParaRPr b="0" i="0" sz="3300" u="none" cap="none" strike="noStrike">
              <a:solidFill>
                <a:schemeClr val="dk1"/>
              </a:solidFill>
              <a:latin typeface="Calibri"/>
              <a:ea typeface="Calibri"/>
              <a:cs typeface="Calibri"/>
              <a:sym typeface="Calibri"/>
            </a:endParaRPr>
          </a:p>
        </p:txBody>
      </p:sp>
      <p:sp>
        <p:nvSpPr>
          <p:cNvPr id="320" name="Google Shape;320;p10"/>
          <p:cNvSpPr/>
          <p:nvPr/>
        </p:nvSpPr>
        <p:spPr>
          <a:xfrm>
            <a:off x="5524805" y="1212494"/>
            <a:ext cx="1143000" cy="495605"/>
          </a:xfrm>
          <a:prstGeom prst="ellipse">
            <a:avLst/>
          </a:prstGeom>
          <a:solidFill>
            <a:srgbClr val="FFFFFF"/>
          </a:solidFill>
          <a:ln cap="flat" cmpd="sng" w="50800">
            <a:solidFill>
              <a:srgbClr val="E74C3C"/>
            </a:solidFill>
            <a:prstDash val="solid"/>
            <a:round/>
            <a:headEnd len="sm" w="sm" type="none"/>
            <a:tailEnd len="sm" w="sm" type="none"/>
          </a:ln>
          <a:effectLst>
            <a:outerShdw blurRad="76200" rotWithShape="0" algn="bl" dir="5400000" dist="381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0"/>
          <p:cNvSpPr txBox="1"/>
          <p:nvPr/>
        </p:nvSpPr>
        <p:spPr>
          <a:xfrm>
            <a:off x="5716829" y="1250899"/>
            <a:ext cx="1019556" cy="4197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2700"/>
              <a:buFont typeface="Montserrat"/>
              <a:buNone/>
            </a:pPr>
            <a:r>
              <a:rPr b="1" i="0" lang="en-US" sz="2700" u="none" cap="none" strike="noStrike">
                <a:solidFill>
                  <a:srgbClr val="E74C3C"/>
                </a:solidFill>
                <a:latin typeface="Montserrat"/>
                <a:ea typeface="Montserrat"/>
                <a:cs typeface="Montserrat"/>
                <a:sym typeface="Montserrat"/>
              </a:rPr>
              <a:t>3:00</a:t>
            </a:r>
            <a:endParaRPr b="0" i="0" sz="2700" u="none" cap="none" strike="noStrike">
              <a:solidFill>
                <a:schemeClr val="dk1"/>
              </a:solidFill>
              <a:latin typeface="Calibri"/>
              <a:ea typeface="Calibri"/>
              <a:cs typeface="Calibri"/>
              <a:sym typeface="Calibri"/>
            </a:endParaRPr>
          </a:p>
        </p:txBody>
      </p:sp>
      <p:sp>
        <p:nvSpPr>
          <p:cNvPr id="322" name="Google Shape;322;p10"/>
          <p:cNvSpPr/>
          <p:nvPr/>
        </p:nvSpPr>
        <p:spPr>
          <a:xfrm>
            <a:off x="2286000" y="1993392"/>
            <a:ext cx="7619695" cy="4172407"/>
          </a:xfrm>
          <a:prstGeom prst="roundRect">
            <a:avLst>
              <a:gd fmla="val 751" name="adj"/>
            </a:avLst>
          </a:prstGeom>
          <a:solidFill>
            <a:srgbClr val="FFFFFF"/>
          </a:solidFill>
          <a:ln>
            <a:noFill/>
          </a:ln>
          <a:effectLst>
            <a:outerShdw blurRad="152400" rotWithShape="0" algn="bl" dir="5400000" dist="76200">
              <a:srgbClr val="000000">
                <a:alpha val="7843"/>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0"/>
          <p:cNvSpPr txBox="1"/>
          <p:nvPr/>
        </p:nvSpPr>
        <p:spPr>
          <a:xfrm>
            <a:off x="2830068" y="2298802"/>
            <a:ext cx="6762902" cy="12289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2400"/>
              <a:buFont typeface="Montserrat"/>
              <a:buNone/>
            </a:pPr>
            <a:r>
              <a:rPr b="1" i="0" lang="en-US" sz="2400" u="none" cap="none" strike="noStrike">
                <a:solidFill>
                  <a:srgbClr val="2C3E50"/>
                </a:solidFill>
                <a:latin typeface="Montserrat"/>
                <a:ea typeface="Montserrat"/>
                <a:cs typeface="Montserrat"/>
                <a:sym typeface="Montserrat"/>
              </a:rPr>
              <a:t>Would you rather have a high salary but limited work-life balance or a lower salary but better work-life balance?</a:t>
            </a:r>
            <a:endParaRPr b="0" i="0" sz="2400" u="none" cap="none" strike="noStrike">
              <a:solidFill>
                <a:schemeClr val="dk1"/>
              </a:solidFill>
              <a:latin typeface="Calibri"/>
              <a:ea typeface="Calibri"/>
              <a:cs typeface="Calibri"/>
              <a:sym typeface="Calibri"/>
            </a:endParaRPr>
          </a:p>
        </p:txBody>
      </p:sp>
      <p:sp>
        <p:nvSpPr>
          <p:cNvPr id="324" name="Google Shape;324;p10"/>
          <p:cNvSpPr txBox="1"/>
          <p:nvPr/>
        </p:nvSpPr>
        <p:spPr>
          <a:xfrm>
            <a:off x="2843784" y="3816706"/>
            <a:ext cx="6648602" cy="56235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D6D7E"/>
              </a:buClr>
              <a:buSzPts val="1500"/>
              <a:buFont typeface="Open Sans"/>
              <a:buNone/>
            </a:pPr>
            <a:r>
              <a:rPr b="0" i="0" lang="en-US" sz="1500" u="none" cap="none" strike="noStrike">
                <a:solidFill>
                  <a:srgbClr val="5D6D7E"/>
                </a:solidFill>
                <a:latin typeface="Open Sans"/>
                <a:ea typeface="Open Sans"/>
                <a:cs typeface="Open Sans"/>
                <a:sym typeface="Open Sans"/>
              </a:rPr>
              <a:t>Think about your priorities and values. Discuss your choice with a partner and explain your reasoning.</a:t>
            </a:r>
            <a:endParaRPr b="0" i="0" sz="1500" u="none" cap="none" strike="noStrike">
              <a:solidFill>
                <a:schemeClr val="dk1"/>
              </a:solidFill>
              <a:latin typeface="Calibri"/>
              <a:ea typeface="Calibri"/>
              <a:cs typeface="Calibri"/>
              <a:sym typeface="Calibri"/>
            </a:endParaRPr>
          </a:p>
        </p:txBody>
      </p:sp>
      <p:sp>
        <p:nvSpPr>
          <p:cNvPr id="325" name="Google Shape;325;p10"/>
          <p:cNvSpPr/>
          <p:nvPr/>
        </p:nvSpPr>
        <p:spPr>
          <a:xfrm>
            <a:off x="2762402" y="4597603"/>
            <a:ext cx="2095805" cy="1276502"/>
          </a:xfrm>
          <a:prstGeom prst="roundRect">
            <a:avLst>
              <a:gd fmla="val 4277"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0"/>
          <p:cNvSpPr/>
          <p:nvPr/>
        </p:nvSpPr>
        <p:spPr>
          <a:xfrm>
            <a:off x="2762402" y="4597603"/>
            <a:ext cx="38405" cy="1276502"/>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0"/>
          <p:cNvSpPr/>
          <p:nvPr/>
        </p:nvSpPr>
        <p:spPr>
          <a:xfrm>
            <a:off x="5048402" y="4597603"/>
            <a:ext cx="2095805" cy="1276502"/>
          </a:xfrm>
          <a:prstGeom prst="roundRect">
            <a:avLst>
              <a:gd fmla="val 4277"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0"/>
          <p:cNvSpPr/>
          <p:nvPr/>
        </p:nvSpPr>
        <p:spPr>
          <a:xfrm>
            <a:off x="5048402" y="4597603"/>
            <a:ext cx="38405" cy="1276502"/>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0"/>
          <p:cNvSpPr/>
          <p:nvPr/>
        </p:nvSpPr>
        <p:spPr>
          <a:xfrm>
            <a:off x="7334402" y="4597603"/>
            <a:ext cx="2095805" cy="1276502"/>
          </a:xfrm>
          <a:prstGeom prst="roundRect">
            <a:avLst>
              <a:gd fmla="val 4277"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0"/>
          <p:cNvSpPr/>
          <p:nvPr/>
        </p:nvSpPr>
        <p:spPr>
          <a:xfrm>
            <a:off x="7334402" y="4597603"/>
            <a:ext cx="38405" cy="1276502"/>
          </a:xfrm>
          <a:prstGeom prst="rect">
            <a:avLst/>
          </a:prstGeom>
          <a:solidFill>
            <a:srgbClr val="E74C3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0"/>
          <p:cNvSpPr txBox="1"/>
          <p:nvPr/>
        </p:nvSpPr>
        <p:spPr>
          <a:xfrm>
            <a:off x="2943454" y="4740250"/>
            <a:ext cx="771754"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1200"/>
              <a:buFont typeface="Open Sans"/>
              <a:buNone/>
            </a:pPr>
            <a:r>
              <a:rPr b="1" i="0" lang="en-US" sz="1200" u="none" cap="none" strike="noStrike">
                <a:solidFill>
                  <a:srgbClr val="E74C3C"/>
                </a:solidFill>
                <a:latin typeface="Open Sans"/>
                <a:ea typeface="Open Sans"/>
                <a:cs typeface="Open Sans"/>
                <a:sym typeface="Open Sans"/>
              </a:rPr>
              <a:t>Option A</a:t>
            </a:r>
            <a:endParaRPr b="0" i="0" sz="1200" u="none" cap="none" strike="noStrike">
              <a:solidFill>
                <a:schemeClr val="dk1"/>
              </a:solidFill>
              <a:latin typeface="Calibri"/>
              <a:ea typeface="Calibri"/>
              <a:cs typeface="Calibri"/>
              <a:sym typeface="Calibri"/>
            </a:endParaRPr>
          </a:p>
        </p:txBody>
      </p:sp>
      <p:sp>
        <p:nvSpPr>
          <p:cNvPr id="332" name="Google Shape;332;p10"/>
          <p:cNvSpPr txBox="1"/>
          <p:nvPr/>
        </p:nvSpPr>
        <p:spPr>
          <a:xfrm>
            <a:off x="5229454" y="4740250"/>
            <a:ext cx="762610"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1200"/>
              <a:buFont typeface="Open Sans"/>
              <a:buNone/>
            </a:pPr>
            <a:r>
              <a:rPr b="1" i="0" lang="en-US" sz="1200" u="none" cap="none" strike="noStrike">
                <a:solidFill>
                  <a:srgbClr val="E74C3C"/>
                </a:solidFill>
                <a:latin typeface="Open Sans"/>
                <a:ea typeface="Open Sans"/>
                <a:cs typeface="Open Sans"/>
                <a:sym typeface="Open Sans"/>
              </a:rPr>
              <a:t>Option B</a:t>
            </a:r>
            <a:endParaRPr b="0" i="0" sz="1200" u="none" cap="none" strike="noStrike">
              <a:solidFill>
                <a:schemeClr val="dk1"/>
              </a:solidFill>
              <a:latin typeface="Calibri"/>
              <a:ea typeface="Calibri"/>
              <a:cs typeface="Calibri"/>
              <a:sym typeface="Calibri"/>
            </a:endParaRPr>
          </a:p>
        </p:txBody>
      </p:sp>
      <p:sp>
        <p:nvSpPr>
          <p:cNvPr id="333" name="Google Shape;333;p10"/>
          <p:cNvSpPr txBox="1"/>
          <p:nvPr/>
        </p:nvSpPr>
        <p:spPr>
          <a:xfrm>
            <a:off x="7515454" y="4740250"/>
            <a:ext cx="771754"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74C3C"/>
              </a:buClr>
              <a:buSzPts val="1200"/>
              <a:buFont typeface="Open Sans"/>
              <a:buNone/>
            </a:pPr>
            <a:r>
              <a:rPr b="1" i="0" lang="en-US" sz="1200" u="none" cap="none" strike="noStrike">
                <a:solidFill>
                  <a:srgbClr val="E74C3C"/>
                </a:solidFill>
                <a:latin typeface="Open Sans"/>
                <a:ea typeface="Open Sans"/>
                <a:cs typeface="Open Sans"/>
                <a:sym typeface="Open Sans"/>
              </a:rPr>
              <a:t>Consider</a:t>
            </a:r>
            <a:endParaRPr b="0" i="0" sz="1200" u="none" cap="none" strike="noStrike">
              <a:solidFill>
                <a:schemeClr val="dk1"/>
              </a:solidFill>
              <a:latin typeface="Calibri"/>
              <a:ea typeface="Calibri"/>
              <a:cs typeface="Calibri"/>
              <a:sym typeface="Calibri"/>
            </a:endParaRPr>
          </a:p>
        </p:txBody>
      </p:sp>
      <p:sp>
        <p:nvSpPr>
          <p:cNvPr id="334" name="Google Shape;334;p10"/>
          <p:cNvSpPr txBox="1"/>
          <p:nvPr/>
        </p:nvSpPr>
        <p:spPr>
          <a:xfrm>
            <a:off x="2943454" y="5007254"/>
            <a:ext cx="1805026" cy="54315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High salary, but long hours, limited time off, and high stress levels</a:t>
            </a:r>
            <a:endParaRPr b="0" i="0" sz="1000" u="none" cap="none" strike="noStrike">
              <a:solidFill>
                <a:schemeClr val="dk1"/>
              </a:solidFill>
              <a:latin typeface="Calibri"/>
              <a:ea typeface="Calibri"/>
              <a:cs typeface="Calibri"/>
              <a:sym typeface="Calibri"/>
            </a:endParaRPr>
          </a:p>
        </p:txBody>
      </p:sp>
      <p:sp>
        <p:nvSpPr>
          <p:cNvPr id="335" name="Google Shape;335;p10"/>
          <p:cNvSpPr txBox="1"/>
          <p:nvPr/>
        </p:nvSpPr>
        <p:spPr>
          <a:xfrm>
            <a:off x="5229454" y="5007254"/>
            <a:ext cx="1871777" cy="54315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Lower salary, but flexible schedule, generous time off, and lower stress</a:t>
            </a:r>
            <a:endParaRPr b="0" i="0" sz="1000" u="none" cap="none" strike="noStrike">
              <a:solidFill>
                <a:schemeClr val="dk1"/>
              </a:solidFill>
              <a:latin typeface="Calibri"/>
              <a:ea typeface="Calibri"/>
              <a:cs typeface="Calibri"/>
              <a:sym typeface="Calibri"/>
            </a:endParaRPr>
          </a:p>
        </p:txBody>
      </p:sp>
      <p:sp>
        <p:nvSpPr>
          <p:cNvPr id="336" name="Google Shape;336;p10"/>
          <p:cNvSpPr txBox="1"/>
          <p:nvPr/>
        </p:nvSpPr>
        <p:spPr>
          <a:xfrm>
            <a:off x="7515454" y="5007254"/>
            <a:ext cx="1834286" cy="7242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Your lifestyle goals, family needs, financial requirements, and personal fulfillment</a:t>
            </a:r>
            <a:endParaRPr b="0" i="0" sz="1000" u="none" cap="none" strike="noStrike">
              <a:solidFill>
                <a:schemeClr val="dk1"/>
              </a:solidFill>
              <a:latin typeface="Calibri"/>
              <a:ea typeface="Calibri"/>
              <a:cs typeface="Calibri"/>
              <a:sym typeface="Calibri"/>
            </a:endParaRPr>
          </a:p>
        </p:txBody>
      </p:sp>
      <p:sp>
        <p:nvSpPr>
          <p:cNvPr id="337" name="Google Shape;337;p10"/>
          <p:cNvSpPr txBox="1"/>
          <p:nvPr/>
        </p:nvSpPr>
        <p:spPr>
          <a:xfrm>
            <a:off x="3102559" y="6458407"/>
            <a:ext cx="6106363"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200"/>
              <a:buFont typeface="Open Sans"/>
              <a:buNone/>
            </a:pPr>
            <a:r>
              <a:rPr b="0" i="0" lang="en-US" sz="1200" u="none" cap="none" strike="noStrike">
                <a:solidFill>
                  <a:srgbClr val="7F8C8D"/>
                </a:solidFill>
                <a:latin typeface="Open Sans"/>
                <a:ea typeface="Open Sans"/>
                <a:cs typeface="Open Sans"/>
                <a:sym typeface="Open Sans"/>
              </a:rPr>
              <a:t>This activity helps you identify personal values that will influence your career choices</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1"/>
          <p:cNvSpPr/>
          <p:nvPr/>
        </p:nvSpPr>
        <p:spPr>
          <a:xfrm>
            <a:off x="0" y="0"/>
            <a:ext cx="12191695"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1"/>
          <p:cNvSpPr/>
          <p:nvPr/>
        </p:nvSpPr>
        <p:spPr>
          <a:xfrm>
            <a:off x="0" y="0"/>
            <a:ext cx="12191695" cy="6858000"/>
          </a:xfrm>
          <a:prstGeom prst="rect">
            <a:avLst/>
          </a:prstGeom>
          <a:solidFill>
            <a:srgbClr val="F5F7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1"/>
          <p:cNvSpPr/>
          <p:nvPr/>
        </p:nvSpPr>
        <p:spPr>
          <a:xfrm>
            <a:off x="0" y="0"/>
            <a:ext cx="12191695" cy="114300"/>
          </a:xfrm>
          <a:prstGeom prst="rect">
            <a:avLst/>
          </a:prstGeom>
          <a:solidFill>
            <a:srgbClr val="3498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1"/>
          <p:cNvSpPr/>
          <p:nvPr/>
        </p:nvSpPr>
        <p:spPr>
          <a:xfrm>
            <a:off x="9810598" y="-1429207"/>
            <a:ext cx="3810305" cy="3810305"/>
          </a:xfrm>
          <a:prstGeom prst="ellipse">
            <a:avLst/>
          </a:prstGeom>
          <a:solidFill>
            <a:srgbClr val="3498DB">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1"/>
          <p:cNvSpPr/>
          <p:nvPr/>
        </p:nvSpPr>
        <p:spPr>
          <a:xfrm>
            <a:off x="-476402" y="4953305"/>
            <a:ext cx="2381098" cy="2381098"/>
          </a:xfrm>
          <a:prstGeom prst="ellipse">
            <a:avLst/>
          </a:prstGeom>
          <a:solidFill>
            <a:srgbClr val="2ECC71">
              <a:alpha val="7843"/>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1"/>
          <p:cNvSpPr/>
          <p:nvPr/>
        </p:nvSpPr>
        <p:spPr>
          <a:xfrm>
            <a:off x="11658600" y="190195"/>
            <a:ext cx="342900" cy="342900"/>
          </a:xfrm>
          <a:prstGeom prst="ellipse">
            <a:avLst/>
          </a:prstGeom>
          <a:solidFill>
            <a:srgbClr val="3498D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1"/>
          <p:cNvSpPr txBox="1"/>
          <p:nvPr/>
        </p:nvSpPr>
        <p:spPr>
          <a:xfrm>
            <a:off x="11779301" y="256946"/>
            <a:ext cx="234086"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00"/>
              <a:buFont typeface="Montserrat"/>
              <a:buNone/>
            </a:pPr>
            <a:r>
              <a:rPr b="1" i="0" lang="en-US" sz="1300" u="none" cap="none" strike="noStrike">
                <a:solidFill>
                  <a:srgbClr val="FFFFFF"/>
                </a:solidFill>
                <a:latin typeface="Montserrat"/>
                <a:ea typeface="Montserrat"/>
                <a:cs typeface="Montserrat"/>
                <a:sym typeface="Montserrat"/>
              </a:rPr>
              <a:t>2</a:t>
            </a:r>
            <a:endParaRPr b="0" i="0" sz="1300" u="none" cap="none" strike="noStrike">
              <a:solidFill>
                <a:schemeClr val="dk1"/>
              </a:solidFill>
              <a:latin typeface="Calibri"/>
              <a:ea typeface="Calibri"/>
              <a:cs typeface="Calibri"/>
              <a:sym typeface="Calibri"/>
            </a:endParaRPr>
          </a:p>
        </p:txBody>
      </p:sp>
      <p:sp>
        <p:nvSpPr>
          <p:cNvPr id="350" name="Google Shape;350;p11"/>
          <p:cNvSpPr txBox="1"/>
          <p:nvPr/>
        </p:nvSpPr>
        <p:spPr>
          <a:xfrm>
            <a:off x="286207" y="476402"/>
            <a:ext cx="5358384" cy="9912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3100"/>
              <a:buFont typeface="Montserrat"/>
              <a:buNone/>
            </a:pPr>
            <a:r>
              <a:rPr b="1" i="0" lang="en-US" sz="3100" u="none" cap="none" strike="noStrike">
                <a:solidFill>
                  <a:srgbClr val="2C3E50"/>
                </a:solidFill>
                <a:latin typeface="Montserrat"/>
                <a:ea typeface="Montserrat"/>
                <a:cs typeface="Montserrat"/>
                <a:sym typeface="Montserrat"/>
              </a:rPr>
              <a:t>Step 2: Research Tools &amp; Canvas Integration</a:t>
            </a:r>
            <a:endParaRPr b="0" i="0" sz="3100" u="none" cap="none" strike="noStrike">
              <a:solidFill>
                <a:schemeClr val="dk1"/>
              </a:solidFill>
              <a:latin typeface="Calibri"/>
              <a:ea typeface="Calibri"/>
              <a:cs typeface="Calibri"/>
              <a:sym typeface="Calibri"/>
            </a:endParaRPr>
          </a:p>
        </p:txBody>
      </p:sp>
      <p:sp>
        <p:nvSpPr>
          <p:cNvPr id="351" name="Google Shape;351;p11"/>
          <p:cNvSpPr txBox="1"/>
          <p:nvPr/>
        </p:nvSpPr>
        <p:spPr>
          <a:xfrm>
            <a:off x="286207" y="1666951"/>
            <a:ext cx="6496812" cy="54315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500"/>
              <a:buFont typeface="Open Sans"/>
              <a:buNone/>
            </a:pPr>
            <a:r>
              <a:rPr b="0" i="0" lang="en-US" sz="1500" u="none" cap="none" strike="noStrike">
                <a:solidFill>
                  <a:srgbClr val="5D6D7E"/>
                </a:solidFill>
                <a:latin typeface="Open Sans"/>
                <a:ea typeface="Open Sans"/>
                <a:cs typeface="Open Sans"/>
                <a:sym typeface="Open Sans"/>
              </a:rPr>
              <a:t>Organize your career research with structured planning tools and resources from Canvas Module 2 to gather comprehensive information.</a:t>
            </a:r>
            <a:endParaRPr b="0" i="0" sz="1500" u="none" cap="none" strike="noStrike">
              <a:solidFill>
                <a:schemeClr val="dk1"/>
              </a:solidFill>
              <a:latin typeface="Calibri"/>
              <a:ea typeface="Calibri"/>
              <a:cs typeface="Calibri"/>
              <a:sym typeface="Calibri"/>
            </a:endParaRPr>
          </a:p>
        </p:txBody>
      </p:sp>
      <p:sp>
        <p:nvSpPr>
          <p:cNvPr id="352" name="Google Shape;352;p11"/>
          <p:cNvSpPr txBox="1"/>
          <p:nvPr/>
        </p:nvSpPr>
        <p:spPr>
          <a:xfrm>
            <a:off x="286207" y="2514600"/>
            <a:ext cx="3896258" cy="277063"/>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800"/>
              <a:buFont typeface="Montserrat"/>
              <a:buNone/>
            </a:pPr>
            <a:r>
              <a:rPr b="1" i="0" lang="en-US" sz="1800" u="none" cap="none" strike="noStrike">
                <a:solidFill>
                  <a:srgbClr val="3498DB"/>
                </a:solidFill>
                <a:latin typeface="Montserrat"/>
                <a:ea typeface="Montserrat"/>
                <a:cs typeface="Montserrat"/>
                <a:sym typeface="Montserrat"/>
              </a:rPr>
              <a:t>Research Resources &amp; Planning</a:t>
            </a:r>
            <a:endParaRPr b="0" i="0" sz="1800" u="none" cap="none" strike="noStrike">
              <a:solidFill>
                <a:schemeClr val="dk1"/>
              </a:solidFill>
              <a:latin typeface="Calibri"/>
              <a:ea typeface="Calibri"/>
              <a:cs typeface="Calibri"/>
              <a:sym typeface="Calibri"/>
            </a:endParaRPr>
          </a:p>
        </p:txBody>
      </p:sp>
      <p:sp>
        <p:nvSpPr>
          <p:cNvPr id="353" name="Google Shape;353;p11"/>
          <p:cNvSpPr/>
          <p:nvPr/>
        </p:nvSpPr>
        <p:spPr>
          <a:xfrm>
            <a:off x="286207" y="2933395"/>
            <a:ext cx="6590995" cy="923544"/>
          </a:xfrm>
          <a:prstGeom prst="roundRect">
            <a:avLst>
              <a:gd fmla="val 1020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1"/>
          <p:cNvSpPr/>
          <p:nvPr/>
        </p:nvSpPr>
        <p:spPr>
          <a:xfrm>
            <a:off x="286207" y="5147158"/>
            <a:ext cx="6590995" cy="923544"/>
          </a:xfrm>
          <a:prstGeom prst="roundRect">
            <a:avLst>
              <a:gd fmla="val 1020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1"/>
          <p:cNvSpPr/>
          <p:nvPr/>
        </p:nvSpPr>
        <p:spPr>
          <a:xfrm>
            <a:off x="428854" y="3076956"/>
            <a:ext cx="476402" cy="476402"/>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6" name="Google Shape;356;p11"/>
          <p:cNvPicPr preferRelativeResize="0"/>
          <p:nvPr/>
        </p:nvPicPr>
        <p:blipFill rotWithShape="1">
          <a:blip r:embed="rId3">
            <a:alphaModFix/>
          </a:blip>
          <a:srcRect b="0" l="-133" r="-133" t="0"/>
          <a:stretch/>
        </p:blipFill>
        <p:spPr>
          <a:xfrm>
            <a:off x="580644" y="3200400"/>
            <a:ext cx="171907" cy="228600"/>
          </a:xfrm>
          <a:prstGeom prst="rect">
            <a:avLst/>
          </a:prstGeom>
          <a:noFill/>
          <a:ln>
            <a:noFill/>
          </a:ln>
        </p:spPr>
      </p:pic>
      <p:sp>
        <p:nvSpPr>
          <p:cNvPr id="357" name="Google Shape;357;p11"/>
          <p:cNvSpPr/>
          <p:nvPr/>
        </p:nvSpPr>
        <p:spPr>
          <a:xfrm>
            <a:off x="286207" y="4040734"/>
            <a:ext cx="6590995" cy="923544"/>
          </a:xfrm>
          <a:prstGeom prst="roundRect">
            <a:avLst>
              <a:gd fmla="val 10207" name="adj"/>
            </a:avLst>
          </a:prstGeom>
          <a:solidFill>
            <a:srgbClr val="FFFFFF"/>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1"/>
          <p:cNvSpPr/>
          <p:nvPr/>
        </p:nvSpPr>
        <p:spPr>
          <a:xfrm>
            <a:off x="428854" y="4183380"/>
            <a:ext cx="476402" cy="476402"/>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1"/>
          <p:cNvSpPr/>
          <p:nvPr/>
        </p:nvSpPr>
        <p:spPr>
          <a:xfrm>
            <a:off x="428854" y="5289804"/>
            <a:ext cx="476402" cy="476402"/>
          </a:xfrm>
          <a:prstGeom prst="ellipse">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1"/>
          <p:cNvSpPr txBox="1"/>
          <p:nvPr/>
        </p:nvSpPr>
        <p:spPr>
          <a:xfrm>
            <a:off x="1047902" y="3076956"/>
            <a:ext cx="3434486"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Career Research Planning Worksheet</a:t>
            </a:r>
            <a:endParaRPr b="0" i="0" sz="1300" u="none" cap="none" strike="noStrike">
              <a:solidFill>
                <a:schemeClr val="dk1"/>
              </a:solidFill>
              <a:latin typeface="Calibri"/>
              <a:ea typeface="Calibri"/>
              <a:cs typeface="Calibri"/>
              <a:sym typeface="Calibri"/>
            </a:endParaRPr>
          </a:p>
        </p:txBody>
      </p:sp>
      <p:sp>
        <p:nvSpPr>
          <p:cNvPr id="361" name="Google Shape;361;p11"/>
          <p:cNvSpPr txBox="1"/>
          <p:nvPr/>
        </p:nvSpPr>
        <p:spPr>
          <a:xfrm>
            <a:off x="1047902" y="3333902"/>
            <a:ext cx="5777179" cy="3721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Use this structured worksheet to organize information about education requirements, skills needed, salary ranges, job outlook, and more for your chosen career.</a:t>
            </a:r>
            <a:endParaRPr b="0" i="0" sz="1000" u="none" cap="none" strike="noStrike">
              <a:solidFill>
                <a:schemeClr val="dk1"/>
              </a:solidFill>
              <a:latin typeface="Calibri"/>
              <a:ea typeface="Calibri"/>
              <a:cs typeface="Calibri"/>
              <a:sym typeface="Calibri"/>
            </a:endParaRPr>
          </a:p>
        </p:txBody>
      </p:sp>
      <p:pic>
        <p:nvPicPr>
          <p:cNvPr descr="preencoded.png" id="362" name="Google Shape;362;p11"/>
          <p:cNvPicPr preferRelativeResize="0"/>
          <p:nvPr/>
        </p:nvPicPr>
        <p:blipFill rotWithShape="1">
          <a:blip r:embed="rId4">
            <a:alphaModFix/>
          </a:blip>
          <a:srcRect b="0" l="0" r="0" t="0"/>
          <a:stretch/>
        </p:blipFill>
        <p:spPr>
          <a:xfrm>
            <a:off x="552298" y="4306824"/>
            <a:ext cx="228600" cy="228600"/>
          </a:xfrm>
          <a:prstGeom prst="rect">
            <a:avLst/>
          </a:prstGeom>
          <a:noFill/>
          <a:ln>
            <a:noFill/>
          </a:ln>
        </p:spPr>
      </p:pic>
      <p:sp>
        <p:nvSpPr>
          <p:cNvPr id="363" name="Google Shape;363;p11"/>
          <p:cNvSpPr txBox="1"/>
          <p:nvPr/>
        </p:nvSpPr>
        <p:spPr>
          <a:xfrm>
            <a:off x="1047902" y="4183380"/>
            <a:ext cx="2072030"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Job Outlook Research</a:t>
            </a:r>
            <a:endParaRPr b="0" i="0" sz="1300" u="none" cap="none" strike="noStrike">
              <a:solidFill>
                <a:schemeClr val="dk1"/>
              </a:solidFill>
              <a:latin typeface="Calibri"/>
              <a:ea typeface="Calibri"/>
              <a:cs typeface="Calibri"/>
              <a:sym typeface="Calibri"/>
            </a:endParaRPr>
          </a:p>
        </p:txBody>
      </p:sp>
      <p:sp>
        <p:nvSpPr>
          <p:cNvPr id="364" name="Google Shape;364;p11"/>
          <p:cNvSpPr txBox="1"/>
          <p:nvPr/>
        </p:nvSpPr>
        <p:spPr>
          <a:xfrm>
            <a:off x="1047902" y="5289804"/>
            <a:ext cx="2833726" cy="21031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C3E50"/>
              </a:buClr>
              <a:buSzPts val="1300"/>
              <a:buFont typeface="Montserrat"/>
              <a:buNone/>
            </a:pPr>
            <a:r>
              <a:rPr b="1" i="0" lang="en-US" sz="1300" u="none" cap="none" strike="noStrike">
                <a:solidFill>
                  <a:srgbClr val="2C3E50"/>
                </a:solidFill>
                <a:latin typeface="Montserrat"/>
                <a:ea typeface="Montserrat"/>
                <a:cs typeface="Montserrat"/>
                <a:sym typeface="Montserrat"/>
              </a:rPr>
              <a:t>Benefits &amp; Challenges Analysis</a:t>
            </a:r>
            <a:endParaRPr b="0" i="0" sz="1300" u="none" cap="none" strike="noStrike">
              <a:solidFill>
                <a:schemeClr val="dk1"/>
              </a:solidFill>
              <a:latin typeface="Calibri"/>
              <a:ea typeface="Calibri"/>
              <a:cs typeface="Calibri"/>
              <a:sym typeface="Calibri"/>
            </a:endParaRPr>
          </a:p>
        </p:txBody>
      </p:sp>
      <p:sp>
        <p:nvSpPr>
          <p:cNvPr id="365" name="Google Shape;365;p11"/>
          <p:cNvSpPr txBox="1"/>
          <p:nvPr/>
        </p:nvSpPr>
        <p:spPr>
          <a:xfrm>
            <a:off x="1047902" y="4440326"/>
            <a:ext cx="5586984" cy="3721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Evaluate future prospects, growth trends, and emerging opportunities in your field using BLS data and industry forecasts.</a:t>
            </a:r>
            <a:endParaRPr b="0" i="0" sz="1000" u="none" cap="none" strike="noStrike">
              <a:solidFill>
                <a:schemeClr val="dk1"/>
              </a:solidFill>
              <a:latin typeface="Calibri"/>
              <a:ea typeface="Calibri"/>
              <a:cs typeface="Calibri"/>
              <a:sym typeface="Calibri"/>
            </a:endParaRPr>
          </a:p>
        </p:txBody>
      </p:sp>
      <p:pic>
        <p:nvPicPr>
          <p:cNvPr descr="preencoded.png" id="366" name="Google Shape;366;p11"/>
          <p:cNvPicPr preferRelativeResize="0"/>
          <p:nvPr/>
        </p:nvPicPr>
        <p:blipFill rotWithShape="1">
          <a:blip r:embed="rId5">
            <a:alphaModFix/>
          </a:blip>
          <a:srcRect b="0" l="-80" r="-80" t="0"/>
          <a:stretch/>
        </p:blipFill>
        <p:spPr>
          <a:xfrm>
            <a:off x="523951" y="5414162"/>
            <a:ext cx="286207" cy="228600"/>
          </a:xfrm>
          <a:prstGeom prst="rect">
            <a:avLst/>
          </a:prstGeom>
          <a:noFill/>
          <a:ln>
            <a:noFill/>
          </a:ln>
        </p:spPr>
      </p:pic>
      <p:sp>
        <p:nvSpPr>
          <p:cNvPr id="367" name="Google Shape;367;p11"/>
          <p:cNvSpPr txBox="1"/>
          <p:nvPr/>
        </p:nvSpPr>
        <p:spPr>
          <a:xfrm>
            <a:off x="1047902" y="5546750"/>
            <a:ext cx="5529377" cy="37216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Identify and document key advantages and potential obstacles in your chosen career to present a balanced view in your final project.</a:t>
            </a:r>
            <a:endParaRPr b="0" i="0" sz="1000" u="none" cap="none" strike="noStrike">
              <a:solidFill>
                <a:schemeClr val="dk1"/>
              </a:solidFill>
              <a:latin typeface="Calibri"/>
              <a:ea typeface="Calibri"/>
              <a:cs typeface="Calibri"/>
              <a:sym typeface="Calibri"/>
            </a:endParaRPr>
          </a:p>
        </p:txBody>
      </p:sp>
      <p:sp>
        <p:nvSpPr>
          <p:cNvPr id="368" name="Google Shape;368;p11"/>
          <p:cNvSpPr/>
          <p:nvPr/>
        </p:nvSpPr>
        <p:spPr>
          <a:xfrm>
            <a:off x="286207" y="6348679"/>
            <a:ext cx="6590995" cy="1076249"/>
          </a:xfrm>
          <a:prstGeom prst="roundRect">
            <a:avLst>
              <a:gd fmla="val 6015" name="adj"/>
            </a:avLst>
          </a:prstGeom>
          <a:solidFill>
            <a:srgbClr val="E3F2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1"/>
          <p:cNvSpPr/>
          <p:nvPr/>
        </p:nvSpPr>
        <p:spPr>
          <a:xfrm>
            <a:off x="286207" y="6348679"/>
            <a:ext cx="38405" cy="1076249"/>
          </a:xfrm>
          <a:prstGeom prst="rect">
            <a:avLst/>
          </a:prstGeom>
          <a:solidFill>
            <a:srgbClr val="2196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0" name="Google Shape;370;p11"/>
          <p:cNvPicPr preferRelativeResize="0"/>
          <p:nvPr/>
        </p:nvPicPr>
        <p:blipFill rotWithShape="1">
          <a:blip r:embed="rId6">
            <a:alphaModFix/>
          </a:blip>
          <a:srcRect b="-180" l="0" r="0" t="-180"/>
          <a:stretch/>
        </p:blipFill>
        <p:spPr>
          <a:xfrm>
            <a:off x="466344" y="6505956"/>
            <a:ext cx="190195" cy="152705"/>
          </a:xfrm>
          <a:prstGeom prst="rect">
            <a:avLst/>
          </a:prstGeom>
          <a:noFill/>
          <a:ln>
            <a:noFill/>
          </a:ln>
        </p:spPr>
      </p:pic>
      <p:sp>
        <p:nvSpPr>
          <p:cNvPr id="371" name="Google Shape;371;p11"/>
          <p:cNvSpPr txBox="1"/>
          <p:nvPr/>
        </p:nvSpPr>
        <p:spPr>
          <a:xfrm>
            <a:off x="657454" y="6492240"/>
            <a:ext cx="2267712"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976D2"/>
              </a:buClr>
              <a:buSzPts val="1200"/>
              <a:buFont typeface="Montserrat"/>
              <a:buNone/>
            </a:pPr>
            <a:r>
              <a:rPr b="1" i="0" lang="en-US" sz="1200" u="none" cap="none" strike="noStrike">
                <a:solidFill>
                  <a:srgbClr val="1976D2"/>
                </a:solidFill>
                <a:latin typeface="Montserrat"/>
                <a:ea typeface="Montserrat"/>
                <a:cs typeface="Montserrat"/>
                <a:sym typeface="Montserrat"/>
              </a:rPr>
              <a:t>Canvas Module Connection</a:t>
            </a:r>
            <a:endParaRPr b="0" i="0" sz="1200" u="none" cap="none" strike="noStrike">
              <a:solidFill>
                <a:schemeClr val="dk1"/>
              </a:solidFill>
              <a:latin typeface="Calibri"/>
              <a:ea typeface="Calibri"/>
              <a:cs typeface="Calibri"/>
              <a:sym typeface="Calibri"/>
            </a:endParaRPr>
          </a:p>
        </p:txBody>
      </p:sp>
      <p:sp>
        <p:nvSpPr>
          <p:cNvPr id="372" name="Google Shape;372;p11"/>
          <p:cNvSpPr txBox="1"/>
          <p:nvPr/>
        </p:nvSpPr>
        <p:spPr>
          <a:xfrm>
            <a:off x="466344" y="6720840"/>
            <a:ext cx="6253582" cy="56235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Complete the Career Research Planning Worksheet in Canvas Module 2. Use resources like XELLO, CareerOneStop, Bureau of Labor Statistics, and O*NET to gather comprehensive information about your career's outlook, requirements, and trends.</a:t>
            </a:r>
            <a:endParaRPr b="0" i="0" sz="1000" u="none" cap="none" strike="noStrike">
              <a:solidFill>
                <a:schemeClr val="dk1"/>
              </a:solidFill>
              <a:latin typeface="Calibri"/>
              <a:ea typeface="Calibri"/>
              <a:cs typeface="Calibri"/>
              <a:sym typeface="Calibri"/>
            </a:endParaRPr>
          </a:p>
        </p:txBody>
      </p:sp>
      <p:sp>
        <p:nvSpPr>
          <p:cNvPr id="373" name="Google Shape;373;p11"/>
          <p:cNvSpPr/>
          <p:nvPr/>
        </p:nvSpPr>
        <p:spPr>
          <a:xfrm>
            <a:off x="7867498" y="1309421"/>
            <a:ext cx="3429000" cy="2667305"/>
          </a:xfrm>
          <a:prstGeom prst="roundRect">
            <a:avLst>
              <a:gd fmla="val 1837" name="adj"/>
            </a:avLst>
          </a:prstGeom>
          <a:solidFill>
            <a:srgbClr val="FFFFFF"/>
          </a:solidFill>
          <a:ln>
            <a:noFill/>
          </a:ln>
          <a:effectLst>
            <a:outerShdw blurRad="152400" rotWithShape="0" algn="bl" dir="5400000" dist="76200">
              <a:srgbClr val="000000">
                <a:alpha val="9804"/>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1"/>
          <p:cNvSpPr txBox="1"/>
          <p:nvPr/>
        </p:nvSpPr>
        <p:spPr>
          <a:xfrm>
            <a:off x="8309153" y="1500530"/>
            <a:ext cx="2695651" cy="228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C3E50"/>
              </a:buClr>
              <a:buSzPts val="1500"/>
              <a:buFont typeface="Montserrat"/>
              <a:buNone/>
            </a:pPr>
            <a:r>
              <a:rPr b="1" i="0" lang="en-US" sz="1500" u="none" cap="none" strike="noStrike">
                <a:solidFill>
                  <a:srgbClr val="2C3E50"/>
                </a:solidFill>
                <a:latin typeface="Montserrat"/>
                <a:ea typeface="Montserrat"/>
                <a:cs typeface="Montserrat"/>
                <a:sym typeface="Montserrat"/>
              </a:rPr>
              <a:t>Career Research Planning</a:t>
            </a:r>
            <a:endParaRPr b="0" i="0" sz="1500" u="none" cap="none" strike="noStrike">
              <a:solidFill>
                <a:schemeClr val="dk1"/>
              </a:solidFill>
              <a:latin typeface="Calibri"/>
              <a:ea typeface="Calibri"/>
              <a:cs typeface="Calibri"/>
              <a:sym typeface="Calibri"/>
            </a:endParaRPr>
          </a:p>
        </p:txBody>
      </p:sp>
      <p:sp>
        <p:nvSpPr>
          <p:cNvPr id="375" name="Google Shape;375;p11"/>
          <p:cNvSpPr/>
          <p:nvPr/>
        </p:nvSpPr>
        <p:spPr>
          <a:xfrm>
            <a:off x="8058607" y="2386584"/>
            <a:ext cx="3047695" cy="9144"/>
          </a:xfrm>
          <a:prstGeom prst="rect">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1"/>
          <p:cNvSpPr/>
          <p:nvPr/>
        </p:nvSpPr>
        <p:spPr>
          <a:xfrm>
            <a:off x="8058607" y="2738628"/>
            <a:ext cx="3047695" cy="9144"/>
          </a:xfrm>
          <a:prstGeom prst="rect">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1"/>
          <p:cNvSpPr/>
          <p:nvPr/>
        </p:nvSpPr>
        <p:spPr>
          <a:xfrm>
            <a:off x="8058607" y="3090672"/>
            <a:ext cx="3047695" cy="9144"/>
          </a:xfrm>
          <a:prstGeom prst="rect">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1"/>
          <p:cNvSpPr/>
          <p:nvPr/>
        </p:nvSpPr>
        <p:spPr>
          <a:xfrm>
            <a:off x="8058607" y="3443630"/>
            <a:ext cx="3047695" cy="9144"/>
          </a:xfrm>
          <a:prstGeom prst="rect">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1"/>
          <p:cNvSpPr/>
          <p:nvPr/>
        </p:nvSpPr>
        <p:spPr>
          <a:xfrm>
            <a:off x="8058607" y="3795674"/>
            <a:ext cx="3047695" cy="9144"/>
          </a:xfrm>
          <a:prstGeom prst="rect">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1"/>
          <p:cNvSpPr/>
          <p:nvPr/>
        </p:nvSpPr>
        <p:spPr>
          <a:xfrm>
            <a:off x="8058607" y="4148633"/>
            <a:ext cx="3047695" cy="9144"/>
          </a:xfrm>
          <a:prstGeom prst="rect">
            <a:avLst/>
          </a:pr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1"/>
          <p:cNvSpPr txBox="1"/>
          <p:nvPr/>
        </p:nvSpPr>
        <p:spPr>
          <a:xfrm>
            <a:off x="8058607" y="1947672"/>
            <a:ext cx="747979" cy="3621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000"/>
              <a:buFont typeface="Open Sans"/>
              <a:buNone/>
            </a:pPr>
            <a:r>
              <a:rPr b="1" i="0" lang="en-US" sz="1000" u="none" cap="none" strike="noStrike">
                <a:solidFill>
                  <a:srgbClr val="3498DB"/>
                </a:solidFill>
                <a:latin typeface="Open Sans"/>
                <a:ea typeface="Open Sans"/>
                <a:cs typeface="Open Sans"/>
                <a:sym typeface="Open Sans"/>
              </a:rPr>
              <a:t>Education Needed:</a:t>
            </a:r>
            <a:endParaRPr b="0" i="0" sz="1000" u="none" cap="none" strike="noStrike">
              <a:solidFill>
                <a:schemeClr val="dk1"/>
              </a:solidFill>
              <a:latin typeface="Calibri"/>
              <a:ea typeface="Calibri"/>
              <a:cs typeface="Calibri"/>
              <a:sym typeface="Calibri"/>
            </a:endParaRPr>
          </a:p>
        </p:txBody>
      </p:sp>
      <p:sp>
        <p:nvSpPr>
          <p:cNvPr id="382" name="Google Shape;382;p11"/>
          <p:cNvSpPr txBox="1"/>
          <p:nvPr/>
        </p:nvSpPr>
        <p:spPr>
          <a:xfrm>
            <a:off x="8058607" y="2471623"/>
            <a:ext cx="1090879"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000"/>
              <a:buFont typeface="Open Sans"/>
              <a:buNone/>
            </a:pPr>
            <a:r>
              <a:rPr b="1" i="0" lang="en-US" sz="1000" u="none" cap="none" strike="noStrike">
                <a:solidFill>
                  <a:srgbClr val="3498DB"/>
                </a:solidFill>
                <a:latin typeface="Open Sans"/>
                <a:ea typeface="Open Sans"/>
                <a:cs typeface="Open Sans"/>
                <a:sym typeface="Open Sans"/>
              </a:rPr>
              <a:t>Skills Required:</a:t>
            </a:r>
            <a:endParaRPr b="0" i="0" sz="1000" u="none" cap="none" strike="noStrike">
              <a:solidFill>
                <a:schemeClr val="dk1"/>
              </a:solidFill>
              <a:latin typeface="Calibri"/>
              <a:ea typeface="Calibri"/>
              <a:cs typeface="Calibri"/>
              <a:sym typeface="Calibri"/>
            </a:endParaRPr>
          </a:p>
        </p:txBody>
      </p:sp>
      <p:sp>
        <p:nvSpPr>
          <p:cNvPr id="383" name="Google Shape;383;p11"/>
          <p:cNvSpPr txBox="1"/>
          <p:nvPr/>
        </p:nvSpPr>
        <p:spPr>
          <a:xfrm>
            <a:off x="8058607" y="2824582"/>
            <a:ext cx="967435"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000"/>
              <a:buFont typeface="Open Sans"/>
              <a:buNone/>
            </a:pPr>
            <a:r>
              <a:rPr b="1" i="0" lang="en-US" sz="1000" u="none" cap="none" strike="noStrike">
                <a:solidFill>
                  <a:srgbClr val="3498DB"/>
                </a:solidFill>
                <a:latin typeface="Open Sans"/>
                <a:ea typeface="Open Sans"/>
                <a:cs typeface="Open Sans"/>
                <a:sym typeface="Open Sans"/>
              </a:rPr>
              <a:t>Salary Range:</a:t>
            </a:r>
            <a:endParaRPr b="0" i="0" sz="1000" u="none" cap="none" strike="noStrike">
              <a:solidFill>
                <a:schemeClr val="dk1"/>
              </a:solidFill>
              <a:latin typeface="Calibri"/>
              <a:ea typeface="Calibri"/>
              <a:cs typeface="Calibri"/>
              <a:sym typeface="Calibri"/>
            </a:endParaRPr>
          </a:p>
        </p:txBody>
      </p:sp>
      <p:sp>
        <p:nvSpPr>
          <p:cNvPr id="384" name="Google Shape;384;p11"/>
          <p:cNvSpPr txBox="1"/>
          <p:nvPr/>
        </p:nvSpPr>
        <p:spPr>
          <a:xfrm>
            <a:off x="8058607" y="3176626"/>
            <a:ext cx="900684"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000"/>
              <a:buFont typeface="Open Sans"/>
              <a:buNone/>
            </a:pPr>
            <a:r>
              <a:rPr b="1" i="0" lang="en-US" sz="1000" u="none" cap="none" strike="noStrike">
                <a:solidFill>
                  <a:srgbClr val="3498DB"/>
                </a:solidFill>
                <a:latin typeface="Open Sans"/>
                <a:ea typeface="Open Sans"/>
                <a:cs typeface="Open Sans"/>
                <a:sym typeface="Open Sans"/>
              </a:rPr>
              <a:t>Job Outlook:</a:t>
            </a:r>
            <a:endParaRPr b="0" i="0" sz="1000" u="none" cap="none" strike="noStrike">
              <a:solidFill>
                <a:schemeClr val="dk1"/>
              </a:solidFill>
              <a:latin typeface="Calibri"/>
              <a:ea typeface="Calibri"/>
              <a:cs typeface="Calibri"/>
              <a:sym typeface="Calibri"/>
            </a:endParaRPr>
          </a:p>
        </p:txBody>
      </p:sp>
      <p:sp>
        <p:nvSpPr>
          <p:cNvPr id="385" name="Google Shape;385;p11"/>
          <p:cNvSpPr txBox="1"/>
          <p:nvPr/>
        </p:nvSpPr>
        <p:spPr>
          <a:xfrm>
            <a:off x="8058607" y="3529584"/>
            <a:ext cx="672084"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000"/>
              <a:buFont typeface="Open Sans"/>
              <a:buNone/>
            </a:pPr>
            <a:r>
              <a:rPr b="1" i="0" lang="en-US" sz="1000" u="none" cap="none" strike="noStrike">
                <a:solidFill>
                  <a:srgbClr val="3498DB"/>
                </a:solidFill>
                <a:latin typeface="Open Sans"/>
                <a:ea typeface="Open Sans"/>
                <a:cs typeface="Open Sans"/>
                <a:sym typeface="Open Sans"/>
              </a:rPr>
              <a:t>Benefits:</a:t>
            </a:r>
            <a:endParaRPr b="0" i="0" sz="1000" u="none" cap="none" strike="noStrike">
              <a:solidFill>
                <a:schemeClr val="dk1"/>
              </a:solidFill>
              <a:latin typeface="Calibri"/>
              <a:ea typeface="Calibri"/>
              <a:cs typeface="Calibri"/>
              <a:sym typeface="Calibri"/>
            </a:endParaRPr>
          </a:p>
        </p:txBody>
      </p:sp>
      <p:sp>
        <p:nvSpPr>
          <p:cNvPr id="386" name="Google Shape;386;p11"/>
          <p:cNvSpPr txBox="1"/>
          <p:nvPr/>
        </p:nvSpPr>
        <p:spPr>
          <a:xfrm>
            <a:off x="8058607" y="3881628"/>
            <a:ext cx="843077"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498DB"/>
              </a:buClr>
              <a:buSzPts val="1000"/>
              <a:buFont typeface="Open Sans"/>
              <a:buNone/>
            </a:pPr>
            <a:r>
              <a:rPr b="1" i="0" lang="en-US" sz="1000" u="none" cap="none" strike="noStrike">
                <a:solidFill>
                  <a:srgbClr val="3498DB"/>
                </a:solidFill>
                <a:latin typeface="Open Sans"/>
                <a:ea typeface="Open Sans"/>
                <a:cs typeface="Open Sans"/>
                <a:sym typeface="Open Sans"/>
              </a:rPr>
              <a:t>Challenges:</a:t>
            </a:r>
            <a:endParaRPr b="0" i="0" sz="1000" u="none" cap="none" strike="noStrike">
              <a:solidFill>
                <a:schemeClr val="dk1"/>
              </a:solidFill>
              <a:latin typeface="Calibri"/>
              <a:ea typeface="Calibri"/>
              <a:cs typeface="Calibri"/>
              <a:sym typeface="Calibri"/>
            </a:endParaRPr>
          </a:p>
        </p:txBody>
      </p:sp>
      <p:sp>
        <p:nvSpPr>
          <p:cNvPr id="387" name="Google Shape;387;p11"/>
          <p:cNvSpPr/>
          <p:nvPr/>
        </p:nvSpPr>
        <p:spPr>
          <a:xfrm>
            <a:off x="9124798" y="1947672"/>
            <a:ext cx="1981505" cy="190195"/>
          </a:xfrm>
          <a:prstGeom prst="roundRect">
            <a:avLst>
              <a:gd fmla="val 96154"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1"/>
          <p:cNvSpPr/>
          <p:nvPr/>
        </p:nvSpPr>
        <p:spPr>
          <a:xfrm>
            <a:off x="9124798" y="2471623"/>
            <a:ext cx="1981505" cy="190195"/>
          </a:xfrm>
          <a:prstGeom prst="roundRect">
            <a:avLst>
              <a:gd fmla="val 96154"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1"/>
          <p:cNvSpPr/>
          <p:nvPr/>
        </p:nvSpPr>
        <p:spPr>
          <a:xfrm>
            <a:off x="9124798" y="2824582"/>
            <a:ext cx="1981505" cy="190195"/>
          </a:xfrm>
          <a:prstGeom prst="roundRect">
            <a:avLst>
              <a:gd fmla="val 96154"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1"/>
          <p:cNvSpPr/>
          <p:nvPr/>
        </p:nvSpPr>
        <p:spPr>
          <a:xfrm>
            <a:off x="9124798" y="3176626"/>
            <a:ext cx="1981505" cy="190195"/>
          </a:xfrm>
          <a:prstGeom prst="roundRect">
            <a:avLst>
              <a:gd fmla="val 96154"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1"/>
          <p:cNvSpPr/>
          <p:nvPr/>
        </p:nvSpPr>
        <p:spPr>
          <a:xfrm>
            <a:off x="9124798" y="3529584"/>
            <a:ext cx="1981505" cy="190195"/>
          </a:xfrm>
          <a:prstGeom prst="roundRect">
            <a:avLst>
              <a:gd fmla="val 96154"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1"/>
          <p:cNvSpPr/>
          <p:nvPr/>
        </p:nvSpPr>
        <p:spPr>
          <a:xfrm>
            <a:off x="9124798" y="3881628"/>
            <a:ext cx="1981505" cy="190195"/>
          </a:xfrm>
          <a:prstGeom prst="roundRect">
            <a:avLst>
              <a:gd fmla="val 96154" name="adj"/>
            </a:avLst>
          </a:prstGeom>
          <a:solidFill>
            <a:srgbClr val="F8F9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1"/>
          <p:cNvSpPr/>
          <p:nvPr/>
        </p:nvSpPr>
        <p:spPr>
          <a:xfrm>
            <a:off x="7867498" y="4262933"/>
            <a:ext cx="3429000" cy="1476756"/>
          </a:xfrm>
          <a:prstGeom prst="roundRect">
            <a:avLst>
              <a:gd fmla="val 3995" name="adj"/>
            </a:avLst>
          </a:prstGeom>
          <a:solidFill>
            <a:srgbClr val="E3F2FD"/>
          </a:solidFill>
          <a:ln>
            <a:noFill/>
          </a:ln>
          <a:effectLst>
            <a:outerShdw blurRad="76200" rotWithShape="0" algn="bl" dir="5400000" dist="38100">
              <a:srgbClr val="000000">
                <a:alpha val="4706"/>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4" name="Google Shape;394;p11"/>
          <p:cNvPicPr preferRelativeResize="0"/>
          <p:nvPr/>
        </p:nvPicPr>
        <p:blipFill rotWithShape="1">
          <a:blip r:embed="rId7">
            <a:alphaModFix/>
          </a:blip>
          <a:srcRect b="-100" l="0" r="0" t="-100"/>
          <a:stretch/>
        </p:blipFill>
        <p:spPr>
          <a:xfrm>
            <a:off x="8010144" y="4419295"/>
            <a:ext cx="114300" cy="152705"/>
          </a:xfrm>
          <a:prstGeom prst="rect">
            <a:avLst/>
          </a:prstGeom>
          <a:noFill/>
          <a:ln>
            <a:noFill/>
          </a:ln>
        </p:spPr>
      </p:pic>
      <p:sp>
        <p:nvSpPr>
          <p:cNvPr id="395" name="Google Shape;395;p11"/>
          <p:cNvSpPr txBox="1"/>
          <p:nvPr/>
        </p:nvSpPr>
        <p:spPr>
          <a:xfrm>
            <a:off x="8124444" y="4405579"/>
            <a:ext cx="1543507"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976D2"/>
              </a:buClr>
              <a:buSzPts val="1200"/>
              <a:buFont typeface="Montserrat"/>
              <a:buNone/>
            </a:pPr>
            <a:r>
              <a:rPr b="1" i="0" lang="en-US" sz="1200" u="none" cap="none" strike="noStrike">
                <a:solidFill>
                  <a:srgbClr val="1976D2"/>
                </a:solidFill>
                <a:latin typeface="Montserrat"/>
                <a:ea typeface="Montserrat"/>
                <a:cs typeface="Montserrat"/>
                <a:sym typeface="Montserrat"/>
              </a:rPr>
              <a:t>Research Strategy</a:t>
            </a:r>
            <a:endParaRPr b="0" i="0" sz="1200" u="none" cap="none" strike="noStrike">
              <a:solidFill>
                <a:schemeClr val="dk1"/>
              </a:solidFill>
              <a:latin typeface="Calibri"/>
              <a:ea typeface="Calibri"/>
              <a:cs typeface="Calibri"/>
              <a:sym typeface="Calibri"/>
            </a:endParaRPr>
          </a:p>
        </p:txBody>
      </p:sp>
      <p:sp>
        <p:nvSpPr>
          <p:cNvPr id="396" name="Google Shape;396;p11"/>
          <p:cNvSpPr txBox="1"/>
          <p:nvPr/>
        </p:nvSpPr>
        <p:spPr>
          <a:xfrm>
            <a:off x="8010144" y="4662526"/>
            <a:ext cx="3234233" cy="9336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D7E"/>
              </a:buClr>
              <a:buSzPts val="1000"/>
              <a:buFont typeface="Open Sans"/>
              <a:buNone/>
            </a:pPr>
            <a:r>
              <a:rPr b="0" i="0" lang="en-US" sz="1000" u="none" cap="none" strike="noStrike">
                <a:solidFill>
                  <a:srgbClr val="5D6D7E"/>
                </a:solidFill>
                <a:latin typeface="Open Sans"/>
                <a:ea typeface="Open Sans"/>
                <a:cs typeface="Open Sans"/>
                <a:sym typeface="Open Sans"/>
              </a:rPr>
              <a:t>Start with XELLO for comprehensive basics, then check specialized sites for specific details like regional salary ranges and industry growth trends. Using multiple sources provides a more complete and accurate picture of your career.</a:t>
            </a:r>
            <a:endParaRPr b="0" i="0" sz="1000" u="none" cap="none" strike="noStrike">
              <a:solidFill>
                <a:schemeClr val="dk1"/>
              </a:solidFill>
              <a:latin typeface="Calibri"/>
              <a:ea typeface="Calibri"/>
              <a:cs typeface="Calibri"/>
              <a:sym typeface="Calibri"/>
            </a:endParaRPr>
          </a:p>
        </p:txBody>
      </p:sp>
      <p:sp>
        <p:nvSpPr>
          <p:cNvPr id="397" name="Google Shape;397;p11"/>
          <p:cNvSpPr txBox="1"/>
          <p:nvPr/>
        </p:nvSpPr>
        <p:spPr>
          <a:xfrm>
            <a:off x="5586070" y="6486754"/>
            <a:ext cx="6520586" cy="181051"/>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7F8C8D"/>
              </a:buClr>
              <a:buSzPts val="1000"/>
              <a:buFont typeface="Open Sans"/>
              <a:buNone/>
            </a:pPr>
            <a:r>
              <a:rPr b="0" i="0" lang="en-US" sz="1000" u="none" cap="none" strike="noStrike">
                <a:solidFill>
                  <a:srgbClr val="7F8C8D"/>
                </a:solidFill>
                <a:latin typeface="Open Sans"/>
                <a:ea typeface="Open Sans"/>
                <a:cs typeface="Open Sans"/>
                <a:sym typeface="Open Sans"/>
              </a:rPr>
              <a:t>TEKS Section 127.2 (1)(D) - Research and evaluate emerging occupations related to career interest areas</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